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大家好！欢迎来到今天的AI奇妙课堂！今天，我们要一起玩一个超级酷的游戏，叫做“AI概率猜心游戏”！准备好和AI一起挑战你的大脑了吗？让我们开始吧！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好了，游戏时间到！大家开始分组挑战吧！老师会在教室里走动，看看哪个小组的小侦探最厉害，能用最少的问题猜出答案！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游戏结束啦！大家玩得开心吗？现在，我们来揭秘AI的第一个秘密武器——筛选！AI的脑子里像有一个装满各种东西的魔法口袋。当你问一个问题，它就像用筛子一样，把不符合条件的东西都筛出去，剩下的答案就变少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AI还有第二个秘密武器，叫做“概率”。这是什么意思呢？就像在我们班，喜欢吃苹果的同学可能比喜欢吃榴莲的多。AI也知道这一点，所以它会优先考虑那些可能性更大的答案，比如苹果，这样就能更快地找到我们想要的东西！</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所以，总结一下，AI就是这样思考的：第一步，通过提问来筛选，去掉不可能的答案；第二步，判断哪个答案的可能性最大。通过这两步，AI就能又快又准地找到答案啦！是不是很简单？</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恭喜大家，现在你们也是AI小专家啦！其实，我们生活中很多地方都用到了AI，比如手机人脸识别、导航软件找路线，它们都在用我们今天学到的“筛选”和“概率”的方法。回家后，大家可以仔细观察一下，看看还能在哪里发现AI的身影！</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今天的AI奇妙课堂就到这里啦！希望大家喜欢今天的游戏和知识。记住，AI的世界还有很多秘密等着我们去发现，下课以后也要继续保持好奇心，去探索更多有趣的AI知识哦！同学们再见！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小朋友们，你们有没有觉得AI很神奇？就像有魔法一样！比如你问智能音箱天气，它立刻就知道。看动画片时，APP总能推荐你喜欢的。你们觉得，AI是不是真的会魔法，能猜到我们心里在想什么呢？</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哈哈，其实AI并没有魔法！它不会读心术。它更像一个聪明的侦探，通过问问题来找到答案。今天，我们就来玩一个游戏，看看AI到底是怎么做到的！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现在，我们来看看游戏规则。首先，我会扮演AI，心里想好一个动物或者水果。你们的任务就是当小侦探，猜出我想的是什么。但是有个小要求，你们只能问用“是”或“不是”来回答的问题哦！</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我们的目标是什么呢？就是用最少的问题，猜出答案！看看哪个小组的小侦探最厉害，能用最快的速度找到答案！准备好了吗？</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好了，现在游戏正式开始！老师先来当AI。我已经想好了一个东西，它是一种水果。小侦探们，你们可以开始提问了！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（进行师生互动问答）</a:t>
            </a:r>
            <a:endParaRPr lang="en-US" sz="1400" b="0" i="0" u="none" strike="noStrike">
              <a:solidFill>
                <a:srgbClr val="000000"/>
              </a:solidFill>
            </a:endParaRPr>
          </a:p>
          <a:p>
            <a:pPr marL="0" indent="0" algn="l">
              <a:lnSpc>
                <a:spcPct val="100000"/>
              </a:lnSpc>
            </a:pPr>
            <a:r>
              <a:rPr lang="en-US" sz="1400" b="0" i="0" u="none" strike="noStrike">
                <a:solidFill>
                  <a:srgbClr val="000000"/>
                </a:solidFill>
              </a:rPr>
              <a:t>比如有同学问：“它是不是黄色的？” 我会回答：“不是。” 这样，我们就把黄色的水果，比如香蕉、柠檬都排除了。又有同学问：“它是不是圆圆的？” 我回答：“是的。” 范围就更小啦！</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经过几轮提问，终于有同学问：“它是不是苹果？” 我要大声宣布：“答对啦！就是苹果！” 你们真是太聪明了！通过问问题，我们一步步缩小了范围，最终找到了答案。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示范结束啦！现在轮到你们了！我们分成几个小组，每个小组自己玩这个游戏。小组里的同学可以轮流当AI，其他人当小侦探。看看哪个小组配合最默契！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42.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43.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2.xml"/><Relationship Id="rId7" Type="http://schemas.openxmlformats.org/officeDocument/2006/relationships/image" Target="../media/image49.svg"/><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2.xml"/><Relationship Id="rId7" Type="http://schemas.openxmlformats.org/officeDocument/2006/relationships/image" Target="../media/image55.svg"/><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2.xml"/><Relationship Id="rId5" Type="http://schemas.openxmlformats.org/officeDocument/2006/relationships/image" Target="../media/image49.svg"/><Relationship Id="rId4" Type="http://schemas.openxmlformats.org/officeDocument/2006/relationships/image" Target="../media/image48.png"/><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58.jpeg"/></Relationships>
</file>

<file path=ppt/slides/_rels/slide2.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3.jpeg"/><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12.xml"/><Relationship Id="rId13" Type="http://schemas.openxmlformats.org/officeDocument/2006/relationships/image" Target="../media/image6.svg"/><Relationship Id="rId12" Type="http://schemas.openxmlformats.org/officeDocument/2006/relationships/image" Target="../media/image5.png"/><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3.png"/><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3" Type="http://schemas.openxmlformats.org/officeDocument/2006/relationships/image" Target="../media/image8.svg"/><Relationship Id="rId2" Type="http://schemas.openxmlformats.org/officeDocument/2006/relationships/image" Target="../media/image7.png"/><Relationship Id="rId11" Type="http://schemas.openxmlformats.org/officeDocument/2006/relationships/notesSlide" Target="../notesSlides/notesSlide3.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image" Target="../media/image22.svg"/><Relationship Id="rId8" Type="http://schemas.openxmlformats.org/officeDocument/2006/relationships/image" Target="../media/image21.png"/><Relationship Id="rId7" Type="http://schemas.openxmlformats.org/officeDocument/2006/relationships/image" Target="../media/image20.svg"/><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image" Target="../media/image16.svg"/><Relationship Id="rId2" Type="http://schemas.openxmlformats.org/officeDocument/2006/relationships/image" Target="../media/image15.png"/><Relationship Id="rId11" Type="http://schemas.openxmlformats.org/officeDocument/2006/relationships/notesSlide" Target="../notesSlides/notesSlide4.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23.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2.xml"/><Relationship Id="rId6" Type="http://schemas.openxmlformats.org/officeDocument/2006/relationships/image" Target="../media/image33.jpeg"/><Relationship Id="rId5" Type="http://schemas.openxmlformats.org/officeDocument/2006/relationships/image" Target="../media/image32.svg"/><Relationship Id="rId4" Type="http://schemas.openxmlformats.org/officeDocument/2006/relationships/image" Target="../media/image31.png"/><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9" Type="http://schemas.openxmlformats.org/officeDocument/2006/relationships/image" Target="../media/image41.svg"/><Relationship Id="rId8" Type="http://schemas.openxmlformats.org/officeDocument/2006/relationships/image" Target="../media/image40.png"/><Relationship Id="rId7" Type="http://schemas.openxmlformats.org/officeDocument/2006/relationships/image" Target="../media/image39.svg"/><Relationship Id="rId6" Type="http://schemas.openxmlformats.org/officeDocument/2006/relationships/image" Target="../media/image38.png"/><Relationship Id="rId5" Type="http://schemas.openxmlformats.org/officeDocument/2006/relationships/image" Target="../media/image37.svg"/><Relationship Id="rId4" Type="http://schemas.openxmlformats.org/officeDocument/2006/relationships/image" Target="../media/image36.png"/><Relationship Id="rId3" Type="http://schemas.openxmlformats.org/officeDocument/2006/relationships/image" Target="../media/image35.svg"/><Relationship Id="rId2" Type="http://schemas.openxmlformats.org/officeDocument/2006/relationships/image" Target="../media/image34.png"/><Relationship Id="rId11" Type="http://schemas.openxmlformats.org/officeDocument/2006/relationships/notesSlide" Target="../notesSlides/notesSlide9.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2286000"/>
            <a:ext cx="10160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5600" b="1" i="0" u="none" strike="noStrike">
                <a:solidFill>
                  <a:srgbClr val="FFFFFF"/>
                </a:solidFill>
                <a:latin typeface="Poppins"/>
                <a:ea typeface="Poppins"/>
                <a:cs typeface="Poppins"/>
                <a:sym typeface="Poppins"/>
              </a:rPr>
              <a:t>AI概率猜心游戏</a:t>
            </a:r>
            <a:endParaRPr lang="en-US" sz="1100"/>
          </a:p>
        </p:txBody>
      </p:sp>
      <p:sp>
        <p:nvSpPr>
          <p:cNvPr id="3" name="AutoShape 3"/>
          <p:cNvSpPr/>
          <p:nvPr/>
        </p:nvSpPr>
        <p:spPr>
          <a:xfrm>
            <a:off x="1016000" y="3683000"/>
            <a:ext cx="7874000" cy="1270000"/>
          </a:xfrm>
          <a:prstGeom prst="roundRect">
            <a:avLst>
              <a:gd name="adj" fmla="val 15000"/>
            </a:avLst>
          </a:prstGeom>
          <a:solidFill>
            <a:srgbClr val="0F172A">
              <a:alpha val="6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270000" y="3835400"/>
            <a:ext cx="736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和AI一起玩个超酷的猜谜游戏！</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开始游戏吧！</a:t>
            </a:r>
            <a:endParaRPr lang="en-US" sz="1100"/>
          </a:p>
        </p:txBody>
      </p:sp>
      <p:sp>
        <p:nvSpPr>
          <p:cNvPr id="4" name="AutoShape 4"/>
          <p:cNvSpPr/>
          <p:nvPr/>
        </p:nvSpPr>
        <p:spPr>
          <a:xfrm>
            <a:off x="762000" y="1778000"/>
            <a:ext cx="6604000" cy="3683000"/>
          </a:xfrm>
          <a:prstGeom prst="roundRect">
            <a:avLst>
              <a:gd name="adj" fmla="val 6896"/>
            </a:avLst>
          </a:prstGeom>
          <a:solidFill>
            <a:srgbClr val="FFFFFF">
              <a:alpha val="92000"/>
            </a:srgbClr>
          </a:solidFill>
          <a:ln w="25400" cap="flat" cmpd="sng">
            <a:solidFill>
              <a:srgbClr val="42A5F5">
                <a:alpha val="60000"/>
              </a:srgbClr>
            </a:solidFill>
            <a:prstDash val="solid"/>
            <a:round/>
          </a:ln>
          <a:effectLst>
            <a:outerShdw blurRad="190500" dist="101600" dir="2700000" algn="tl" rotWithShape="0">
              <a:srgbClr val="42A5F5">
                <a:alpha val="25000"/>
              </a:srgbClr>
            </a:outerShdw>
          </a:effectLst>
        </p:spPr>
        <p:txBody>
          <a:bodyPr vert="horz" wrap="square" lIns="63500" tIns="63500" rIns="63500" bIns="63500" rtlCol="0" anchor="ctr"/>
          <a:lstStyle/>
          <a:p>
            <a:pPr algn="ctr">
              <a:defRPr/>
            </a:pPr>
          </a:p>
        </p:txBody>
      </p:sp>
      <p:sp>
        <p:nvSpPr>
          <p:cNvPr id="5" name="AutoShape 5"/>
          <p:cNvSpPr/>
          <p:nvPr/>
        </p:nvSpPr>
        <p:spPr>
          <a:xfrm>
            <a:off x="1079500" y="2095500"/>
            <a:ext cx="5969000" cy="190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老师会在教室里巡回，看看哪个小组的小侦探最厉害！</a:t>
            </a:r>
            <a:endParaRPr lang="en-US" sz="1100"/>
          </a:p>
          <a:p>
            <a:pPr marL="0" indent="0" algn="l">
              <a:lnSpc>
                <a:spcPct val="125000"/>
              </a:lnSpc>
            </a:pPr>
            <a:r>
              <a:rPr lang="en-US" sz="15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大家准备好了吗？快和小伙伴们一起，睁大眼睛，开动脑筋！谁能最先发现线索，完成挑战，谁就是今天当之无愧的“超级小侦探”！让我们比一比，看哪个小组反应最快、配合最默契！</a:t>
            </a:r>
            <a:endParaRPr lang="en-US" sz="15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6" name="AutoShape 6"/>
          <p:cNvSpPr/>
          <p:nvPr/>
        </p:nvSpPr>
        <p:spPr>
          <a:xfrm>
            <a:off x="1079500" y="4254500"/>
            <a:ext cx="5969000" cy="1016000"/>
          </a:xfrm>
          <a:prstGeom prst="roundRect">
            <a:avLst>
              <a:gd name="adj" fmla="val 15000"/>
            </a:avLst>
          </a:prstGeom>
          <a:solidFill>
            <a:srgbClr val="42A5F5">
              <a:alpha val="12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nvSpPr>
        <p:spPr>
          <a:xfrm>
            <a:off x="1270000" y="4343400"/>
            <a:ext cx="5588000" cy="825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000" b="1" i="0" u="none" strike="noStrike">
                <a:solidFill>
                  <a:srgbClr val="1976D2"/>
                </a:solidFill>
                <a:latin typeface="Noto Sans SC" panose="020B0200000000000000" charset="-122"/>
                <a:ea typeface="Noto Sans SC" panose="020B0200000000000000" charset="-122"/>
                <a:cs typeface="Noto Sans SC" panose="020B0200000000000000" charset="-122"/>
                <a:sym typeface="Noto Sans SC" panose="020B0200000000000000" charset="-122"/>
              </a:rPr>
              <a:t>计时开始！ 寻找线索，破解谜题，冲呀～</a:t>
            </a:r>
            <a:endParaRPr lang="en-US" sz="1100"/>
          </a:p>
        </p:txBody>
      </p:sp>
      <p:sp>
        <p:nvSpPr>
          <p:cNvPr id="8" name="AutoShape 8"/>
          <p:cNvSpPr/>
          <p:nvPr/>
        </p:nvSpPr>
        <p:spPr>
          <a:xfrm>
            <a:off x="7747000" y="1905000"/>
            <a:ext cx="3556000" cy="3556000"/>
          </a:xfrm>
          <a:prstGeom prst="ellipse">
            <a:avLst/>
          </a:prstGeom>
          <a:solidFill>
            <a:srgbClr val="FFFDE6">
              <a:alpha val="95000"/>
            </a:srgbClr>
          </a:solidFill>
          <a:ln w="38100" cap="flat" cmpd="sng">
            <a:solidFill>
              <a:srgbClr val="FFCC00">
                <a:alpha val="70000"/>
              </a:srgbClr>
            </a:solidFill>
            <a:prstDash val="solid"/>
            <a:round/>
          </a:ln>
          <a:effectLst>
            <a:outerShdw blurRad="254000" dist="76200" dir="2700000" algn="tl" rotWithShape="0">
              <a:srgbClr val="FFA000">
                <a:alpha val="20000"/>
              </a:srgbClr>
            </a:outerShdw>
          </a:effectLst>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2"/>
          <a:srcRect/>
          <a:stretch>
            <a:fillRect/>
          </a:stretch>
        </p:blipFill>
        <p:spPr>
          <a:xfrm>
            <a:off x="7937500" y="2095500"/>
            <a:ext cx="3175000" cy="3175000"/>
          </a:xfrm>
          <a:prstGeom prst="rect">
            <a:avLst/>
          </a:prstGeom>
          <a:noFill/>
          <a:ln w="25400" cap="flat" cmpd="sng">
            <a:noFill/>
            <a:prstDash val="solid"/>
            <a:round/>
          </a:ln>
        </p:spPr>
      </p:pic>
      <p:sp>
        <p:nvSpPr>
          <p:cNvPr id="10" name="AutoShape 10"/>
          <p:cNvSpPr/>
          <p:nvPr/>
        </p:nvSpPr>
        <p:spPr>
          <a:xfrm>
            <a:off x="7747000" y="5588000"/>
            <a:ext cx="3556000" cy="698500"/>
          </a:xfrm>
          <a:prstGeom prst="roundRect">
            <a:avLst>
              <a:gd name="adj" fmla="val 45454"/>
            </a:avLst>
          </a:prstGeom>
          <a:solidFill>
            <a:srgbClr val="FF8F00">
              <a:alpha val="90000"/>
            </a:srgbClr>
          </a:solidFill>
          <a:ln w="25400" cap="flat" cmpd="sng">
            <a:noFill/>
            <a:prstDash val="solid"/>
            <a:round/>
          </a:ln>
          <a:effectLst>
            <a:outerShdw blurRad="101600" dist="38100" dir="2700000" algn="tl" rotWithShape="0">
              <a:srgbClr val="000000">
                <a:alpha val="15000"/>
              </a:srgbClr>
            </a:outerShdw>
          </a:effectLst>
        </p:spPr>
        <p:txBody>
          <a:bodyPr vert="horz" wrap="square" lIns="63500" tIns="63500" rIns="63500" bIns="63500" rtlCol="0" anchor="ctr"/>
          <a:lstStyle/>
          <a:p>
            <a:pPr algn="ctr">
              <a:defRPr/>
            </a:pPr>
          </a:p>
        </p:txBody>
      </p:sp>
      <p:sp>
        <p:nvSpPr>
          <p:cNvPr id="11" name="AutoShape 11"/>
          <p:cNvSpPr/>
          <p:nvPr/>
        </p:nvSpPr>
        <p:spPr>
          <a:xfrm>
            <a:off x="7747000" y="5664200"/>
            <a:ext cx="3556000" cy="571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6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抓紧时间，比赛开始！ ⏱️</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AI的秘密武器①：筛选</a:t>
            </a:r>
            <a:endParaRPr lang="en-US" sz="1100"/>
          </a:p>
        </p:txBody>
      </p:sp>
      <p:sp>
        <p:nvSpPr>
          <p:cNvPr id="4" name="AutoShape 4"/>
          <p:cNvSpPr/>
          <p:nvPr/>
        </p:nvSpPr>
        <p:spPr>
          <a:xfrm>
            <a:off x="762000" y="1524000"/>
            <a:ext cx="10668000" cy="1143000"/>
          </a:xfrm>
          <a:prstGeom prst="roundRect">
            <a:avLst>
              <a:gd name="adj" fmla="val 22222"/>
            </a:avLst>
          </a:prstGeom>
          <a:solidFill>
            <a:srgbClr val="FFFFFF">
              <a:alpha val="92000"/>
            </a:srgbClr>
          </a:solidFill>
          <a:ln w="25400" cap="flat" cmpd="sng">
            <a:solidFill>
              <a:srgbClr val="42A5F5">
                <a:alpha val="4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1016000" y="1651000"/>
            <a:ext cx="10160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小朋友们，你们知道AI为什么这么厉害吗？其实它的“大脑”里藏着一个神奇的魔法口袋，里面装满了世界上各种各样的动物、水果和玩具！当我们想找到某个东西时，AI就会启动它的第一个秘密技能啦。</a:t>
            </a:r>
            <a:endParaRPr lang="en-US" sz="1100"/>
          </a:p>
        </p:txBody>
      </p:sp>
      <p:sp>
        <p:nvSpPr>
          <p:cNvPr id="6" name="AutoShape 6"/>
          <p:cNvSpPr/>
          <p:nvPr/>
        </p:nvSpPr>
        <p:spPr>
          <a:xfrm>
            <a:off x="762000" y="2921000"/>
            <a:ext cx="3302000" cy="2921000"/>
          </a:xfrm>
          <a:prstGeom prst="roundRect">
            <a:avLst>
              <a:gd name="adj" fmla="val 10869"/>
            </a:avLst>
          </a:prstGeom>
          <a:solidFill>
            <a:srgbClr val="FFF3E0">
              <a:alpha val="95000"/>
            </a:srgbClr>
          </a:solidFill>
          <a:ln w="25400" cap="flat" cmpd="sng">
            <a:no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srcRect/>
          <a:stretch>
            <a:fillRect/>
          </a:stretch>
        </p:blipFill>
        <p:spPr>
          <a:xfrm>
            <a:off x="952500" y="3111500"/>
            <a:ext cx="2032000" cy="2032000"/>
          </a:xfrm>
          <a:prstGeom prst="rect">
            <a:avLst/>
          </a:prstGeom>
          <a:noFill/>
          <a:ln w="25400" cap="flat" cmpd="sng">
            <a:noFill/>
            <a:prstDash val="solid"/>
            <a:round/>
          </a:ln>
        </p:spPr>
      </p:pic>
      <p:sp>
        <p:nvSpPr>
          <p:cNvPr id="8" name="AutoShape 8"/>
          <p:cNvSpPr/>
          <p:nvPr/>
        </p:nvSpPr>
        <p:spPr>
          <a:xfrm>
            <a:off x="952500" y="5207000"/>
            <a:ext cx="2921000" cy="571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600" b="1" i="0" u="none" strike="noStrike">
                <a:solidFill>
                  <a:srgbClr val="E65100"/>
                </a:solidFill>
                <a:latin typeface="Noto Sans SC" panose="020B0200000000000000" charset="-122"/>
                <a:ea typeface="Noto Sans SC" panose="020B0200000000000000" charset="-122"/>
                <a:cs typeface="Noto Sans SC" panose="020B0200000000000000" charset="-122"/>
                <a:sym typeface="Noto Sans SC" panose="020B0200000000000000" charset="-122"/>
              </a:rPr>
              <a:t>AI的超级大筛子</a:t>
            </a:r>
            <a:endParaRPr lang="en-US" sz="1100"/>
          </a:p>
        </p:txBody>
      </p:sp>
      <p:sp>
        <p:nvSpPr>
          <p:cNvPr id="9" name="AutoShape 9"/>
          <p:cNvSpPr/>
          <p:nvPr/>
        </p:nvSpPr>
        <p:spPr>
          <a:xfrm>
            <a:off x="4318000" y="2921000"/>
            <a:ext cx="3683000" cy="2921000"/>
          </a:xfrm>
          <a:prstGeom prst="roundRect">
            <a:avLst>
              <a:gd name="adj" fmla="val 10869"/>
            </a:avLst>
          </a:prstGeom>
          <a:solidFill>
            <a:srgbClr val="E1F5FE">
              <a:alpha val="95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4508500" y="3111500"/>
            <a:ext cx="3302000" cy="444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1" i="0" u="none" strike="noStrike">
                <a:solidFill>
                  <a:srgbClr val="0277BD"/>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第一步：提问大挑战</a:t>
            </a:r>
            <a:endParaRPr lang="en-US" sz="1100"/>
          </a:p>
        </p:txBody>
      </p:sp>
      <p:sp>
        <p:nvSpPr>
          <p:cNvPr id="11" name="AutoShape 11"/>
          <p:cNvSpPr/>
          <p:nvPr/>
        </p:nvSpPr>
        <p:spPr>
          <a:xfrm>
            <a:off x="4508500" y="3683000"/>
            <a:ext cx="3302000" cy="825500"/>
          </a:xfrm>
          <a:prstGeom prst="roundRect">
            <a:avLst>
              <a:gd name="adj" fmla="val 23076"/>
            </a:avLst>
          </a:prstGeom>
          <a:solidFill>
            <a:srgbClr val="42A5F5">
              <a:alpha val="20000"/>
            </a:srgbClr>
          </a:solidFill>
          <a:ln w="25400" cap="flat" cmpd="sng">
            <a:noFill/>
            <a:prstDash val="solid"/>
            <a:round/>
          </a:ln>
        </p:spPr>
        <p:txBody>
          <a:bodyPr vert="horz" wrap="square" lIns="63500" tIns="63500" rIns="63500" bIns="63500" rtlCol="0" anchor="ctr"/>
          <a:lstStyle/>
          <a:p>
            <a:pPr algn="ctr">
              <a:defRPr/>
            </a:pPr>
          </a:p>
        </p:txBody>
      </p:sp>
      <p:sp>
        <p:nvSpPr>
          <p:cNvPr id="12" name="AutoShape 12"/>
          <p:cNvSpPr/>
          <p:nvPr/>
        </p:nvSpPr>
        <p:spPr>
          <a:xfrm>
            <a:off x="4635500" y="3746500"/>
            <a:ext cx="3048000" cy="698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500" b="0" i="0" u="none" strike="noStrike">
                <a:solidFill>
                  <a:srgbClr val="0D47A1"/>
                </a:solidFill>
                <a:latin typeface="Noto Sans SC" panose="020B0200000000000000" charset="-122"/>
                <a:ea typeface="Noto Sans SC" panose="020B0200000000000000" charset="-122"/>
                <a:cs typeface="Noto Sans SC" panose="020B0200000000000000" charset="-122"/>
                <a:sym typeface="Noto Sans SC" panose="020B0200000000000000" charset="-122"/>
              </a:rPr>
              <a:t>“这个东西，是不是有四条腿呀？”</a:t>
            </a:r>
            <a:endParaRPr lang="en-US" sz="1100"/>
          </a:p>
        </p:txBody>
      </p:sp>
      <p:sp>
        <p:nvSpPr>
          <p:cNvPr id="13" name="AutoShape 13"/>
          <p:cNvSpPr/>
          <p:nvPr/>
        </p:nvSpPr>
        <p:spPr>
          <a:xfrm>
            <a:off x="4508500" y="4699000"/>
            <a:ext cx="3302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37474F"/>
                </a:solidFill>
                <a:latin typeface="Noto Sans SC" panose="020B0200000000000000" charset="-122"/>
                <a:ea typeface="Noto Sans SC" panose="020B0200000000000000" charset="-122"/>
                <a:cs typeface="Noto Sans SC" panose="020B0200000000000000" charset="-122"/>
                <a:sym typeface="Noto Sans SC" panose="020B0200000000000000" charset="-122"/>
              </a:rPr>
              <a:t>听到问题后，AI立刻拿起超级大筛子，对准魔法口袋开始工作！就像我们用筛子过滤沙子一样，把不符合条件的都筛出去。</a:t>
            </a:r>
            <a:endParaRPr lang="en-US" sz="1100"/>
          </a:p>
        </p:txBody>
      </p:sp>
      <p:sp>
        <p:nvSpPr>
          <p:cNvPr id="14" name="AutoShape 14"/>
          <p:cNvSpPr/>
          <p:nvPr/>
        </p:nvSpPr>
        <p:spPr>
          <a:xfrm>
            <a:off x="8255000" y="2921000"/>
            <a:ext cx="3302000" cy="2921000"/>
          </a:xfrm>
          <a:prstGeom prst="roundRect">
            <a:avLst>
              <a:gd name="adj" fmla="val 10869"/>
            </a:avLst>
          </a:prstGeom>
          <a:solidFill>
            <a:srgbClr val="E8F5E9">
              <a:alpha val="95000"/>
            </a:srgbClr>
          </a:solidFill>
          <a:ln w="25400" cap="flat" cmpd="sng">
            <a:noFill/>
            <a:prstDash val="solid"/>
            <a:round/>
          </a:ln>
        </p:spPr>
        <p:txBody>
          <a:bodyPr vert="horz" wrap="square" lIns="63500" tIns="63500" rIns="63500" bIns="63500" rtlCol="0" anchor="ctr"/>
          <a:lstStyle/>
          <a:p>
            <a:pPr algn="ctr">
              <a:defRPr/>
            </a:pPr>
          </a:p>
        </p:txBody>
      </p:sp>
      <p:sp>
        <p:nvSpPr>
          <p:cNvPr id="15" name="AutoShape 15"/>
          <p:cNvSpPr/>
          <p:nvPr/>
        </p:nvSpPr>
        <p:spPr>
          <a:xfrm>
            <a:off x="8445500" y="3111500"/>
            <a:ext cx="2921000" cy="444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第二步：答案变简单</a:t>
            </a:r>
            <a:endParaRPr lang="en-US" sz="1100"/>
          </a:p>
        </p:txBody>
      </p:sp>
      <p:sp>
        <p:nvSpPr>
          <p:cNvPr id="16" name="AutoShape 16"/>
          <p:cNvSpPr/>
          <p:nvPr/>
        </p:nvSpPr>
        <p:spPr>
          <a:xfrm>
            <a:off x="8445500" y="3683000"/>
            <a:ext cx="2921000" cy="825500"/>
          </a:xfrm>
          <a:prstGeom prst="roundRect">
            <a:avLst>
              <a:gd name="adj" fmla="val 23076"/>
            </a:avLst>
          </a:prstGeom>
          <a:solidFill>
            <a:srgbClr val="66BB6A">
              <a:alpha val="2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8572500" y="3746500"/>
            <a:ext cx="2667000" cy="6985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500" b="0" i="0" u="none" strike="noStrike">
                <a:solidFill>
                  <a:srgbClr val="1B5E20"/>
                </a:solidFill>
                <a:latin typeface="Noto Sans SC" panose="020B0200000000000000" charset="-122"/>
                <a:ea typeface="Noto Sans SC" panose="020B0200000000000000" charset="-122"/>
                <a:cs typeface="Noto Sans SC" panose="020B0200000000000000" charset="-122"/>
                <a:sym typeface="Noto Sans SC" panose="020B0200000000000000" charset="-122"/>
              </a:rPr>
              <a:t>小鸟、鱼、苹果... 通通出局！</a:t>
            </a:r>
            <a:endParaRPr lang="en-US" sz="1100"/>
          </a:p>
        </p:txBody>
      </p:sp>
      <p:sp>
        <p:nvSpPr>
          <p:cNvPr id="18" name="AutoShape 18"/>
          <p:cNvSpPr/>
          <p:nvPr/>
        </p:nvSpPr>
        <p:spPr>
          <a:xfrm>
            <a:off x="8445500" y="4699000"/>
            <a:ext cx="2921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37474F"/>
                </a:solidFill>
                <a:latin typeface="Noto Sans SC" panose="020B0200000000000000" charset="-122"/>
                <a:ea typeface="Noto Sans SC" panose="020B0200000000000000" charset="-122"/>
                <a:cs typeface="Noto Sans SC" panose="020B0200000000000000" charset="-122"/>
                <a:sym typeface="Noto Sans SC" panose="020B0200000000000000" charset="-122"/>
              </a:rPr>
              <a:t>魔法口袋里剩下的东西变少啦！没有了这些干扰项，AI就能更快、更准确地找到我们想要的答案咯。</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889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AI的秘密武器②：概率</a:t>
            </a:r>
            <a:endParaRPr lang="en-US" sz="1100"/>
          </a:p>
        </p:txBody>
      </p:sp>
      <p:sp>
        <p:nvSpPr>
          <p:cNvPr id="4" name="AutoShape 4"/>
          <p:cNvSpPr/>
          <p:nvPr/>
        </p:nvSpPr>
        <p:spPr>
          <a:xfrm>
            <a:off x="762000" y="1651000"/>
            <a:ext cx="10668000" cy="1143000"/>
          </a:xfrm>
          <a:prstGeom prst="roundRect">
            <a:avLst>
              <a:gd name="adj" fmla="val 13333"/>
            </a:avLst>
          </a:prstGeom>
          <a:solidFill>
            <a:srgbClr val="FFFFFF">
              <a:alpha val="85000"/>
            </a:srgbClr>
          </a:solidFill>
          <a:ln w="25400" cap="flat" cmpd="sng">
            <a:solidFill>
              <a:srgbClr val="42A5F5">
                <a:alpha val="4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1016000" y="1752600"/>
            <a:ext cx="10160000" cy="9398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AI不仅会筛选信息，它还藏着一个超厉害的技能——“猜”！就像在班级里做小调查，面对不同的问题，大家的反应可不一样。AI就是通过判断“哪个答案更常见”，来快速帮我们找到想要的结果的。</a:t>
            </a:r>
            <a:endParaRPr lang="en-US" sz="1100"/>
          </a:p>
        </p:txBody>
      </p:sp>
      <p:sp>
        <p:nvSpPr>
          <p:cNvPr id="6" name="AutoShape 6"/>
          <p:cNvSpPr/>
          <p:nvPr/>
        </p:nvSpPr>
        <p:spPr>
          <a:xfrm>
            <a:off x="762000" y="3048000"/>
            <a:ext cx="5270500" cy="1905000"/>
          </a:xfrm>
          <a:prstGeom prst="roundRect">
            <a:avLst>
              <a:gd name="adj" fmla="val 10000"/>
            </a:avLst>
          </a:prstGeom>
          <a:solidFill>
            <a:srgbClr val="FFEBEE">
              <a:alpha val="92000"/>
            </a:srgbClr>
          </a:solidFill>
          <a:ln w="25400" cap="flat" cmpd="sng">
            <a:no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3200400"/>
            <a:ext cx="457200" cy="457200"/>
          </a:xfrm>
          <a:prstGeom prst="rect">
            <a:avLst/>
          </a:prstGeom>
        </p:spPr>
      </p:pic>
      <p:sp>
        <p:nvSpPr>
          <p:cNvPr id="8" name="AutoShape 8"/>
          <p:cNvSpPr/>
          <p:nvPr/>
        </p:nvSpPr>
        <p:spPr>
          <a:xfrm>
            <a:off x="1524000" y="3175000"/>
            <a:ext cx="4191000" cy="482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C62828"/>
                </a:solidFill>
                <a:latin typeface="Noto Sans SC" panose="020B0200000000000000" charset="-122"/>
                <a:ea typeface="Noto Sans SC" panose="020B0200000000000000" charset="-122"/>
                <a:cs typeface="Noto Sans SC" panose="020B0200000000000000" charset="-122"/>
                <a:sym typeface="Noto Sans SC" panose="020B0200000000000000" charset="-122"/>
              </a:rPr>
              <a:t>大家都爱大苹果！</a:t>
            </a:r>
            <a:endParaRPr lang="en-US" sz="1100"/>
          </a:p>
        </p:txBody>
      </p:sp>
      <p:sp>
        <p:nvSpPr>
          <p:cNvPr id="9" name="AutoShape 9"/>
          <p:cNvSpPr/>
          <p:nvPr/>
        </p:nvSpPr>
        <p:spPr>
          <a:xfrm>
            <a:off x="952500" y="3810000"/>
            <a:ext cx="48895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如果在班里问：“谁喜欢吃苹果？” 肯定好多同学举手！因为苹果是我们生活中最常见、接受度超高的水果，出现的机会特别大。</a:t>
            </a:r>
            <a:endParaRPr lang="en-US" sz="1100"/>
          </a:p>
        </p:txBody>
      </p:sp>
      <p:sp>
        <p:nvSpPr>
          <p:cNvPr id="10" name="AutoShape 10"/>
          <p:cNvSpPr/>
          <p:nvPr/>
        </p:nvSpPr>
        <p:spPr>
          <a:xfrm>
            <a:off x="6223000" y="3048000"/>
            <a:ext cx="5270500" cy="1905000"/>
          </a:xfrm>
          <a:prstGeom prst="roundRect">
            <a:avLst>
              <a:gd name="adj" fmla="val 10000"/>
            </a:avLst>
          </a:prstGeom>
          <a:solidFill>
            <a:srgbClr val="E8F5E9">
              <a:alpha val="92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13500" y="3200400"/>
            <a:ext cx="457200" cy="457200"/>
          </a:xfrm>
          <a:prstGeom prst="rect">
            <a:avLst/>
          </a:prstGeom>
        </p:spPr>
      </p:pic>
      <p:sp>
        <p:nvSpPr>
          <p:cNvPr id="12" name="AutoShape 12"/>
          <p:cNvSpPr/>
          <p:nvPr/>
        </p:nvSpPr>
        <p:spPr>
          <a:xfrm>
            <a:off x="6985000" y="3175000"/>
            <a:ext cx="4191000" cy="482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rPr>
              <a:t>榴莲是个“小特别”</a:t>
            </a:r>
            <a:endParaRPr lang="en-US" sz="1100"/>
          </a:p>
        </p:txBody>
      </p:sp>
      <p:sp>
        <p:nvSpPr>
          <p:cNvPr id="13" name="AutoShape 13"/>
          <p:cNvSpPr/>
          <p:nvPr/>
        </p:nvSpPr>
        <p:spPr>
          <a:xfrm>
            <a:off x="6413500" y="3810000"/>
            <a:ext cx="48895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要是问：“谁喜欢吃榴莲？” 举手的人就少多啦。因为榴莲的味道和口感都很独特，不是每个人都喜欢，所以它出现的机会就比较小。</a:t>
            </a:r>
            <a:endParaRPr lang="en-US" sz="1100"/>
          </a:p>
        </p:txBody>
      </p:sp>
      <p:sp>
        <p:nvSpPr>
          <p:cNvPr id="14" name="AutoShape 14"/>
          <p:cNvSpPr/>
          <p:nvPr/>
        </p:nvSpPr>
        <p:spPr>
          <a:xfrm>
            <a:off x="762000" y="5207000"/>
            <a:ext cx="10668000" cy="1270000"/>
          </a:xfrm>
          <a:prstGeom prst="roundRect">
            <a:avLst>
              <a:gd name="adj" fmla="val 12000"/>
            </a:avLst>
          </a:prstGeom>
          <a:solidFill>
            <a:srgbClr val="BBDEFB">
              <a:alpha val="95000"/>
            </a:srgbClr>
          </a:solidFill>
          <a:ln w="25400" cap="flat" cmpd="sng">
            <a:solidFill>
              <a:srgbClr val="2196F3">
                <a:alpha val="6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359400"/>
            <a:ext cx="508000" cy="508000"/>
          </a:xfrm>
          <a:prstGeom prst="rect">
            <a:avLst/>
          </a:prstGeom>
        </p:spPr>
      </p:pic>
      <p:sp>
        <p:nvSpPr>
          <p:cNvPr id="16" name="AutoShape 16"/>
          <p:cNvSpPr/>
          <p:nvPr/>
        </p:nvSpPr>
        <p:spPr>
          <a:xfrm>
            <a:off x="1778000" y="5308600"/>
            <a:ext cx="9271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500" b="0" i="0" u="none" strike="noStrike">
                <a:solidFill>
                  <a:srgbClr val="1A3C5F"/>
                </a:solidFill>
                <a:latin typeface="Noto Sans SC" panose="020B0200000000000000" charset="-122"/>
                <a:ea typeface="Noto Sans SC" panose="020B0200000000000000" charset="-122"/>
                <a:cs typeface="Noto Sans SC" panose="020B0200000000000000" charset="-122"/>
                <a:sym typeface="Noto Sans SC" panose="020B0200000000000000" charset="-122"/>
              </a:rPr>
              <a:t>AI的聪明之处就在这里！它知道苹果更常见，所以会优先考虑“可能性最大”的答案。这种判断“哪个结果最可能出现”的想法，就是AI的第二个秘密武器——</a:t>
            </a:r>
            <a:r>
              <a:rPr lang="en-US" sz="1500" b="1" i="0" u="none" strike="noStrike">
                <a:solidFill>
                  <a:srgbClr val="1565C0"/>
                </a:solidFill>
                <a:latin typeface="Noto Sans SC" panose="020B0200000000000000" charset="-122"/>
                <a:ea typeface="Noto Sans SC" panose="020B0200000000000000" charset="-122"/>
                <a:cs typeface="Noto Sans SC" panose="020B0200000000000000" charset="-122"/>
                <a:sym typeface="Noto Sans SC" panose="020B0200000000000000" charset="-122"/>
              </a:rPr>
              <a:t>概率</a:t>
            </a:r>
            <a:r>
              <a:rPr lang="en-US" sz="1500" b="0" i="0" u="none" strike="noStrike">
                <a:solidFill>
                  <a:srgbClr val="1A3C5F"/>
                </a:solidFill>
                <a:latin typeface="Noto Sans SC" panose="020B0200000000000000" charset="-122"/>
                <a:ea typeface="Noto Sans SC" panose="020B0200000000000000" charset="-122"/>
                <a:cs typeface="Noto Sans SC" panose="020B0200000000000000" charset="-122"/>
                <a:sym typeface="Noto Sans SC" panose="020B0200000000000000" charset="-122"/>
              </a:rPr>
              <a:t>。有了它，AI就能像经验丰富的小侦探一样，快速找到真相啦！</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AI就是这样思考的！</a:t>
            </a:r>
            <a:endParaRPr lang="en-US" sz="1100"/>
          </a:p>
        </p:txBody>
      </p:sp>
      <p:sp>
        <p:nvSpPr>
          <p:cNvPr id="4" name="AutoShape 4"/>
          <p:cNvSpPr/>
          <p:nvPr/>
        </p:nvSpPr>
        <p:spPr>
          <a:xfrm>
            <a:off x="762000" y="1651000"/>
            <a:ext cx="5207000" cy="2413000"/>
          </a:xfrm>
          <a:prstGeom prst="roundRect">
            <a:avLst>
              <a:gd name="adj" fmla="val 0"/>
            </a:avLst>
          </a:prstGeom>
          <a:solidFill>
            <a:srgbClr val="42A5F5">
              <a:alpha val="92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841500"/>
            <a:ext cx="609600" cy="609600"/>
          </a:xfrm>
          <a:prstGeom prst="rect">
            <a:avLst/>
          </a:prstGeom>
        </p:spPr>
      </p:pic>
      <p:sp>
        <p:nvSpPr>
          <p:cNvPr id="6" name="AutoShape 6"/>
          <p:cNvSpPr/>
          <p:nvPr/>
        </p:nvSpPr>
        <p:spPr>
          <a:xfrm>
            <a:off x="1778000" y="1879600"/>
            <a:ext cx="3937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第一步：提问筛选</a:t>
            </a:r>
            <a:endParaRPr lang="en-US" sz="1100"/>
          </a:p>
        </p:txBody>
      </p:sp>
      <p:sp>
        <p:nvSpPr>
          <p:cNvPr id="7" name="AutoShape 7"/>
          <p:cNvSpPr/>
          <p:nvPr/>
        </p:nvSpPr>
        <p:spPr>
          <a:xfrm>
            <a:off x="1016000" y="2667000"/>
            <a:ext cx="4699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500" b="0" i="0" u="none" strike="noStrike">
                <a:solidFill>
                  <a:srgbClr val="F0F8FF"/>
                </a:solidFill>
                <a:latin typeface="Noto Sans SC" panose="020B0200000000000000" charset="-122"/>
                <a:ea typeface="Noto Sans SC" panose="020B0200000000000000" charset="-122"/>
                <a:cs typeface="Noto Sans SC" panose="020B0200000000000000" charset="-122"/>
                <a:sym typeface="Noto Sans SC" panose="020B0200000000000000" charset="-122"/>
              </a:rPr>
              <a:t>就像一个经验丰富的小侦探，先把所有不可能的答案都统统“踢出局”！只留下那些看起来靠谱、有机会正确的选项，把寻找范围一下子缩小，让问题变简单。</a:t>
            </a:r>
            <a:endParaRPr lang="en-US" sz="1100"/>
          </a:p>
        </p:txBody>
      </p:sp>
      <p:sp>
        <p:nvSpPr>
          <p:cNvPr id="8" name="AutoShape 8"/>
          <p:cNvSpPr/>
          <p:nvPr/>
        </p:nvSpPr>
        <p:spPr>
          <a:xfrm>
            <a:off x="6223000" y="1651000"/>
            <a:ext cx="5207000" cy="2413000"/>
          </a:xfrm>
          <a:prstGeom prst="roundRect">
            <a:avLst>
              <a:gd name="adj" fmla="val 0"/>
            </a:avLst>
          </a:prstGeom>
          <a:solidFill>
            <a:srgbClr val="FFA726">
              <a:alpha val="92000"/>
            </a:srgbClr>
          </a:solidFill>
          <a:ln w="25400" cap="flat" cmpd="sng">
            <a:no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841500"/>
            <a:ext cx="609600" cy="609600"/>
          </a:xfrm>
          <a:prstGeom prst="rect">
            <a:avLst/>
          </a:prstGeom>
        </p:spPr>
      </p:pic>
      <p:sp>
        <p:nvSpPr>
          <p:cNvPr id="10" name="AutoShape 10"/>
          <p:cNvSpPr/>
          <p:nvPr/>
        </p:nvSpPr>
        <p:spPr>
          <a:xfrm>
            <a:off x="7239000" y="1879600"/>
            <a:ext cx="3937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第二步：判断概率</a:t>
            </a:r>
            <a:endParaRPr lang="en-US" sz="1100"/>
          </a:p>
        </p:txBody>
      </p:sp>
      <p:sp>
        <p:nvSpPr>
          <p:cNvPr id="11" name="AutoShape 11"/>
          <p:cNvSpPr/>
          <p:nvPr/>
        </p:nvSpPr>
        <p:spPr>
          <a:xfrm>
            <a:off x="6477000" y="2667000"/>
            <a:ext cx="4699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500" b="0" i="0" u="none" strike="noStrike">
                <a:solidFill>
                  <a:srgbClr val="FFF8F0"/>
                </a:solidFill>
                <a:latin typeface="Noto Sans SC" panose="020B0200000000000000" charset="-122"/>
                <a:ea typeface="Noto Sans SC" panose="020B0200000000000000" charset="-122"/>
                <a:cs typeface="Noto Sans SC" panose="020B0200000000000000" charset="-122"/>
                <a:sym typeface="Noto Sans SC" panose="020B0200000000000000" charset="-122"/>
              </a:rPr>
              <a:t>给剩下的候选答案们排个优先级！算算谁的可能性最大，谁最符合逻辑。优先考虑概率高的那个，就像找东西时，我们总会先去最可能出现的地方找一样哦。</a:t>
            </a:r>
            <a:endParaRPr lang="en-US" sz="1100"/>
          </a:p>
        </p:txBody>
      </p:sp>
      <p:sp>
        <p:nvSpPr>
          <p:cNvPr id="12" name="AutoShape 12"/>
          <p:cNvSpPr/>
          <p:nvPr/>
        </p:nvSpPr>
        <p:spPr>
          <a:xfrm>
            <a:off x="762000" y="4318000"/>
            <a:ext cx="10668000" cy="1841500"/>
          </a:xfrm>
          <a:prstGeom prst="roundRect">
            <a:avLst>
              <a:gd name="adj" fmla="val 0"/>
            </a:avLst>
          </a:prstGeom>
          <a:solidFill>
            <a:srgbClr val="FFFFFF">
              <a:alpha val="94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508500"/>
            <a:ext cx="558800" cy="558800"/>
          </a:xfrm>
          <a:prstGeom prst="rect">
            <a:avLst/>
          </a:prstGeom>
        </p:spPr>
      </p:pic>
      <p:sp>
        <p:nvSpPr>
          <p:cNvPr id="14" name="AutoShape 14"/>
          <p:cNvSpPr/>
          <p:nvPr/>
        </p:nvSpPr>
        <p:spPr>
          <a:xfrm>
            <a:off x="1778000" y="4546600"/>
            <a:ext cx="9271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 高效思考小秘诀！</a:t>
            </a:r>
            <a:endParaRPr lang="en-US" sz="1100"/>
          </a:p>
        </p:txBody>
      </p:sp>
      <p:sp>
        <p:nvSpPr>
          <p:cNvPr id="15" name="AutoShape 15"/>
          <p:cNvSpPr/>
          <p:nvPr/>
        </p:nvSpPr>
        <p:spPr>
          <a:xfrm>
            <a:off x="1016000" y="5207000"/>
            <a:ext cx="9906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通过“筛选”和“判断”这两步神奇操作，AI 就能像拥有超能力一样，又快又准地从海量信息里，帮我们找到最想要的答案啦！这就是为什么人工智能能瞬间回答我们各种千奇百怪问题的核心逻辑哦～</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795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你也是AI小专家啦！</a:t>
            </a:r>
            <a:endParaRPr lang="en-US" sz="1100"/>
          </a:p>
        </p:txBody>
      </p:sp>
      <p:sp>
        <p:nvSpPr>
          <p:cNvPr id="4" name="AutoShape 4"/>
          <p:cNvSpPr/>
          <p:nvPr/>
        </p:nvSpPr>
        <p:spPr>
          <a:xfrm>
            <a:off x="762000" y="1651000"/>
            <a:ext cx="10668000" cy="1079500"/>
          </a:xfrm>
          <a:prstGeom prst="roundRect">
            <a:avLst>
              <a:gd name="adj" fmla="val 0"/>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952500" y="1752600"/>
            <a:ext cx="10287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5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今天我们一起玩了超有趣的AI猜心游戏，还成功解锁了AI思考的小秘密！其实呀，在我们的日常生活里，藏着好多正在悄悄工作的AI小伙伴呢，它们用着特别的方法解决我们的问题，一起来看看这些神奇的现象吧～</a:t>
            </a:r>
            <a:endParaRPr lang="en-US" sz="1100"/>
          </a:p>
        </p:txBody>
      </p:sp>
      <p:sp>
        <p:nvSpPr>
          <p:cNvPr id="6" name="AutoShape 6"/>
          <p:cNvSpPr/>
          <p:nvPr/>
        </p:nvSpPr>
        <p:spPr>
          <a:xfrm>
            <a:off x="762000" y="2921000"/>
            <a:ext cx="5270500" cy="2222500"/>
          </a:xfrm>
          <a:prstGeom prst="roundRect">
            <a:avLst>
              <a:gd name="adj" fmla="val 0"/>
            </a:avLst>
          </a:prstGeom>
          <a:solidFill>
            <a:srgbClr val="FFF3E0">
              <a:alpha val="95000"/>
            </a:srgbClr>
          </a:solidFill>
          <a:ln w="25400" cap="flat" cmpd="sng">
            <a:no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srcRect/>
          <a:stretch>
            <a:fillRect/>
          </a:stretch>
        </p:blipFill>
        <p:spPr>
          <a:xfrm>
            <a:off x="889000" y="3048000"/>
            <a:ext cx="1397000" cy="1397000"/>
          </a:xfrm>
          <a:prstGeom prst="rect">
            <a:avLst/>
          </a:prstGeom>
          <a:noFill/>
          <a:ln w="25400" cap="flat" cmpd="sng">
            <a:noFill/>
            <a:prstDash val="solid"/>
            <a:round/>
          </a:ln>
        </p:spPr>
      </p:pic>
      <p:sp>
        <p:nvSpPr>
          <p:cNvPr id="8" name="AutoShape 8"/>
          <p:cNvSpPr/>
          <p:nvPr/>
        </p:nvSpPr>
        <p:spPr>
          <a:xfrm>
            <a:off x="2413000" y="3048000"/>
            <a:ext cx="34925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E65100"/>
                </a:solidFill>
                <a:latin typeface="Noto Sans SC" panose="020B0200000000000000" charset="-122"/>
                <a:ea typeface="Noto Sans SC" panose="020B0200000000000000" charset="-122"/>
                <a:cs typeface="Noto Sans SC" panose="020B0200000000000000" charset="-122"/>
                <a:sym typeface="Noto Sans SC" panose="020B0200000000000000" charset="-122"/>
              </a:rPr>
              <a:t>神奇的“人脸侦探”</a:t>
            </a:r>
            <a:endParaRPr lang="en-US" sz="1100"/>
          </a:p>
        </p:txBody>
      </p:sp>
      <p:sp>
        <p:nvSpPr>
          <p:cNvPr id="9" name="AutoShape 9"/>
          <p:cNvSpPr/>
          <p:nvPr/>
        </p:nvSpPr>
        <p:spPr>
          <a:xfrm>
            <a:off x="2413000" y="3556000"/>
            <a:ext cx="34925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为什么拍照时，手机能像长了眼睛一样，一下子就认出我们的脸并自动聚焦？</a:t>
            </a:r>
            <a:endParaRPr lang="en-US" sz="1100"/>
          </a:p>
        </p:txBody>
      </p:sp>
      <p:sp>
        <p:nvSpPr>
          <p:cNvPr id="10" name="AutoShape 10"/>
          <p:cNvSpPr/>
          <p:nvPr/>
        </p:nvSpPr>
        <p:spPr>
          <a:xfrm>
            <a:off x="2413000" y="4191000"/>
            <a:ext cx="3492500" cy="825500"/>
          </a:xfrm>
          <a:prstGeom prst="roundRect">
            <a:avLst>
              <a:gd name="adj" fmla="val 0"/>
            </a:avLst>
          </a:prstGeom>
          <a:solidFill>
            <a:srgbClr val="FFE0B2">
              <a:alpha val="85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2540000" y="4254500"/>
            <a:ext cx="32385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因为AI像侦探一样，用“筛选”的方法把五官特征一个个找出来，和数据库里的信息快速比对，马上就认出你啦！</a:t>
            </a:r>
            <a:endParaRPr lang="en-US" sz="1100"/>
          </a:p>
        </p:txBody>
      </p:sp>
      <p:sp>
        <p:nvSpPr>
          <p:cNvPr id="12" name="AutoShape 12"/>
          <p:cNvSpPr/>
          <p:nvPr/>
        </p:nvSpPr>
        <p:spPr>
          <a:xfrm>
            <a:off x="6286500" y="2921000"/>
            <a:ext cx="5270500" cy="2222500"/>
          </a:xfrm>
          <a:prstGeom prst="roundRect">
            <a:avLst>
              <a:gd name="adj" fmla="val 0"/>
            </a:avLst>
          </a:prstGeom>
          <a:solidFill>
            <a:srgbClr val="E1F5FE">
              <a:alpha val="95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3"/>
          <a:srcRect t="21874" b="21874"/>
          <a:stretch>
            <a:fillRect/>
          </a:stretch>
        </p:blipFill>
        <p:spPr>
          <a:xfrm>
            <a:off x="6413500" y="3048000"/>
            <a:ext cx="1397000" cy="1397000"/>
          </a:xfrm>
          <a:prstGeom prst="rect">
            <a:avLst/>
          </a:prstGeom>
          <a:noFill/>
          <a:ln w="25400" cap="flat" cmpd="sng">
            <a:noFill/>
            <a:prstDash val="solid"/>
            <a:round/>
          </a:ln>
        </p:spPr>
      </p:pic>
      <p:sp>
        <p:nvSpPr>
          <p:cNvPr id="14" name="AutoShape 14"/>
          <p:cNvSpPr/>
          <p:nvPr/>
        </p:nvSpPr>
        <p:spPr>
          <a:xfrm>
            <a:off x="7937500" y="3048000"/>
            <a:ext cx="34925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1579B"/>
                </a:solidFill>
                <a:latin typeface="Noto Sans SC" panose="020B0200000000000000" charset="-122"/>
                <a:ea typeface="Noto Sans SC" panose="020B0200000000000000" charset="-122"/>
                <a:cs typeface="Noto Sans SC" panose="020B0200000000000000" charset="-122"/>
                <a:sym typeface="Noto Sans SC" panose="020B0200000000000000" charset="-122"/>
              </a:rPr>
              <a:t>聪明的“路线规划师”</a:t>
            </a:r>
            <a:endParaRPr lang="en-US" sz="1100"/>
          </a:p>
        </p:txBody>
      </p:sp>
      <p:sp>
        <p:nvSpPr>
          <p:cNvPr id="15" name="AutoShape 15"/>
          <p:cNvSpPr/>
          <p:nvPr/>
        </p:nvSpPr>
        <p:spPr>
          <a:xfrm>
            <a:off x="7937500" y="3556000"/>
            <a:ext cx="3492500" cy="571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为什么导航软件总能在复杂的城市里，帮我们找到那条最快回家的路线？</a:t>
            </a:r>
            <a:endParaRPr lang="en-US" sz="1100"/>
          </a:p>
        </p:txBody>
      </p:sp>
      <p:sp>
        <p:nvSpPr>
          <p:cNvPr id="16" name="AutoShape 16"/>
          <p:cNvSpPr/>
          <p:nvPr/>
        </p:nvSpPr>
        <p:spPr>
          <a:xfrm>
            <a:off x="7937500" y="4191000"/>
            <a:ext cx="3492500" cy="825500"/>
          </a:xfrm>
          <a:prstGeom prst="roundRect">
            <a:avLst>
              <a:gd name="adj" fmla="val 0"/>
            </a:avLst>
          </a:prstGeom>
          <a:solidFill>
            <a:srgbClr val="B3E5FC">
              <a:alpha val="85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8064500" y="4254500"/>
            <a:ext cx="32385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0D47A1"/>
                </a:solidFill>
                <a:latin typeface="Noto Sans SC" panose="020B0200000000000000" charset="-122"/>
                <a:ea typeface="Noto Sans SC" panose="020B0200000000000000" charset="-122"/>
                <a:cs typeface="Noto Sans SC" panose="020B0200000000000000" charset="-122"/>
                <a:sym typeface="Noto Sans SC" panose="020B0200000000000000" charset="-122"/>
              </a:rPr>
              <a:t>AI会算出所有可能路线的时间，用“概率”的方法预测路况，帮我们挑出最省时的那条，简直是出行小助手！</a:t>
            </a:r>
            <a:endParaRPr lang="en-US" sz="1100"/>
          </a:p>
        </p:txBody>
      </p:sp>
      <p:sp>
        <p:nvSpPr>
          <p:cNvPr id="18" name="AutoShape 18"/>
          <p:cNvSpPr/>
          <p:nvPr/>
        </p:nvSpPr>
        <p:spPr>
          <a:xfrm>
            <a:off x="762000" y="5334000"/>
            <a:ext cx="10668000" cy="1206500"/>
          </a:xfrm>
          <a:prstGeom prst="roundRect">
            <a:avLst>
              <a:gd name="adj" fmla="val 0"/>
            </a:avLst>
          </a:prstGeom>
          <a:solidFill>
            <a:srgbClr val="E8F5E9">
              <a:alpha val="95000"/>
            </a:srgbClr>
          </a:solidFill>
          <a:ln w="25400" cap="flat" cmpd="sng">
            <a:no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5461000"/>
            <a:ext cx="355600" cy="355600"/>
          </a:xfrm>
          <a:prstGeom prst="rect">
            <a:avLst/>
          </a:prstGeom>
        </p:spPr>
      </p:pic>
      <p:sp>
        <p:nvSpPr>
          <p:cNvPr id="20" name="AutoShape 20"/>
          <p:cNvSpPr/>
          <p:nvPr/>
        </p:nvSpPr>
        <p:spPr>
          <a:xfrm>
            <a:off x="1524000" y="5461000"/>
            <a:ext cx="9525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rPr>
              <a:t>小发现时刻：</a:t>
            </a:r>
            <a:r>
              <a:rPr lang="en-US" sz="1300" b="0" i="0" u="none" strike="noStrike">
                <a:solidFill>
                  <a:srgbClr val="33691E"/>
                </a:solidFill>
                <a:latin typeface="Noto Sans SC" panose="020B0200000000000000" charset="-122"/>
                <a:ea typeface="Noto Sans SC" panose="020B0200000000000000" charset="-122"/>
                <a:cs typeface="Noto Sans SC" panose="020B0200000000000000" charset="-122"/>
                <a:sym typeface="Noto Sans SC" panose="020B0200000000000000" charset="-122"/>
              </a:rPr>
              <a:t>原来这些超酷的功能，都是AI在偷偷使用我们今天学到的“筛选”和“概率”方法呀！现在，你也拥有了一双发现AI的眼睛，快回家找找看，还有哪些地方藏着聪明的AI小伙伴吧～</a:t>
            </a:r>
            <a:endParaRPr lang="en-US" sz="11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1" grpId="1"/>
      <p:bldP spid="16" grpId="0" animBg="1"/>
      <p:bldP spid="16" grpId="1" animBg="1"/>
      <p:bldP spid="17" grpId="0"/>
      <p:bldP spid="17"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2794000"/>
            <a:ext cx="8890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4800" b="1" i="0" u="none" strike="noStrike">
                <a:solidFill>
                  <a:srgbClr val="FFFFFF"/>
                </a:solidFill>
                <a:latin typeface="Poppins"/>
                <a:ea typeface="Poppins"/>
                <a:cs typeface="Poppins"/>
                <a:sym typeface="Poppins"/>
              </a:rPr>
              <a:t>下课啦！</a:t>
            </a:r>
            <a:endParaRPr lang="en-US" sz="1100"/>
          </a:p>
        </p:txBody>
      </p:sp>
      <p:sp>
        <p:nvSpPr>
          <p:cNvPr id="3" name="AutoShape 3"/>
          <p:cNvSpPr/>
          <p:nvPr/>
        </p:nvSpPr>
        <p:spPr>
          <a:xfrm>
            <a:off x="1016000" y="4000500"/>
            <a:ext cx="7874000" cy="952500"/>
          </a:xfrm>
          <a:prstGeom prst="roundRect">
            <a:avLst>
              <a:gd name="adj" fmla="val 0"/>
            </a:avLst>
          </a:prstGeom>
          <a:solidFill>
            <a:srgbClr val="42A5F5">
              <a:alpha val="7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206500" y="4064000"/>
            <a:ext cx="7493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FFFFFF"/>
                </a:solidFill>
                <a:latin typeface="Poppins"/>
                <a:ea typeface="Poppins"/>
                <a:cs typeface="Poppins"/>
                <a:sym typeface="Poppins"/>
              </a:rPr>
              <a:t>继续探索AI的世界吧！</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AI是不是会魔法？</a:t>
            </a:r>
            <a:endParaRPr lang="en-US" sz="1100"/>
          </a:p>
        </p:txBody>
      </p:sp>
      <p:sp>
        <p:nvSpPr>
          <p:cNvPr id="4" name="AutoShape 4"/>
          <p:cNvSpPr/>
          <p:nvPr>
            <p:custDataLst>
              <p:tags r:id="rId2"/>
            </p:custDataLst>
          </p:nvPr>
        </p:nvSpPr>
        <p:spPr>
          <a:xfrm>
            <a:off x="762000" y="1651000"/>
            <a:ext cx="5207000" cy="2794000"/>
          </a:xfrm>
          <a:prstGeom prst="roundRect">
            <a:avLst>
              <a:gd name="adj" fmla="val 0"/>
            </a:avLst>
          </a:prstGeom>
          <a:solidFill>
            <a:srgbClr val="FFFFFF">
              <a:alpha val="92000"/>
            </a:srgbClr>
          </a:solidFill>
          <a:ln w="25400" cap="flat" cmpd="sng">
            <a:solidFill>
              <a:srgbClr val="42A5F5">
                <a:alpha val="6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custDataLst>
              <p:tags r:id="rId3"/>
            </p:custDataLst>
          </p:nvPr>
        </p:nvPicPr>
        <p:blipFill>
          <a:blip r:embed="rId4"/>
          <a:srcRect l="14084" r="14084"/>
          <a:stretch>
            <a:fillRect/>
          </a:stretch>
        </p:blipFill>
        <p:spPr>
          <a:xfrm>
            <a:off x="889000" y="1841500"/>
            <a:ext cx="1778000" cy="1651000"/>
          </a:xfrm>
          <a:prstGeom prst="rect">
            <a:avLst/>
          </a:prstGeom>
          <a:noFill/>
          <a:ln w="25400" cap="flat" cmpd="sng">
            <a:noFill/>
            <a:prstDash val="solid"/>
            <a:round/>
          </a:ln>
        </p:spPr>
      </p:pic>
      <p:sp>
        <p:nvSpPr>
          <p:cNvPr id="6" name="AutoShape 6"/>
          <p:cNvSpPr/>
          <p:nvPr>
            <p:custDataLst>
              <p:tags r:id="rId5"/>
            </p:custDataLst>
          </p:nvPr>
        </p:nvSpPr>
        <p:spPr>
          <a:xfrm>
            <a:off x="2857500" y="1841500"/>
            <a:ext cx="29845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2A5F5"/>
                </a:solidFill>
                <a:latin typeface="Noto Sans SC" panose="020B0200000000000000" charset="-122"/>
                <a:ea typeface="Noto Sans SC" panose="020B0200000000000000" charset="-122"/>
                <a:cs typeface="Noto Sans SC" panose="020B0200000000000000" charset="-122"/>
                <a:sym typeface="Noto Sans SC" panose="020B0200000000000000" charset="-122"/>
              </a:rPr>
              <a:t>聪明的智能音箱</a:t>
            </a:r>
            <a:endParaRPr lang="en-US" sz="1100"/>
          </a:p>
        </p:txBody>
      </p:sp>
      <p:sp>
        <p:nvSpPr>
          <p:cNvPr id="7" name="AutoShape 7"/>
          <p:cNvSpPr/>
          <p:nvPr>
            <p:custDataLst>
              <p:tags r:id="rId6"/>
            </p:custDataLst>
          </p:nvPr>
        </p:nvSpPr>
        <p:spPr>
          <a:xfrm>
            <a:off x="2857500" y="2413000"/>
            <a:ext cx="2984500" cy="1778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你对着它问：“今天天气怎么样？”它就像一位贴心的小魔法师，不用翻书也不用查资料，嘴巴一问，答案马上就蹦出来</a:t>
            </a:r>
            <a:r>
              <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zh-CN" alt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custDataLst>
              <p:tags r:id="rId7"/>
            </p:custDataLst>
          </p:nvPr>
        </p:nvSpPr>
        <p:spPr>
          <a:xfrm>
            <a:off x="6223000" y="1651000"/>
            <a:ext cx="5207000" cy="2794000"/>
          </a:xfrm>
          <a:prstGeom prst="roundRect">
            <a:avLst>
              <a:gd name="adj" fmla="val 0"/>
            </a:avLst>
          </a:prstGeom>
          <a:solidFill>
            <a:srgbClr val="FFFFFF">
              <a:alpha val="92000"/>
            </a:srgbClr>
          </a:solidFill>
          <a:ln w="25400" cap="flat" cmpd="sng">
            <a:solidFill>
              <a:srgbClr val="42A5F5">
                <a:alpha val="6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8"/>
            </p:custDataLst>
          </p:nvPr>
        </p:nvPicPr>
        <p:blipFill>
          <a:blip r:embed="rId9"/>
          <a:srcRect l="19728" r="19728"/>
          <a:stretch>
            <a:fillRect/>
          </a:stretch>
        </p:blipFill>
        <p:spPr>
          <a:xfrm>
            <a:off x="6350000" y="1841500"/>
            <a:ext cx="1778000" cy="1651000"/>
          </a:xfrm>
          <a:prstGeom prst="rect">
            <a:avLst/>
          </a:prstGeom>
          <a:noFill/>
          <a:ln w="25400" cap="flat" cmpd="sng">
            <a:noFill/>
            <a:prstDash val="solid"/>
            <a:round/>
          </a:ln>
        </p:spPr>
      </p:pic>
      <p:sp>
        <p:nvSpPr>
          <p:cNvPr id="10" name="AutoShape 10"/>
          <p:cNvSpPr/>
          <p:nvPr>
            <p:custDataLst>
              <p:tags r:id="rId10"/>
            </p:custDataLst>
          </p:nvPr>
        </p:nvSpPr>
        <p:spPr>
          <a:xfrm>
            <a:off x="8318500" y="1841500"/>
            <a:ext cx="29845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42A5F5"/>
                </a:solidFill>
                <a:latin typeface="Noto Sans SC" panose="020B0200000000000000" charset="-122"/>
                <a:ea typeface="Noto Sans SC" panose="020B0200000000000000" charset="-122"/>
                <a:cs typeface="Noto Sans SC" panose="020B0200000000000000" charset="-122"/>
                <a:sym typeface="Noto Sans SC" panose="020B0200000000000000" charset="-122"/>
              </a:rPr>
              <a:t>懂你的视频APP</a:t>
            </a:r>
            <a:endParaRPr lang="en-US" sz="1100"/>
          </a:p>
        </p:txBody>
      </p:sp>
      <p:sp>
        <p:nvSpPr>
          <p:cNvPr id="11" name="AutoShape 11"/>
          <p:cNvSpPr/>
          <p:nvPr>
            <p:custDataLst>
              <p:tags r:id="rId11"/>
            </p:custDataLst>
          </p:nvPr>
        </p:nvSpPr>
        <p:spPr>
          <a:xfrm>
            <a:off x="8318500" y="2413000"/>
            <a:ext cx="2984500" cy="1778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看动画片的时候，它好像钻进了你的小脑袋！总能猜到你喜欢什么类型的故事，悄悄给你推荐超好看的新视频，就像有读心术一样。</a:t>
            </a:r>
            <a:endParaRPr lang="en-US" sz="1100"/>
          </a:p>
        </p:txBody>
      </p:sp>
      <p:sp>
        <p:nvSpPr>
          <p:cNvPr id="12" name="AutoShape 12"/>
          <p:cNvSpPr/>
          <p:nvPr/>
        </p:nvSpPr>
        <p:spPr>
          <a:xfrm>
            <a:off x="762000" y="4699000"/>
            <a:ext cx="10668000" cy="1714500"/>
          </a:xfrm>
          <a:prstGeom prst="roundRect">
            <a:avLst>
              <a:gd name="adj" fmla="val 0"/>
            </a:avLst>
          </a:prstGeom>
          <a:solidFill>
            <a:srgbClr val="42A5F5">
              <a:alpha val="88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16000" y="4851400"/>
            <a:ext cx="711200" cy="711200"/>
          </a:xfrm>
          <a:prstGeom prst="rect">
            <a:avLst/>
          </a:prstGeom>
        </p:spPr>
      </p:pic>
      <p:sp>
        <p:nvSpPr>
          <p:cNvPr id="14" name="AutoShape 14"/>
          <p:cNvSpPr/>
          <p:nvPr/>
        </p:nvSpPr>
        <p:spPr>
          <a:xfrm>
            <a:off x="1968500" y="4851400"/>
            <a:ext cx="9017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这到底是藏了什么魔法？</a:t>
            </a:r>
            <a:endParaRPr lang="en-US" sz="1100"/>
          </a:p>
        </p:txBody>
      </p:sp>
      <p:sp>
        <p:nvSpPr>
          <p:cNvPr id="15" name="AutoShape 15"/>
          <p:cNvSpPr/>
          <p:nvPr/>
        </p:nvSpPr>
        <p:spPr>
          <a:xfrm>
            <a:off x="1968500" y="5435600"/>
            <a:ext cx="9144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500" b="0" i="0" u="none" strike="noStrike">
                <a:solidFill>
                  <a:srgbClr val="FFFFFF">
                    <a:alpha val="98039"/>
                  </a:srgbClr>
                </a:solidFill>
                <a:latin typeface="Noto Sans SC" panose="020B0200000000000000" charset="-122"/>
                <a:ea typeface="Noto Sans SC" panose="020B0200000000000000" charset="-122"/>
                <a:cs typeface="Noto Sans SC" panose="020B0200000000000000" charset="-122"/>
                <a:sym typeface="Noto Sans SC" panose="020B0200000000000000" charset="-122"/>
              </a:rPr>
              <a:t>这些AI（人工智能）就像拥有神奇魔力的小伙伴，总能一下子猜到我们心里在想什么！小朋友们，你们觉得AI到底是怎么做到的呢？快开动你们的小脑筋，一起来揭开这个有趣的秘密吧～</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889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原来，这不是魔法！</a:t>
            </a:r>
            <a:endParaRPr lang="en-US" sz="1100"/>
          </a:p>
        </p:txBody>
      </p:sp>
      <p:sp>
        <p:nvSpPr>
          <p:cNvPr id="4" name="AutoShape 4"/>
          <p:cNvSpPr/>
          <p:nvPr/>
        </p:nvSpPr>
        <p:spPr>
          <a:xfrm>
            <a:off x="762000" y="1651000"/>
            <a:ext cx="5207000" cy="2032000"/>
          </a:xfrm>
          <a:prstGeom prst="roundRect">
            <a:avLst>
              <a:gd name="adj" fmla="val 0"/>
            </a:avLst>
          </a:prstGeom>
          <a:solidFill>
            <a:srgbClr val="FFFFFF">
              <a:alpha val="90000"/>
            </a:srgbClr>
          </a:solidFill>
          <a:ln w="25400" cap="flat" cmpd="sng">
            <a:solidFill>
              <a:srgbClr val="42A5F5">
                <a:alpha val="5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841500"/>
            <a:ext cx="508000" cy="508000"/>
          </a:xfrm>
          <a:prstGeom prst="rect">
            <a:avLst/>
          </a:prstGeom>
        </p:spPr>
      </p:pic>
      <p:sp>
        <p:nvSpPr>
          <p:cNvPr id="6" name="AutoShape 6"/>
          <p:cNvSpPr/>
          <p:nvPr/>
        </p:nvSpPr>
        <p:spPr>
          <a:xfrm>
            <a:off x="1778000" y="1841500"/>
            <a:ext cx="393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EF6C00"/>
                </a:solidFill>
                <a:latin typeface="Noto Sans SC" panose="020B0200000000000000" charset="-122"/>
                <a:ea typeface="Noto Sans SC" panose="020B0200000000000000" charset="-122"/>
                <a:cs typeface="Noto Sans SC" panose="020B0200000000000000" charset="-122"/>
                <a:sym typeface="Noto Sans SC" panose="020B0200000000000000" charset="-122"/>
              </a:rPr>
              <a:t>AI并没有魔法哦！</a:t>
            </a:r>
            <a:endParaRPr lang="en-US" sz="1100"/>
          </a:p>
        </p:txBody>
      </p:sp>
      <p:sp>
        <p:nvSpPr>
          <p:cNvPr id="7" name="AutoShape 7"/>
          <p:cNvSpPr/>
          <p:nvPr/>
        </p:nvSpPr>
        <p:spPr>
          <a:xfrm>
            <a:off x="1016000" y="25400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其实它根本不会什么“读心术”，也不能直接看透你的想法。那些看似神奇的回答，背后其实藏着我们不知道的逻辑和方法。</a:t>
            </a:r>
            <a:endParaRPr lang="en-US" sz="1100"/>
          </a:p>
        </p:txBody>
      </p:sp>
      <p:sp>
        <p:nvSpPr>
          <p:cNvPr id="8" name="AutoShape 8"/>
          <p:cNvSpPr/>
          <p:nvPr/>
        </p:nvSpPr>
        <p:spPr>
          <a:xfrm>
            <a:off x="6223000" y="1651000"/>
            <a:ext cx="5207000" cy="2032000"/>
          </a:xfrm>
          <a:prstGeom prst="roundRect">
            <a:avLst>
              <a:gd name="adj" fmla="val 0"/>
            </a:avLst>
          </a:prstGeom>
          <a:solidFill>
            <a:srgbClr val="E1F5FE">
              <a:alpha val="92000"/>
            </a:srgbClr>
          </a:solidFill>
          <a:ln w="25400" cap="flat" cmpd="sng">
            <a:solidFill>
              <a:srgbClr val="039BE5">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1841500"/>
            <a:ext cx="508000" cy="508000"/>
          </a:xfrm>
          <a:prstGeom prst="rect">
            <a:avLst/>
          </a:prstGeom>
        </p:spPr>
      </p:pic>
      <p:sp>
        <p:nvSpPr>
          <p:cNvPr id="10" name="AutoShape 10"/>
          <p:cNvSpPr/>
          <p:nvPr/>
        </p:nvSpPr>
        <p:spPr>
          <a:xfrm>
            <a:off x="7239000" y="1841500"/>
            <a:ext cx="393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01579B"/>
                </a:solidFill>
                <a:latin typeface="Noto Sans SC" panose="020B0200000000000000" charset="-122"/>
                <a:ea typeface="Noto Sans SC" panose="020B0200000000000000" charset="-122"/>
                <a:cs typeface="Noto Sans SC" panose="020B0200000000000000" charset="-122"/>
                <a:sym typeface="Noto Sans SC" panose="020B0200000000000000" charset="-122"/>
              </a:rPr>
              <a:t>聪明的“侦探”</a:t>
            </a:r>
            <a:endParaRPr lang="en-US" sz="1100"/>
          </a:p>
        </p:txBody>
      </p:sp>
      <p:sp>
        <p:nvSpPr>
          <p:cNvPr id="11" name="AutoShape 11"/>
          <p:cNvSpPr/>
          <p:nvPr/>
        </p:nvSpPr>
        <p:spPr>
          <a:xfrm>
            <a:off x="6477000" y="25400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1565C0"/>
                </a:solidFill>
                <a:latin typeface="Noto Sans SC" panose="020B0200000000000000" charset="-122"/>
                <a:ea typeface="Noto Sans SC" panose="020B0200000000000000" charset="-122"/>
                <a:cs typeface="Noto Sans SC" panose="020B0200000000000000" charset="-122"/>
                <a:sym typeface="Noto Sans SC" panose="020B0200000000000000" charset="-122"/>
              </a:rPr>
              <a:t>它更像一个经验丰富的侦探，或者是玩猜谜游戏的高手！面对未知的问题，它不会凭空猜测，而是依靠已有的知识和线索去寻找真相。</a:t>
            </a:r>
            <a:endParaRPr lang="en-US" sz="1100"/>
          </a:p>
        </p:txBody>
      </p:sp>
      <p:sp>
        <p:nvSpPr>
          <p:cNvPr id="12" name="AutoShape 12"/>
          <p:cNvSpPr/>
          <p:nvPr/>
        </p:nvSpPr>
        <p:spPr>
          <a:xfrm>
            <a:off x="762000" y="3937000"/>
            <a:ext cx="5207000" cy="2032000"/>
          </a:xfrm>
          <a:prstGeom prst="roundRect">
            <a:avLst>
              <a:gd name="adj" fmla="val 0"/>
            </a:avLst>
          </a:prstGeom>
          <a:solidFill>
            <a:srgbClr val="F3E5F5">
              <a:alpha val="92000"/>
            </a:srgbClr>
          </a:solidFill>
          <a:ln w="25400" cap="flat" cmpd="sng">
            <a:solidFill>
              <a:srgbClr val="7B1FA2">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127500"/>
            <a:ext cx="508000" cy="508000"/>
          </a:xfrm>
          <a:prstGeom prst="rect">
            <a:avLst/>
          </a:prstGeom>
        </p:spPr>
      </p:pic>
      <p:sp>
        <p:nvSpPr>
          <p:cNvPr id="14" name="AutoShape 14"/>
          <p:cNvSpPr/>
          <p:nvPr/>
        </p:nvSpPr>
        <p:spPr>
          <a:xfrm>
            <a:off x="1778000" y="4127500"/>
            <a:ext cx="393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4A148C"/>
                </a:solidFill>
                <a:latin typeface="Noto Sans SC" panose="020B0200000000000000" charset="-122"/>
                <a:ea typeface="Noto Sans SC" panose="020B0200000000000000" charset="-122"/>
                <a:cs typeface="Noto Sans SC" panose="020B0200000000000000" charset="-122"/>
                <a:sym typeface="Noto Sans SC" panose="020B0200000000000000" charset="-122"/>
              </a:rPr>
              <a:t>关键：不断“问问题”</a:t>
            </a:r>
            <a:endParaRPr lang="en-US" sz="1100"/>
          </a:p>
        </p:txBody>
      </p:sp>
      <p:sp>
        <p:nvSpPr>
          <p:cNvPr id="15" name="AutoShape 15"/>
          <p:cNvSpPr/>
          <p:nvPr/>
        </p:nvSpPr>
        <p:spPr>
          <a:xfrm>
            <a:off x="1016000" y="48260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3E2723"/>
                </a:solidFill>
                <a:latin typeface="Noto Sans SC" panose="020B0200000000000000" charset="-122"/>
                <a:ea typeface="Noto Sans SC" panose="020B0200000000000000" charset="-122"/>
                <a:cs typeface="Noto Sans SC" panose="020B0200000000000000" charset="-122"/>
                <a:sym typeface="Noto Sans SC" panose="020B0200000000000000" charset="-122"/>
              </a:rPr>
              <a:t>它的秘诀就是通过不断</a:t>
            </a:r>
            <a:r>
              <a:rPr lang="en-US" sz="1400" b="1" i="0" u="none" strike="noStrike">
                <a:solidFill>
                  <a:srgbClr val="C2185B"/>
                </a:solidFill>
                <a:latin typeface="Noto Sans SC" panose="020B0200000000000000" charset="-122"/>
                <a:ea typeface="Noto Sans SC" panose="020B0200000000000000" charset="-122"/>
                <a:cs typeface="Noto Sans SC" panose="020B0200000000000000" charset="-122"/>
                <a:sym typeface="Noto Sans SC" panose="020B0200000000000000" charset="-122"/>
              </a:rPr>
              <a:t>问问题</a:t>
            </a:r>
            <a:r>
              <a:rPr lang="en-US" sz="1400" b="0" i="0" u="none" strike="noStrike">
                <a:solidFill>
                  <a:srgbClr val="3E2723"/>
                </a:solidFill>
                <a:latin typeface="Noto Sans SC" panose="020B0200000000000000" charset="-122"/>
                <a:ea typeface="Noto Sans SC" panose="020B0200000000000000" charset="-122"/>
                <a:cs typeface="Noto Sans SC" panose="020B0200000000000000" charset="-122"/>
                <a:sym typeface="Noto Sans SC" panose="020B0200000000000000" charset="-122"/>
              </a:rPr>
              <a:t>的方式，一步一步地缩小答案的范围。就像你玩猜东西游戏一样，从大类别慢慢锁定到具体的物品。</a:t>
            </a:r>
            <a:endParaRPr lang="en-US" sz="1100"/>
          </a:p>
        </p:txBody>
      </p:sp>
      <p:sp>
        <p:nvSpPr>
          <p:cNvPr id="16" name="AutoShape 16"/>
          <p:cNvSpPr/>
          <p:nvPr/>
        </p:nvSpPr>
        <p:spPr>
          <a:xfrm>
            <a:off x="6223000" y="3937000"/>
            <a:ext cx="5207000" cy="2032000"/>
          </a:xfrm>
          <a:prstGeom prst="roundRect">
            <a:avLst>
              <a:gd name="adj" fmla="val 0"/>
            </a:avLst>
          </a:prstGeom>
          <a:solidFill>
            <a:srgbClr val="E8F5E9">
              <a:alpha val="92000"/>
            </a:srgbClr>
          </a:solidFill>
          <a:ln w="25400" cap="flat" cmpd="sng">
            <a:solidFill>
              <a:srgbClr val="2E7D32">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4127500"/>
            <a:ext cx="508000" cy="508000"/>
          </a:xfrm>
          <a:prstGeom prst="rect">
            <a:avLst/>
          </a:prstGeom>
        </p:spPr>
      </p:pic>
      <p:sp>
        <p:nvSpPr>
          <p:cNvPr id="18" name="AutoShape 18"/>
          <p:cNvSpPr/>
          <p:nvPr/>
        </p:nvSpPr>
        <p:spPr>
          <a:xfrm>
            <a:off x="7239000" y="4127500"/>
            <a:ext cx="393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1B5E20"/>
                </a:solidFill>
                <a:latin typeface="Noto Sans SC" panose="020B0200000000000000" charset="-122"/>
                <a:ea typeface="Noto Sans SC" panose="020B0200000000000000" charset="-122"/>
                <a:cs typeface="Noto Sans SC" panose="020B0200000000000000" charset="-122"/>
                <a:sym typeface="Noto Sans SC" panose="020B0200000000000000" charset="-122"/>
              </a:rPr>
              <a:t>一起来玩“猜心”游戏！</a:t>
            </a:r>
            <a:endParaRPr lang="en-US" sz="1100"/>
          </a:p>
        </p:txBody>
      </p:sp>
      <p:sp>
        <p:nvSpPr>
          <p:cNvPr id="19" name="AutoShape 19"/>
          <p:cNvSpPr/>
          <p:nvPr/>
        </p:nvSpPr>
        <p:spPr>
          <a:xfrm>
            <a:off x="6477000" y="4826000"/>
            <a:ext cx="469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1B5E20"/>
                </a:solidFill>
                <a:latin typeface="Noto Sans SC" panose="020B0200000000000000" charset="-122"/>
                <a:ea typeface="Noto Sans SC" panose="020B0200000000000000" charset="-122"/>
                <a:cs typeface="Noto Sans SC" panose="020B0200000000000000" charset="-122"/>
                <a:sym typeface="Noto Sans SC" panose="020B0200000000000000" charset="-122"/>
              </a:rPr>
              <a:t>光说不练假把式！今天，我们就来亲手体验一下这个神奇的过程。你心里想一个东西，让AI来猜猜看，看看它到底是怎么一步步找到答案的！</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游戏规则，听清楚哦！</a:t>
            </a:r>
            <a:endParaRPr lang="en-US" sz="1100"/>
          </a:p>
        </p:txBody>
      </p:sp>
      <p:sp>
        <p:nvSpPr>
          <p:cNvPr id="4" name="AutoShape 4"/>
          <p:cNvSpPr/>
          <p:nvPr/>
        </p:nvSpPr>
        <p:spPr>
          <a:xfrm>
            <a:off x="762000" y="1651000"/>
            <a:ext cx="3492500" cy="3048000"/>
          </a:xfrm>
          <a:prstGeom prst="roundRect">
            <a:avLst>
              <a:gd name="adj" fmla="val 0"/>
            </a:avLst>
          </a:prstGeom>
          <a:solidFill>
            <a:srgbClr val="FFFFFF">
              <a:alpha val="92000"/>
            </a:srgbClr>
          </a:solidFill>
          <a:ln w="25400" cap="flat" cmpd="sng">
            <a:solidFill>
              <a:srgbClr val="42A5F5">
                <a:alpha val="6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762000" y="1651000"/>
            <a:ext cx="3492500" cy="76200"/>
          </a:xfrm>
          <a:prstGeom prst="roundRect">
            <a:avLst>
              <a:gd name="adj" fmla="val 0"/>
            </a:avLst>
          </a:prstGeom>
          <a:solidFill>
            <a:srgbClr val="42A5F5">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1905000"/>
            <a:ext cx="457200" cy="457200"/>
          </a:xfrm>
          <a:prstGeom prst="rect">
            <a:avLst/>
          </a:prstGeom>
        </p:spPr>
      </p:pic>
      <p:sp>
        <p:nvSpPr>
          <p:cNvPr id="7" name="AutoShape 7"/>
          <p:cNvSpPr/>
          <p:nvPr/>
        </p:nvSpPr>
        <p:spPr>
          <a:xfrm>
            <a:off x="1524000" y="1905000"/>
            <a:ext cx="254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AI的神秘身份</a:t>
            </a:r>
            <a:endParaRPr lang="en-US" sz="1100"/>
          </a:p>
        </p:txBody>
      </p:sp>
      <p:sp>
        <p:nvSpPr>
          <p:cNvPr id="8" name="AutoShape 8"/>
          <p:cNvSpPr/>
          <p:nvPr/>
        </p:nvSpPr>
        <p:spPr>
          <a:xfrm>
            <a:off x="952500" y="2603500"/>
            <a:ext cx="31115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老师会扮演神奇的AI，在心里悄悄想好一个“神秘嘉宾”！它可能是憨态可掬的小动物，也可能是香甜诱人的水果哦。</a:t>
            </a:r>
            <a:endParaRPr lang="en-US" sz="1100"/>
          </a:p>
        </p:txBody>
      </p:sp>
      <p:sp>
        <p:nvSpPr>
          <p:cNvPr id="9" name="AutoShape 9"/>
          <p:cNvSpPr/>
          <p:nvPr/>
        </p:nvSpPr>
        <p:spPr>
          <a:xfrm>
            <a:off x="952500" y="3873500"/>
            <a:ext cx="3111500" cy="762000"/>
          </a:xfrm>
          <a:prstGeom prst="roundRect">
            <a:avLst>
              <a:gd name="adj" fmla="val 0"/>
            </a:avLst>
          </a:prstGeom>
          <a:solidFill>
            <a:srgbClr val="42A5F5">
              <a:alpha val="12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1079500" y="3937000"/>
            <a:ext cx="2857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1976D2"/>
                </a:solidFill>
                <a:latin typeface="Noto Sans SC" panose="020B0200000000000000" charset="-122"/>
                <a:ea typeface="Noto Sans SC" panose="020B0200000000000000" charset="-122"/>
                <a:cs typeface="Noto Sans SC" panose="020B0200000000000000" charset="-122"/>
                <a:sym typeface="Noto Sans SC" panose="020B0200000000000000" charset="-122"/>
              </a:rPr>
              <a:t>任务：藏好答案，不被发现！</a:t>
            </a:r>
            <a:endParaRPr lang="en-US" sz="1100"/>
          </a:p>
        </p:txBody>
      </p:sp>
      <p:sp>
        <p:nvSpPr>
          <p:cNvPr id="11" name="AutoShape 11"/>
          <p:cNvSpPr/>
          <p:nvPr/>
        </p:nvSpPr>
        <p:spPr>
          <a:xfrm>
            <a:off x="4470400" y="1651000"/>
            <a:ext cx="3492500" cy="3048000"/>
          </a:xfrm>
          <a:prstGeom prst="roundRect">
            <a:avLst>
              <a:gd name="adj" fmla="val 0"/>
            </a:avLst>
          </a:prstGeom>
          <a:solidFill>
            <a:srgbClr val="FFFFFF">
              <a:alpha val="92000"/>
            </a:srgbClr>
          </a:solidFill>
          <a:ln w="25400" cap="flat" cmpd="sng">
            <a:solidFill>
              <a:srgbClr val="FFA726">
                <a:alpha val="60000"/>
              </a:srgbClr>
            </a:solidFill>
            <a:prstDash val="solid"/>
            <a:round/>
          </a:ln>
        </p:spPr>
        <p:txBody>
          <a:bodyPr vert="horz" wrap="square" lIns="63500" tIns="63500" rIns="63500" bIns="63500" rtlCol="0" anchor="ctr"/>
          <a:lstStyle/>
          <a:p>
            <a:pPr algn="ctr">
              <a:defRPr/>
            </a:pPr>
          </a:p>
        </p:txBody>
      </p:sp>
      <p:sp>
        <p:nvSpPr>
          <p:cNvPr id="12" name="AutoShape 12"/>
          <p:cNvSpPr/>
          <p:nvPr/>
        </p:nvSpPr>
        <p:spPr>
          <a:xfrm>
            <a:off x="4470400" y="1651000"/>
            <a:ext cx="3492500" cy="76200"/>
          </a:xfrm>
          <a:prstGeom prst="roundRect">
            <a:avLst>
              <a:gd name="adj" fmla="val 0"/>
            </a:avLst>
          </a:prstGeom>
          <a:solidFill>
            <a:srgbClr val="FFA726">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60900" y="1905000"/>
            <a:ext cx="457200" cy="457200"/>
          </a:xfrm>
          <a:prstGeom prst="rect">
            <a:avLst/>
          </a:prstGeom>
        </p:spPr>
      </p:pic>
      <p:sp>
        <p:nvSpPr>
          <p:cNvPr id="14" name="AutoShape 14"/>
          <p:cNvSpPr/>
          <p:nvPr/>
        </p:nvSpPr>
        <p:spPr>
          <a:xfrm>
            <a:off x="5232400" y="1905000"/>
            <a:ext cx="254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小侦探出击！</a:t>
            </a:r>
            <a:endParaRPr lang="en-US" sz="1100"/>
          </a:p>
        </p:txBody>
      </p:sp>
      <p:sp>
        <p:nvSpPr>
          <p:cNvPr id="15" name="AutoShape 15"/>
          <p:cNvSpPr/>
          <p:nvPr/>
        </p:nvSpPr>
        <p:spPr>
          <a:xfrm>
            <a:off x="4660900" y="2603500"/>
            <a:ext cx="31115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你们就是聪明的小侦探！需要通过不断提问来获取线索，一步步缩小范围，最终揭开谜底，猜出AI心里想的那个神秘东西。</a:t>
            </a:r>
            <a:endParaRPr lang="en-US" sz="1100"/>
          </a:p>
        </p:txBody>
      </p:sp>
      <p:sp>
        <p:nvSpPr>
          <p:cNvPr id="16" name="AutoShape 16"/>
          <p:cNvSpPr/>
          <p:nvPr/>
        </p:nvSpPr>
        <p:spPr>
          <a:xfrm>
            <a:off x="4660900" y="3873500"/>
            <a:ext cx="3111500" cy="762000"/>
          </a:xfrm>
          <a:prstGeom prst="roundRect">
            <a:avLst>
              <a:gd name="adj" fmla="val 0"/>
            </a:avLst>
          </a:prstGeom>
          <a:solidFill>
            <a:srgbClr val="FFA726">
              <a:alpha val="12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4787900" y="3937000"/>
            <a:ext cx="2857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E65100"/>
                </a:solidFill>
                <a:latin typeface="Noto Sans SC" panose="020B0200000000000000" charset="-122"/>
                <a:ea typeface="Noto Sans SC" panose="020B0200000000000000" charset="-122"/>
                <a:cs typeface="Noto Sans SC" panose="020B0200000000000000" charset="-122"/>
                <a:sym typeface="Noto Sans SC" panose="020B0200000000000000" charset="-122"/>
              </a:rPr>
              <a:t>目标：开动脑筋，锁定真相！</a:t>
            </a:r>
            <a:endParaRPr lang="en-US" sz="1100"/>
          </a:p>
        </p:txBody>
      </p:sp>
      <p:sp>
        <p:nvSpPr>
          <p:cNvPr id="18" name="AutoShape 18"/>
          <p:cNvSpPr/>
          <p:nvPr/>
        </p:nvSpPr>
        <p:spPr>
          <a:xfrm>
            <a:off x="8191500" y="1651000"/>
            <a:ext cx="3492500" cy="3048000"/>
          </a:xfrm>
          <a:prstGeom prst="roundRect">
            <a:avLst>
              <a:gd name="adj" fmla="val 0"/>
            </a:avLst>
          </a:prstGeom>
          <a:solidFill>
            <a:srgbClr val="FFFFFF">
              <a:alpha val="92000"/>
            </a:srgbClr>
          </a:solidFill>
          <a:ln w="25400" cap="flat" cmpd="sng">
            <a:solidFill>
              <a:srgbClr val="66BB6A">
                <a:alpha val="60000"/>
              </a:srgbClr>
            </a:solidFill>
            <a:prstDash val="solid"/>
            <a:round/>
          </a:ln>
        </p:spPr>
        <p:txBody>
          <a:bodyPr vert="horz" wrap="square" lIns="63500" tIns="63500" rIns="63500" bIns="63500" rtlCol="0" anchor="ctr"/>
          <a:lstStyle/>
          <a:p>
            <a:pPr algn="ctr">
              <a:defRPr/>
            </a:pPr>
          </a:p>
        </p:txBody>
      </p:sp>
      <p:sp>
        <p:nvSpPr>
          <p:cNvPr id="19" name="AutoShape 19"/>
          <p:cNvSpPr/>
          <p:nvPr/>
        </p:nvSpPr>
        <p:spPr>
          <a:xfrm>
            <a:off x="8191500" y="1651000"/>
            <a:ext cx="3492500" cy="76200"/>
          </a:xfrm>
          <a:prstGeom prst="roundRect">
            <a:avLst>
              <a:gd name="adj" fmla="val 0"/>
            </a:avLst>
          </a:prstGeom>
          <a:solidFill>
            <a:srgbClr val="66BB6A">
              <a:alpha val="100000"/>
            </a:srgbClr>
          </a:solidFill>
          <a:ln w="25400" cap="flat" cmpd="sng">
            <a:no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1905000"/>
            <a:ext cx="457200" cy="457200"/>
          </a:xfrm>
          <a:prstGeom prst="rect">
            <a:avLst/>
          </a:prstGeom>
        </p:spPr>
      </p:pic>
      <p:sp>
        <p:nvSpPr>
          <p:cNvPr id="21" name="AutoShape 21"/>
          <p:cNvSpPr/>
          <p:nvPr/>
        </p:nvSpPr>
        <p:spPr>
          <a:xfrm>
            <a:off x="8953500" y="1905000"/>
            <a:ext cx="2540000" cy="457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提问有讲究</a:t>
            </a:r>
            <a:endParaRPr lang="en-US" sz="1100"/>
          </a:p>
        </p:txBody>
      </p:sp>
      <p:sp>
        <p:nvSpPr>
          <p:cNvPr id="22" name="AutoShape 22"/>
          <p:cNvSpPr/>
          <p:nvPr/>
        </p:nvSpPr>
        <p:spPr>
          <a:xfrm>
            <a:off x="8382000" y="2603500"/>
            <a:ext cx="31115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这可是最重要的规则！小侦探只能问能用“是”或者“不是”来回答的问题。比如问“它是不是红色的？”，可不能直接问“它是什么？”哦。</a:t>
            </a:r>
            <a:endParaRPr lang="en-US" sz="1100"/>
          </a:p>
        </p:txBody>
      </p:sp>
      <p:sp>
        <p:nvSpPr>
          <p:cNvPr id="23" name="AutoShape 23"/>
          <p:cNvSpPr/>
          <p:nvPr/>
        </p:nvSpPr>
        <p:spPr>
          <a:xfrm>
            <a:off x="8382000" y="3873500"/>
            <a:ext cx="3111500" cy="762000"/>
          </a:xfrm>
          <a:prstGeom prst="roundRect">
            <a:avLst>
              <a:gd name="adj" fmla="val 0"/>
            </a:avLst>
          </a:prstGeom>
          <a:solidFill>
            <a:srgbClr val="66BB6A">
              <a:alpha val="12000"/>
            </a:srgbClr>
          </a:solidFill>
          <a:ln w="25400" cap="flat" cmpd="sng">
            <a:noFill/>
            <a:prstDash val="solid"/>
            <a:round/>
          </a:ln>
        </p:spPr>
        <p:txBody>
          <a:bodyPr vert="horz" wrap="square" lIns="63500" tIns="63500" rIns="63500" bIns="63500" rtlCol="0" anchor="ctr"/>
          <a:lstStyle/>
          <a:p>
            <a:pPr algn="ctr">
              <a:defRPr/>
            </a:pPr>
          </a:p>
        </p:txBody>
      </p:sp>
      <p:sp>
        <p:nvSpPr>
          <p:cNvPr id="24" name="AutoShape 24"/>
          <p:cNvSpPr/>
          <p:nvPr/>
        </p:nvSpPr>
        <p:spPr>
          <a:xfrm>
            <a:off x="8509000" y="3937000"/>
            <a:ext cx="28575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rPr>
              <a:t>关键：只能问“是不是”！</a:t>
            </a:r>
            <a:endParaRPr lang="en-US" sz="1100"/>
          </a:p>
        </p:txBody>
      </p:sp>
      <p:sp>
        <p:nvSpPr>
          <p:cNvPr id="25" name="AutoShape 25"/>
          <p:cNvSpPr/>
          <p:nvPr/>
        </p:nvSpPr>
        <p:spPr>
          <a:xfrm>
            <a:off x="762000" y="5080000"/>
            <a:ext cx="10922000" cy="1206500"/>
          </a:xfrm>
          <a:prstGeom prst="roundRect">
            <a:avLst>
              <a:gd name="adj" fmla="val 0"/>
            </a:avLst>
          </a:prstGeom>
          <a:solidFill>
            <a:srgbClr val="FFF9C4">
              <a:alpha val="95000"/>
            </a:srgbClr>
          </a:solidFill>
          <a:ln w="25400" cap="flat" cmpd="sng">
            <a:solidFill>
              <a:srgbClr val="FBC02D">
                <a:alpha val="50000"/>
              </a:srgbClr>
            </a:solidFill>
            <a:prstDash val="dash"/>
            <a:round/>
          </a:ln>
        </p:spPr>
        <p:txBody>
          <a:bodyPr vert="horz" wrap="square" lIns="63500" tIns="63500" rIns="63500" bIns="63500" rtlCol="0" anchor="ctr"/>
          <a:lstStyle/>
          <a:p>
            <a:pPr algn="ctr">
              <a:defRPr/>
            </a:pPr>
          </a:p>
        </p:txBody>
      </p:sp>
      <p:pic>
        <p:nvPicPr>
          <p:cNvPr id="26" name="Picture 2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232400"/>
            <a:ext cx="406400" cy="406400"/>
          </a:xfrm>
          <a:prstGeom prst="rect">
            <a:avLst/>
          </a:prstGeom>
        </p:spPr>
      </p:pic>
      <p:sp>
        <p:nvSpPr>
          <p:cNvPr id="27" name="AutoShape 27"/>
          <p:cNvSpPr/>
          <p:nvPr/>
        </p:nvSpPr>
        <p:spPr>
          <a:xfrm>
            <a:off x="1651000" y="5232400"/>
            <a:ext cx="9525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500" b="1" i="0" u="none" strike="noStrike">
                <a:solidFill>
                  <a:srgbClr val="3E2723"/>
                </a:solidFill>
                <a:latin typeface="Noto Sans SC" panose="020B0200000000000000" charset="-122"/>
                <a:ea typeface="Noto Sans SC" panose="020B0200000000000000" charset="-122"/>
                <a:cs typeface="Noto Sans SC" panose="020B0200000000000000" charset="-122"/>
                <a:sym typeface="Noto Sans SC" panose="020B0200000000000000" charset="-122"/>
              </a:rPr>
              <a:t>小锦囊：</a:t>
            </a:r>
            <a:r>
              <a:rPr lang="en-US" sz="1500" b="0" i="0" u="none" strike="noStrike">
                <a:solidFill>
                  <a:srgbClr val="3E2723"/>
                </a:solidFill>
                <a:latin typeface="Noto Sans SC" panose="020B0200000000000000" charset="-122"/>
                <a:ea typeface="Noto Sans SC" panose="020B0200000000000000" charset="-122"/>
                <a:cs typeface="Noto Sans SC" panose="020B0200000000000000" charset="-122"/>
                <a:sym typeface="Noto Sans SC" panose="020B0200000000000000" charset="-122"/>
              </a:rPr>
              <a:t>提问越精准，猜中的速度就越快！比如先问“它是不是动物？”，再根据回答去问具体特征。现在，谁想先来挑战一下，当第一个小侦探？</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762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我们的目标！</a:t>
            </a:r>
            <a:endParaRPr lang="en-US" sz="1100"/>
          </a:p>
        </p:txBody>
      </p:sp>
      <p:sp>
        <p:nvSpPr>
          <p:cNvPr id="4" name="AutoShape 4"/>
          <p:cNvSpPr/>
          <p:nvPr/>
        </p:nvSpPr>
        <p:spPr>
          <a:xfrm>
            <a:off x="762000" y="1778000"/>
            <a:ext cx="6477000" cy="2032000"/>
          </a:xfrm>
          <a:prstGeom prst="roundRect">
            <a:avLst>
              <a:gd name="adj" fmla="val 10000"/>
            </a:avLst>
          </a:prstGeom>
          <a:solidFill>
            <a:srgbClr val="42A5F5">
              <a:alpha val="90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1016000" y="1968500"/>
            <a:ext cx="5969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用最少的问题，猜出AI心里的东西！</a:t>
            </a:r>
            <a:endParaRPr lang="en-US" sz="1100"/>
          </a:p>
        </p:txBody>
      </p:sp>
      <p:sp>
        <p:nvSpPr>
          <p:cNvPr id="6" name="AutoShape 6"/>
          <p:cNvSpPr/>
          <p:nvPr/>
        </p:nvSpPr>
        <p:spPr>
          <a:xfrm>
            <a:off x="1016000" y="2667000"/>
            <a:ext cx="5969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F5F9FF"/>
                </a:solidFill>
                <a:latin typeface="Noto Sans SC" panose="020B0200000000000000" charset="-122"/>
                <a:ea typeface="Noto Sans SC" panose="020B0200000000000000" charset="-122"/>
                <a:cs typeface="Noto Sans SC" panose="020B0200000000000000" charset="-122"/>
                <a:sym typeface="Noto Sans SC" panose="020B0200000000000000" charset="-122"/>
              </a:rPr>
              <a:t>这是一场速度与智慧的比拼！在有限的提问次数里，你需要像真正的侦探一样，通过精准的问题捕捉关键线索，快速缩小范围，最终锁定AI心中所想的答案。每一个问题都至关重要，每一次推理都可能让你离胜利更近一步！</a:t>
            </a:r>
            <a:endParaRPr lang="en-US" sz="1100"/>
          </a:p>
        </p:txBody>
      </p:sp>
      <p:sp>
        <p:nvSpPr>
          <p:cNvPr id="7" name="AutoShape 7"/>
          <p:cNvSpPr/>
          <p:nvPr/>
        </p:nvSpPr>
        <p:spPr>
          <a:xfrm>
            <a:off x="7747000" y="1778000"/>
            <a:ext cx="2159000" cy="2159000"/>
          </a:xfrm>
          <a:prstGeom prst="ellipse">
            <a:avLst/>
          </a:prstGeom>
          <a:solidFill>
            <a:srgbClr val="FFFFFF">
              <a:alpha val="92000"/>
            </a:srgbClr>
          </a:solidFill>
          <a:ln w="25400" cap="flat" cmpd="sng">
            <a:no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2"/>
          <a:srcRect/>
          <a:stretch>
            <a:fillRect/>
          </a:stretch>
        </p:blipFill>
        <p:spPr>
          <a:xfrm>
            <a:off x="7874000" y="1841500"/>
            <a:ext cx="1905000" cy="1905000"/>
          </a:xfrm>
          <a:prstGeom prst="rect">
            <a:avLst/>
          </a:prstGeom>
          <a:noFill/>
          <a:ln w="25400" cap="flat" cmpd="sng">
            <a:noFill/>
            <a:prstDash val="solid"/>
            <a:round/>
          </a:ln>
        </p:spPr>
      </p:pic>
      <p:sp>
        <p:nvSpPr>
          <p:cNvPr id="9" name="AutoShape 9"/>
          <p:cNvSpPr/>
          <p:nvPr/>
        </p:nvSpPr>
        <p:spPr>
          <a:xfrm>
            <a:off x="762000" y="4191000"/>
            <a:ext cx="10668000" cy="1905000"/>
          </a:xfrm>
          <a:prstGeom prst="roundRect">
            <a:avLst>
              <a:gd name="adj" fmla="val 10666"/>
            </a:avLst>
          </a:prstGeom>
          <a:solidFill>
            <a:srgbClr val="FFB300">
              <a:alpha val="88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nvSpPr>
        <p:spPr>
          <a:xfrm>
            <a:off x="1016000" y="4381500"/>
            <a:ext cx="4826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寻找最聪明的小侦探！</a:t>
            </a:r>
            <a:endParaRPr lang="en-US" sz="1100"/>
          </a:p>
        </p:txBody>
      </p:sp>
      <p:sp>
        <p:nvSpPr>
          <p:cNvPr id="11" name="AutoShape 11"/>
          <p:cNvSpPr/>
          <p:nvPr/>
        </p:nvSpPr>
        <p:spPr>
          <a:xfrm>
            <a:off x="1016000" y="4953000"/>
            <a:ext cx="482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FFF8EB"/>
                </a:solidFill>
                <a:latin typeface="Noto Sans SC" panose="020B0200000000000000" charset="-122"/>
                <a:ea typeface="Noto Sans SC" panose="020B0200000000000000" charset="-122"/>
                <a:cs typeface="Noto Sans SC" panose="020B0200000000000000" charset="-122"/>
                <a:sym typeface="Noto Sans SC" panose="020B0200000000000000" charset="-122"/>
              </a:rPr>
              <a:t>无论是观察力、逻辑力还是想象力，谁能最快识破AI的“小心思”？这不仅是个人的挑战，更是团队协作的试金石。准备好接受挑战，证明你的实力了吗？</a:t>
            </a:r>
            <a:endParaRPr lang="en-US" sz="1100"/>
          </a:p>
        </p:txBody>
      </p:sp>
      <p:cxnSp>
        <p:nvCxnSpPr>
          <p:cNvPr id="12" name="Connector 12"/>
          <p:cNvCxnSpPr/>
          <p:nvPr/>
        </p:nvCxnSpPr>
        <p:spPr>
          <a:xfrm rot="5368748">
            <a:off x="5397500" y="5137179"/>
            <a:ext cx="1397000" cy="12700"/>
          </a:xfrm>
          <a:prstGeom prst="straightConnector1">
            <a:avLst/>
          </a:prstGeom>
          <a:solidFill>
            <a:srgbClr val="DEE0E3">
              <a:alpha val="100000"/>
            </a:srgbClr>
          </a:solidFill>
          <a:ln w="25400" cap="flat" cmpd="sng">
            <a:solidFill>
              <a:srgbClr val="FFFFFF">
                <a:alpha val="70000"/>
              </a:srgbClr>
            </a:solidFill>
            <a:prstDash val="dash"/>
            <a:round/>
            <a:headEnd type="none" w="lg" len="lg"/>
            <a:tailEnd type="none" w="lg" len="lg"/>
          </a:ln>
        </p:spPr>
      </p:cxnSp>
      <p:sp>
        <p:nvSpPr>
          <p:cNvPr id="13" name="AutoShape 13"/>
          <p:cNvSpPr/>
          <p:nvPr/>
        </p:nvSpPr>
        <p:spPr>
          <a:xfrm>
            <a:off x="6477000" y="4381500"/>
            <a:ext cx="4572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赢取“头号神探”荣耀！</a:t>
            </a:r>
            <a:endParaRPr lang="en-US" sz="1100"/>
          </a:p>
        </p:txBody>
      </p:sp>
      <p:sp>
        <p:nvSpPr>
          <p:cNvPr id="14" name="AutoShape 14"/>
          <p:cNvSpPr/>
          <p:nvPr/>
        </p:nvSpPr>
        <p:spPr>
          <a:xfrm>
            <a:off x="6477000" y="4953000"/>
            <a:ext cx="4572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FFF8EB"/>
                </a:solidFill>
                <a:latin typeface="Noto Sans SC" panose="020B0200000000000000" charset="-122"/>
                <a:ea typeface="Noto Sans SC" panose="020B0200000000000000" charset="-122"/>
                <a:cs typeface="Noto Sans SC" panose="020B0200000000000000" charset="-122"/>
                <a:sym typeface="Noto Sans SC" panose="020B0200000000000000" charset="-122"/>
              </a:rPr>
              <a:t>第一个猜出正确答案的小组将获得专属荣誉称号，还有神秘惊喜奖励！现在，让我们一起进入游戏，看看哪位小侦探能拔得头筹，成为全场最闪亮的智慧之星！</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889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准备好了吗？游戏开始！</a:t>
            </a:r>
            <a:endParaRPr lang="en-US" sz="1100"/>
          </a:p>
        </p:txBody>
      </p:sp>
      <p:sp>
        <p:nvSpPr>
          <p:cNvPr id="4" name="AutoShape 4"/>
          <p:cNvSpPr/>
          <p:nvPr/>
        </p:nvSpPr>
        <p:spPr>
          <a:xfrm>
            <a:off x="762000" y="1651000"/>
            <a:ext cx="6858000" cy="2794000"/>
          </a:xfrm>
          <a:prstGeom prst="roundRect">
            <a:avLst>
              <a:gd name="adj" fmla="val 7272"/>
            </a:avLst>
          </a:prstGeom>
          <a:solidFill>
            <a:srgbClr val="FFFFFF">
              <a:alpha val="88000"/>
            </a:srgbClr>
          </a:solidFill>
          <a:ln w="25400" cap="flat" cmpd="sng">
            <a:solidFill>
              <a:srgbClr val="42A5F5">
                <a:alpha val="4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1016000" y="1841500"/>
            <a:ext cx="6350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1976D2"/>
                </a:solidFill>
                <a:latin typeface="Noto Sans SC" panose="020B0200000000000000" charset="-122"/>
                <a:ea typeface="Noto Sans SC" panose="020B0200000000000000" charset="-122"/>
                <a:cs typeface="Noto Sans SC" panose="020B0200000000000000" charset="-122"/>
                <a:sym typeface="Noto Sans SC" panose="020B0200000000000000" charset="-122"/>
              </a:rPr>
              <a:t>现在，老师先来扮演 AI 角色！</a:t>
            </a:r>
            <a:endParaRPr lang="en-US" sz="1100"/>
          </a:p>
        </p:txBody>
      </p:sp>
      <p:sp>
        <p:nvSpPr>
          <p:cNvPr id="6" name="AutoShape 6"/>
          <p:cNvSpPr/>
          <p:nvPr/>
        </p:nvSpPr>
        <p:spPr>
          <a:xfrm>
            <a:off x="1016000" y="2540000"/>
            <a:ext cx="63500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老师心里会悄悄想好一个具体的东西（比如一个物品、一种动物或植物），然后给大家一个小小的线索。接下来，就轮到各位小侦探开动脑筋，向我提问，一步步猜出答案啦！</a:t>
            </a:r>
            <a:endParaRPr lang="en-US" sz="1100"/>
          </a:p>
        </p:txBody>
      </p:sp>
      <p:pic>
        <p:nvPicPr>
          <p:cNvPr id="7" name="Picture 7"/>
          <p:cNvPicPr>
            <a:picLocks noChangeAspect="1"/>
          </p:cNvPicPr>
          <p:nvPr/>
        </p:nvPicPr>
        <p:blipFill>
          <a:blip r:embed="rId2"/>
          <a:srcRect l="10454" r="10454"/>
          <a:stretch>
            <a:fillRect/>
          </a:stretch>
        </p:blipFill>
        <p:spPr>
          <a:xfrm>
            <a:off x="8001000" y="1651000"/>
            <a:ext cx="3683000" cy="2794000"/>
          </a:xfrm>
          <a:prstGeom prst="rect">
            <a:avLst/>
          </a:prstGeom>
          <a:noFill/>
          <a:ln w="25400" cap="flat" cmpd="sng">
            <a:noFill/>
            <a:prstDash val="solid"/>
            <a:round/>
          </a:ln>
        </p:spPr>
      </p:pic>
      <p:sp>
        <p:nvSpPr>
          <p:cNvPr id="8" name="AutoShape 8"/>
          <p:cNvSpPr/>
          <p:nvPr/>
        </p:nvSpPr>
        <p:spPr>
          <a:xfrm>
            <a:off x="762000" y="4699000"/>
            <a:ext cx="5334000" cy="1651000"/>
          </a:xfrm>
          <a:prstGeom prst="roundRect">
            <a:avLst>
              <a:gd name="adj" fmla="val 9230"/>
            </a:avLst>
          </a:prstGeom>
          <a:solidFill>
            <a:srgbClr val="FFF8E1">
              <a:alpha val="92000"/>
            </a:srgbClr>
          </a:solidFill>
          <a:ln w="25400" cap="flat" cmpd="sng">
            <a:solidFill>
              <a:srgbClr val="FFB74D">
                <a:alpha val="50000"/>
              </a:srgbClr>
            </a:solidFill>
            <a:prstDash val="dash"/>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00" y="4889500"/>
            <a:ext cx="355600" cy="355600"/>
          </a:xfrm>
          <a:prstGeom prst="rect">
            <a:avLst/>
          </a:prstGeom>
        </p:spPr>
      </p:pic>
      <p:sp>
        <p:nvSpPr>
          <p:cNvPr id="10" name="AutoShape 10"/>
          <p:cNvSpPr/>
          <p:nvPr/>
        </p:nvSpPr>
        <p:spPr>
          <a:xfrm>
            <a:off x="1524000" y="48895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E65100"/>
                </a:solidFill>
                <a:latin typeface="Noto Sans SC" panose="020B0200000000000000" charset="-122"/>
                <a:ea typeface="Noto Sans SC" panose="020B0200000000000000" charset="-122"/>
                <a:cs typeface="Noto Sans SC" panose="020B0200000000000000" charset="-122"/>
                <a:sym typeface="Noto Sans SC" panose="020B0200000000000000" charset="-122"/>
              </a:rPr>
              <a:t>举个栗子：假如老师想的是“苹果”</a:t>
            </a:r>
            <a:endParaRPr lang="en-US" sz="1100"/>
          </a:p>
        </p:txBody>
      </p:sp>
      <p:sp>
        <p:nvSpPr>
          <p:cNvPr id="11" name="AutoShape 11"/>
          <p:cNvSpPr/>
          <p:nvPr/>
        </p:nvSpPr>
        <p:spPr>
          <a:xfrm>
            <a:off x="1016000" y="5397500"/>
            <a:ext cx="4699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老师：“好了，我已经想好了一个东西，它是一种水果。你们可以开始向我提问，我只会回答是或不是哦！”</a:t>
            </a:r>
            <a:endParaRPr lang="en-US" sz="1100"/>
          </a:p>
        </p:txBody>
      </p:sp>
      <p:sp>
        <p:nvSpPr>
          <p:cNvPr id="12" name="AutoShape 12"/>
          <p:cNvSpPr/>
          <p:nvPr/>
        </p:nvSpPr>
        <p:spPr>
          <a:xfrm>
            <a:off x="6350000" y="4699000"/>
            <a:ext cx="5334000" cy="1651000"/>
          </a:xfrm>
          <a:prstGeom prst="roundRect">
            <a:avLst>
              <a:gd name="adj" fmla="val 9230"/>
            </a:avLst>
          </a:prstGeom>
          <a:solidFill>
            <a:srgbClr val="B3E5FC">
              <a:alpha val="92000"/>
            </a:srgbClr>
          </a:solidFill>
          <a:ln w="25400" cap="flat" cmpd="sng">
            <a:solidFill>
              <a:srgbClr val="29B6F6">
                <a:alpha val="6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04000" y="4889500"/>
            <a:ext cx="355600" cy="355600"/>
          </a:xfrm>
          <a:prstGeom prst="rect">
            <a:avLst/>
          </a:prstGeom>
        </p:spPr>
      </p:pic>
      <p:sp>
        <p:nvSpPr>
          <p:cNvPr id="14" name="AutoShape 14"/>
          <p:cNvSpPr/>
          <p:nvPr/>
        </p:nvSpPr>
        <p:spPr>
          <a:xfrm>
            <a:off x="7112000" y="48895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01579B"/>
                </a:solidFill>
                <a:latin typeface="Noto Sans SC" panose="020B0200000000000000" charset="-122"/>
                <a:ea typeface="Noto Sans SC" panose="020B0200000000000000" charset="-122"/>
                <a:cs typeface="Noto Sans SC" panose="020B0200000000000000" charset="-122"/>
                <a:sym typeface="Noto Sans SC" panose="020B0200000000000000" charset="-122"/>
              </a:rPr>
              <a:t>小侦探，轮到你们行动了！</a:t>
            </a:r>
            <a:endParaRPr lang="en-US" sz="1100"/>
          </a:p>
        </p:txBody>
      </p:sp>
      <p:sp>
        <p:nvSpPr>
          <p:cNvPr id="15" name="AutoShape 15"/>
          <p:cNvSpPr/>
          <p:nvPr/>
        </p:nvSpPr>
        <p:spPr>
          <a:xfrm>
            <a:off x="6604000" y="5397500"/>
            <a:ext cx="4699000" cy="825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准备好了吗？请仔细听线索，用最聪明的问题缩小范围，看看谁能第一个猜出老师心里的答案！</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7620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小侦探提问时间！</a:t>
            </a:r>
            <a:endParaRPr lang="en-US" sz="1100"/>
          </a:p>
        </p:txBody>
      </p:sp>
      <p:sp>
        <p:nvSpPr>
          <p:cNvPr id="4" name="AutoShape 4"/>
          <p:cNvSpPr/>
          <p:nvPr/>
        </p:nvSpPr>
        <p:spPr>
          <a:xfrm>
            <a:off x="762000" y="1651000"/>
            <a:ext cx="5270500" cy="2349500"/>
          </a:xfrm>
          <a:prstGeom prst="roundRect">
            <a:avLst>
              <a:gd name="adj" fmla="val 0"/>
            </a:avLst>
          </a:prstGeom>
          <a:solidFill>
            <a:srgbClr val="FFFFFF">
              <a:alpha val="93000"/>
            </a:srgbClr>
          </a:solidFill>
          <a:ln w="12700" cap="flat" cmpd="sng">
            <a:solidFill>
              <a:srgbClr val="42A5F5">
                <a:alpha val="6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762000" y="1651000"/>
            <a:ext cx="5270500" cy="63500"/>
          </a:xfrm>
          <a:prstGeom prst="roundRect">
            <a:avLst>
              <a:gd name="adj" fmla="val 0"/>
            </a:avLst>
          </a:prstGeom>
          <a:solidFill>
            <a:srgbClr val="FFA726">
              <a:alpha val="10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952500" y="1841500"/>
            <a:ext cx="1397000" cy="330200"/>
          </a:xfrm>
          <a:prstGeom prst="roundRect">
            <a:avLst>
              <a:gd name="adj" fmla="val 0"/>
            </a:avLst>
          </a:prstGeom>
          <a:solidFill>
            <a:srgbClr val="FFECB3">
              <a:alpha val="95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nvSpPr>
        <p:spPr>
          <a:xfrm>
            <a:off x="952500" y="1841500"/>
            <a:ext cx="1397000" cy="3302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E65100"/>
                </a:solidFill>
                <a:latin typeface="Noto Sans SC" panose="020B0200000000000000" charset="-122"/>
                <a:ea typeface="Noto Sans SC" panose="020B0200000000000000" charset="-122"/>
                <a:cs typeface="Noto Sans SC" panose="020B0200000000000000" charset="-122"/>
                <a:sym typeface="Noto Sans SC" panose="020B0200000000000000" charset="-122"/>
              </a:rPr>
              <a:t>学生 A 👦</a:t>
            </a:r>
            <a:endParaRPr lang="en-US" sz="1100"/>
          </a:p>
        </p:txBody>
      </p:sp>
      <p:sp>
        <p:nvSpPr>
          <p:cNvPr id="8" name="AutoShape 8"/>
          <p:cNvSpPr/>
          <p:nvPr/>
        </p:nvSpPr>
        <p:spPr>
          <a:xfrm>
            <a:off x="952500" y="2286000"/>
            <a:ext cx="4889500" cy="609600"/>
          </a:xfrm>
          <a:prstGeom prst="roundRect">
            <a:avLst>
              <a:gd name="adj" fmla="val 0"/>
            </a:avLst>
          </a:prstGeom>
          <a:solidFill>
            <a:srgbClr val="FFF8E1">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1079500" y="2311400"/>
            <a:ext cx="4699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EF6C00"/>
                </a:solidFill>
                <a:latin typeface="Noto Sans SC" panose="020B0200000000000000" charset="-122"/>
                <a:ea typeface="Noto Sans SC" panose="020B0200000000000000" charset="-122"/>
                <a:cs typeface="Noto Sans SC" panose="020B0200000000000000" charset="-122"/>
                <a:sym typeface="Noto Sans SC" panose="020B0200000000000000" charset="-122"/>
              </a:rPr>
              <a:t>“它是不是黄色的？”</a:t>
            </a:r>
            <a:endParaRPr lang="en-US" sz="1100"/>
          </a:p>
        </p:txBody>
      </p:sp>
      <p:sp>
        <p:nvSpPr>
          <p:cNvPr id="10" name="AutoShape 10"/>
          <p:cNvSpPr/>
          <p:nvPr/>
        </p:nvSpPr>
        <p:spPr>
          <a:xfrm>
            <a:off x="952500" y="2946400"/>
            <a:ext cx="1714500" cy="825500"/>
          </a:xfrm>
          <a:prstGeom prst="roundRect">
            <a:avLst>
              <a:gd name="adj" fmla="val 0"/>
            </a:avLst>
          </a:prstGeom>
          <a:solidFill>
            <a:srgbClr val="FFCDD2">
              <a:alpha val="9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952500" y="2984500"/>
            <a:ext cx="17145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1" i="0" u="none" strike="noStrike">
                <a:solidFill>
                  <a:srgbClr val="C62828"/>
                </a:solidFill>
                <a:latin typeface="Noto Sans SC" panose="020B0200000000000000" charset="-122"/>
                <a:ea typeface="Noto Sans SC" panose="020B0200000000000000" charset="-122"/>
                <a:cs typeface="Noto Sans SC" panose="020B0200000000000000" charset="-122"/>
                <a:sym typeface="Noto Sans SC" panose="020B0200000000000000" charset="-122"/>
              </a:rPr>
              <a:t>❌ 不是</a:t>
            </a:r>
            <a:endParaRPr lang="en-US" sz="1100"/>
          </a:p>
        </p:txBody>
      </p:sp>
      <p:cxnSp>
        <p:nvCxnSpPr>
          <p:cNvPr id="12" name="Connector 12"/>
          <p:cNvCxnSpPr/>
          <p:nvPr/>
        </p:nvCxnSpPr>
        <p:spPr>
          <a:xfrm rot="5342709">
            <a:off x="2413000" y="3359203"/>
            <a:ext cx="762000" cy="12700"/>
          </a:xfrm>
          <a:prstGeom prst="straightConnector1">
            <a:avLst/>
          </a:prstGeom>
          <a:solidFill>
            <a:srgbClr val="DEE0E3">
              <a:alpha val="100000"/>
            </a:srgbClr>
          </a:solidFill>
          <a:ln w="12700" cap="flat" cmpd="sng">
            <a:solidFill>
              <a:srgbClr val="BDBDBD">
                <a:alpha val="50000"/>
              </a:srgbClr>
            </a:solidFill>
            <a:prstDash val="dash"/>
            <a:round/>
            <a:headEnd type="none" w="med" len="med"/>
            <a:tailEnd type="none" w="med" len="med"/>
          </a:ln>
        </p:spPr>
      </p:cxnSp>
      <p:sp>
        <p:nvSpPr>
          <p:cNvPr id="13" name="AutoShape 13"/>
          <p:cNvSpPr/>
          <p:nvPr/>
        </p:nvSpPr>
        <p:spPr>
          <a:xfrm>
            <a:off x="2921000" y="2946400"/>
            <a:ext cx="3048000" cy="825500"/>
          </a:xfrm>
          <a:prstGeom prst="roundRect">
            <a:avLst>
              <a:gd name="adj" fmla="val 0"/>
            </a:avLst>
          </a:prstGeom>
          <a:solidFill>
            <a:srgbClr val="ECEFF1">
              <a:alpha val="95000"/>
            </a:srgbClr>
          </a:solidFill>
          <a:ln w="25400" cap="flat" cmpd="sng">
            <a:noFill/>
            <a:prstDash val="solid"/>
            <a:round/>
          </a:ln>
        </p:spPr>
        <p:txBody>
          <a:bodyPr vert="horz" wrap="square" lIns="63500" tIns="63500" rIns="63500" bIns="63500" rtlCol="0" anchor="ctr"/>
          <a:lstStyle/>
          <a:p>
            <a:pPr algn="ctr">
              <a:defRPr/>
            </a:pPr>
          </a:p>
        </p:txBody>
      </p:sp>
      <p:sp>
        <p:nvSpPr>
          <p:cNvPr id="14" name="AutoShape 14"/>
          <p:cNvSpPr/>
          <p:nvPr/>
        </p:nvSpPr>
        <p:spPr>
          <a:xfrm>
            <a:off x="2984500" y="2971800"/>
            <a:ext cx="2921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心里想：苹果不是黄色的，先把香蕉、柠檬这些黄黄的水果都排除掉吧！</a:t>
            </a:r>
            <a:endParaRPr lang="en-US" sz="1100"/>
          </a:p>
        </p:txBody>
      </p:sp>
      <p:sp>
        <p:nvSpPr>
          <p:cNvPr id="15" name="AutoShape 15"/>
          <p:cNvSpPr/>
          <p:nvPr/>
        </p:nvSpPr>
        <p:spPr>
          <a:xfrm>
            <a:off x="6223000" y="1651000"/>
            <a:ext cx="5270500" cy="2349500"/>
          </a:xfrm>
          <a:prstGeom prst="roundRect">
            <a:avLst>
              <a:gd name="adj" fmla="val 0"/>
            </a:avLst>
          </a:prstGeom>
          <a:solidFill>
            <a:srgbClr val="FFFFFF">
              <a:alpha val="93000"/>
            </a:srgbClr>
          </a:solidFill>
          <a:ln w="12700" cap="flat" cmpd="sng">
            <a:solidFill>
              <a:srgbClr val="42A5F5">
                <a:alpha val="60000"/>
              </a:srgbClr>
            </a:solidFill>
            <a:prstDash val="solid"/>
            <a:round/>
          </a:ln>
        </p:spPr>
        <p:txBody>
          <a:bodyPr vert="horz" wrap="square" lIns="63500" tIns="63500" rIns="63500" bIns="63500" rtlCol="0" anchor="ctr"/>
          <a:lstStyle/>
          <a:p>
            <a:pPr algn="ctr">
              <a:defRPr/>
            </a:pPr>
          </a:p>
        </p:txBody>
      </p:sp>
      <p:sp>
        <p:nvSpPr>
          <p:cNvPr id="16" name="AutoShape 16"/>
          <p:cNvSpPr/>
          <p:nvPr/>
        </p:nvSpPr>
        <p:spPr>
          <a:xfrm>
            <a:off x="6223000" y="1651000"/>
            <a:ext cx="5270500" cy="63500"/>
          </a:xfrm>
          <a:prstGeom prst="roundRect">
            <a:avLst>
              <a:gd name="adj" fmla="val 0"/>
            </a:avLst>
          </a:prstGeom>
          <a:solidFill>
            <a:srgbClr val="42A5F5">
              <a:alpha val="100000"/>
            </a:srgbClr>
          </a:solidFill>
          <a:ln w="25400" cap="flat" cmpd="sng">
            <a:noFill/>
            <a:prstDash val="solid"/>
            <a:round/>
          </a:ln>
        </p:spPr>
        <p:txBody>
          <a:bodyPr vert="horz" wrap="square" lIns="63500" tIns="63500" rIns="63500" bIns="63500" rtlCol="0" anchor="ctr"/>
          <a:lstStyle/>
          <a:p>
            <a:pPr algn="ctr">
              <a:defRPr/>
            </a:pPr>
          </a:p>
        </p:txBody>
      </p:sp>
      <p:sp>
        <p:nvSpPr>
          <p:cNvPr id="17" name="AutoShape 17"/>
          <p:cNvSpPr/>
          <p:nvPr/>
        </p:nvSpPr>
        <p:spPr>
          <a:xfrm>
            <a:off x="6413500" y="1841500"/>
            <a:ext cx="1397000" cy="330200"/>
          </a:xfrm>
          <a:prstGeom prst="roundRect">
            <a:avLst>
              <a:gd name="adj" fmla="val 0"/>
            </a:avLst>
          </a:prstGeom>
          <a:solidFill>
            <a:srgbClr val="BBDEFB">
              <a:alpha val="95000"/>
            </a:srgbClr>
          </a:solidFill>
          <a:ln w="25400" cap="flat" cmpd="sng">
            <a:noFill/>
            <a:prstDash val="solid"/>
            <a:round/>
          </a:ln>
        </p:spPr>
        <p:txBody>
          <a:bodyPr vert="horz" wrap="square" lIns="63500" tIns="63500" rIns="63500" bIns="63500" rtlCol="0" anchor="ctr"/>
          <a:lstStyle/>
          <a:p>
            <a:pPr algn="ctr">
              <a:defRPr/>
            </a:pPr>
          </a:p>
        </p:txBody>
      </p:sp>
      <p:sp>
        <p:nvSpPr>
          <p:cNvPr id="18" name="AutoShape 18"/>
          <p:cNvSpPr/>
          <p:nvPr/>
        </p:nvSpPr>
        <p:spPr>
          <a:xfrm>
            <a:off x="6413500" y="1841500"/>
            <a:ext cx="1397000" cy="3302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1565C0"/>
                </a:solidFill>
                <a:latin typeface="Noto Sans SC" panose="020B0200000000000000" charset="-122"/>
                <a:ea typeface="Noto Sans SC" panose="020B0200000000000000" charset="-122"/>
                <a:cs typeface="Noto Sans SC" panose="020B0200000000000000" charset="-122"/>
                <a:sym typeface="Noto Sans SC" panose="020B0200000000000000" charset="-122"/>
              </a:rPr>
              <a:t>学生 B 👧</a:t>
            </a:r>
            <a:endParaRPr lang="en-US" sz="1100"/>
          </a:p>
        </p:txBody>
      </p:sp>
      <p:sp>
        <p:nvSpPr>
          <p:cNvPr id="19" name="AutoShape 19"/>
          <p:cNvSpPr/>
          <p:nvPr/>
        </p:nvSpPr>
        <p:spPr>
          <a:xfrm>
            <a:off x="6413500" y="2286000"/>
            <a:ext cx="4889500" cy="609600"/>
          </a:xfrm>
          <a:prstGeom prst="roundRect">
            <a:avLst>
              <a:gd name="adj" fmla="val 0"/>
            </a:avLst>
          </a:prstGeom>
          <a:solidFill>
            <a:srgbClr val="E3F2FD">
              <a:alpha val="100000"/>
            </a:srgbClr>
          </a:solidFill>
          <a:ln w="25400" cap="flat" cmpd="sng">
            <a:noFill/>
            <a:prstDash val="solid"/>
            <a:round/>
          </a:ln>
        </p:spPr>
        <p:txBody>
          <a:bodyPr vert="horz" wrap="square" lIns="63500" tIns="63500" rIns="63500" bIns="63500" rtlCol="0" anchor="ctr"/>
          <a:lstStyle/>
          <a:p>
            <a:pPr algn="ctr">
              <a:defRPr/>
            </a:pPr>
          </a:p>
        </p:txBody>
      </p:sp>
      <p:sp>
        <p:nvSpPr>
          <p:cNvPr id="20" name="AutoShape 20"/>
          <p:cNvSpPr/>
          <p:nvPr/>
        </p:nvSpPr>
        <p:spPr>
          <a:xfrm>
            <a:off x="6540500" y="2311400"/>
            <a:ext cx="4699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1976D2"/>
                </a:solidFill>
                <a:latin typeface="Noto Sans SC" panose="020B0200000000000000" charset="-122"/>
                <a:ea typeface="Noto Sans SC" panose="020B0200000000000000" charset="-122"/>
                <a:cs typeface="Noto Sans SC" panose="020B0200000000000000" charset="-122"/>
                <a:sym typeface="Noto Sans SC" panose="020B0200000000000000" charset="-122"/>
              </a:rPr>
              <a:t>“它是不是圆圆的？”</a:t>
            </a:r>
            <a:endParaRPr lang="en-US" sz="1100"/>
          </a:p>
        </p:txBody>
      </p:sp>
      <p:sp>
        <p:nvSpPr>
          <p:cNvPr id="21" name="AutoShape 21"/>
          <p:cNvSpPr/>
          <p:nvPr/>
        </p:nvSpPr>
        <p:spPr>
          <a:xfrm>
            <a:off x="6413500" y="2946400"/>
            <a:ext cx="1714500" cy="825500"/>
          </a:xfrm>
          <a:prstGeom prst="roundRect">
            <a:avLst>
              <a:gd name="adj" fmla="val 0"/>
            </a:avLst>
          </a:prstGeom>
          <a:solidFill>
            <a:srgbClr val="B3E5FC">
              <a:alpha val="90000"/>
            </a:srgbClr>
          </a:solidFill>
          <a:ln w="25400" cap="flat" cmpd="sng">
            <a:noFill/>
            <a:prstDash val="solid"/>
            <a:round/>
          </a:ln>
        </p:spPr>
        <p:txBody>
          <a:bodyPr vert="horz" wrap="square" lIns="63500" tIns="63500" rIns="63500" bIns="63500" rtlCol="0" anchor="ctr"/>
          <a:lstStyle/>
          <a:p>
            <a:pPr algn="ctr">
              <a:defRPr/>
            </a:pPr>
          </a:p>
        </p:txBody>
      </p:sp>
      <p:sp>
        <p:nvSpPr>
          <p:cNvPr id="22" name="AutoShape 22"/>
          <p:cNvSpPr/>
          <p:nvPr/>
        </p:nvSpPr>
        <p:spPr>
          <a:xfrm>
            <a:off x="6413500" y="2984500"/>
            <a:ext cx="17145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1" i="0" u="none" strike="noStrike">
                <a:solidFill>
                  <a:srgbClr val="0277BD"/>
                </a:solidFill>
                <a:latin typeface="Noto Sans SC" panose="020B0200000000000000" charset="-122"/>
                <a:ea typeface="Noto Sans SC" panose="020B0200000000000000" charset="-122"/>
                <a:cs typeface="Noto Sans SC" panose="020B0200000000000000" charset="-122"/>
                <a:sym typeface="Noto Sans SC" panose="020B0200000000000000" charset="-122"/>
              </a:rPr>
              <a:t>✅ 是的</a:t>
            </a:r>
            <a:endParaRPr lang="en-US" sz="1100"/>
          </a:p>
        </p:txBody>
      </p:sp>
      <p:cxnSp>
        <p:nvCxnSpPr>
          <p:cNvPr id="23" name="Connector 23"/>
          <p:cNvCxnSpPr/>
          <p:nvPr/>
        </p:nvCxnSpPr>
        <p:spPr>
          <a:xfrm rot="5342709">
            <a:off x="7874000" y="3359203"/>
            <a:ext cx="762000" cy="12700"/>
          </a:xfrm>
          <a:prstGeom prst="straightConnector1">
            <a:avLst/>
          </a:prstGeom>
          <a:solidFill>
            <a:srgbClr val="DEE0E3">
              <a:alpha val="100000"/>
            </a:srgbClr>
          </a:solidFill>
          <a:ln w="12700" cap="flat" cmpd="sng">
            <a:solidFill>
              <a:srgbClr val="BDBDBD">
                <a:alpha val="50000"/>
              </a:srgbClr>
            </a:solidFill>
            <a:prstDash val="dash"/>
            <a:round/>
            <a:headEnd type="none" w="med" len="med"/>
            <a:tailEnd type="none" w="med" len="med"/>
          </a:ln>
        </p:spPr>
      </p:cxnSp>
      <p:sp>
        <p:nvSpPr>
          <p:cNvPr id="24" name="AutoShape 24"/>
          <p:cNvSpPr/>
          <p:nvPr/>
        </p:nvSpPr>
        <p:spPr>
          <a:xfrm>
            <a:off x="8382000" y="2946400"/>
            <a:ext cx="3048000" cy="825500"/>
          </a:xfrm>
          <a:prstGeom prst="roundRect">
            <a:avLst>
              <a:gd name="adj" fmla="val 0"/>
            </a:avLst>
          </a:prstGeom>
          <a:solidFill>
            <a:srgbClr val="ECEFF1">
              <a:alpha val="95000"/>
            </a:srgbClr>
          </a:solidFill>
          <a:ln w="25400" cap="flat" cmpd="sng">
            <a:noFill/>
            <a:prstDash val="solid"/>
            <a:round/>
          </a:ln>
        </p:spPr>
        <p:txBody>
          <a:bodyPr vert="horz" wrap="square" lIns="63500" tIns="63500" rIns="63500" bIns="63500" rtlCol="0" anchor="ctr"/>
          <a:lstStyle/>
          <a:p>
            <a:pPr algn="ctr">
              <a:defRPr/>
            </a:pPr>
          </a:p>
        </p:txBody>
      </p:sp>
      <p:sp>
        <p:nvSpPr>
          <p:cNvPr id="25" name="AutoShape 25"/>
          <p:cNvSpPr/>
          <p:nvPr/>
        </p:nvSpPr>
        <p:spPr>
          <a:xfrm>
            <a:off x="8445500" y="2971800"/>
            <a:ext cx="2921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心里想：苹果是圆滚滚的！这下可以把那些奇形怪状的水果都筛出去啦。</a:t>
            </a:r>
            <a:endParaRPr lang="en-US" sz="1100"/>
          </a:p>
        </p:txBody>
      </p:sp>
      <p:sp>
        <p:nvSpPr>
          <p:cNvPr id="26" name="AutoShape 26"/>
          <p:cNvSpPr/>
          <p:nvPr/>
        </p:nvSpPr>
        <p:spPr>
          <a:xfrm>
            <a:off x="762000" y="4191000"/>
            <a:ext cx="5270500" cy="2349500"/>
          </a:xfrm>
          <a:prstGeom prst="roundRect">
            <a:avLst>
              <a:gd name="adj" fmla="val 0"/>
            </a:avLst>
          </a:prstGeom>
          <a:solidFill>
            <a:srgbClr val="FFFFFF">
              <a:alpha val="93000"/>
            </a:srgbClr>
          </a:solidFill>
          <a:ln w="12700" cap="flat" cmpd="sng">
            <a:solidFill>
              <a:srgbClr val="42A5F5">
                <a:alpha val="60000"/>
              </a:srgbClr>
            </a:solidFill>
            <a:prstDash val="solid"/>
            <a:round/>
          </a:ln>
        </p:spPr>
        <p:txBody>
          <a:bodyPr vert="horz" wrap="square" lIns="63500" tIns="63500" rIns="63500" bIns="63500" rtlCol="0" anchor="ctr"/>
          <a:lstStyle/>
          <a:p>
            <a:pPr algn="ctr">
              <a:defRPr/>
            </a:pPr>
          </a:p>
        </p:txBody>
      </p:sp>
      <p:sp>
        <p:nvSpPr>
          <p:cNvPr id="27" name="AutoShape 27"/>
          <p:cNvSpPr/>
          <p:nvPr/>
        </p:nvSpPr>
        <p:spPr>
          <a:xfrm>
            <a:off x="762000" y="4191000"/>
            <a:ext cx="5270500" cy="63500"/>
          </a:xfrm>
          <a:prstGeom prst="roundRect">
            <a:avLst>
              <a:gd name="adj" fmla="val 0"/>
            </a:avLst>
          </a:prstGeom>
          <a:solidFill>
            <a:srgbClr val="66BB6A">
              <a:alpha val="100000"/>
            </a:srgbClr>
          </a:solidFill>
          <a:ln w="25400" cap="flat" cmpd="sng">
            <a:noFill/>
            <a:prstDash val="solid"/>
            <a:round/>
          </a:ln>
        </p:spPr>
        <p:txBody>
          <a:bodyPr vert="horz" wrap="square" lIns="63500" tIns="63500" rIns="63500" bIns="63500" rtlCol="0" anchor="ctr"/>
          <a:lstStyle/>
          <a:p>
            <a:pPr algn="ctr">
              <a:defRPr/>
            </a:pPr>
          </a:p>
        </p:txBody>
      </p:sp>
      <p:sp>
        <p:nvSpPr>
          <p:cNvPr id="28" name="AutoShape 28"/>
          <p:cNvSpPr/>
          <p:nvPr/>
        </p:nvSpPr>
        <p:spPr>
          <a:xfrm>
            <a:off x="952500" y="4381500"/>
            <a:ext cx="1397000" cy="330200"/>
          </a:xfrm>
          <a:prstGeom prst="roundRect">
            <a:avLst>
              <a:gd name="adj" fmla="val 0"/>
            </a:avLst>
          </a:prstGeom>
          <a:solidFill>
            <a:srgbClr val="C8E6C9">
              <a:alpha val="95000"/>
            </a:srgbClr>
          </a:solidFill>
          <a:ln w="25400" cap="flat" cmpd="sng">
            <a:noFill/>
            <a:prstDash val="solid"/>
            <a:round/>
          </a:ln>
        </p:spPr>
        <p:txBody>
          <a:bodyPr vert="horz" wrap="square" lIns="63500" tIns="63500" rIns="63500" bIns="63500" rtlCol="0" anchor="ctr"/>
          <a:lstStyle/>
          <a:p>
            <a:pPr algn="ctr">
              <a:defRPr/>
            </a:pPr>
          </a:p>
        </p:txBody>
      </p:sp>
      <p:sp>
        <p:nvSpPr>
          <p:cNvPr id="29" name="AutoShape 29"/>
          <p:cNvSpPr/>
          <p:nvPr/>
        </p:nvSpPr>
        <p:spPr>
          <a:xfrm>
            <a:off x="952500" y="4381500"/>
            <a:ext cx="1397000" cy="3302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rPr>
              <a:t>学生 C 🧒</a:t>
            </a:r>
            <a:endParaRPr lang="en-US" sz="1100"/>
          </a:p>
        </p:txBody>
      </p:sp>
      <p:sp>
        <p:nvSpPr>
          <p:cNvPr id="30" name="AutoShape 30"/>
          <p:cNvSpPr/>
          <p:nvPr/>
        </p:nvSpPr>
        <p:spPr>
          <a:xfrm>
            <a:off x="952500" y="4826000"/>
            <a:ext cx="4889500" cy="609600"/>
          </a:xfrm>
          <a:prstGeom prst="roundRect">
            <a:avLst>
              <a:gd name="adj" fmla="val 0"/>
            </a:avLst>
          </a:prstGeom>
          <a:solidFill>
            <a:srgbClr val="E8F5E9">
              <a:alpha val="100000"/>
            </a:srgbClr>
          </a:solidFill>
          <a:ln w="25400" cap="flat" cmpd="sng">
            <a:noFill/>
            <a:prstDash val="solid"/>
            <a:round/>
          </a:ln>
        </p:spPr>
        <p:txBody>
          <a:bodyPr vert="horz" wrap="square" lIns="63500" tIns="63500" rIns="63500" bIns="63500" rtlCol="0" anchor="ctr"/>
          <a:lstStyle/>
          <a:p>
            <a:pPr algn="ctr">
              <a:defRPr/>
            </a:pPr>
          </a:p>
        </p:txBody>
      </p:sp>
      <p:sp>
        <p:nvSpPr>
          <p:cNvPr id="31" name="AutoShape 31"/>
          <p:cNvSpPr/>
          <p:nvPr/>
        </p:nvSpPr>
        <p:spPr>
          <a:xfrm>
            <a:off x="1079500" y="4851400"/>
            <a:ext cx="4699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88E3C"/>
                </a:solidFill>
                <a:latin typeface="Noto Sans SC" panose="020B0200000000000000" charset="-122"/>
                <a:ea typeface="Noto Sans SC" panose="020B0200000000000000" charset="-122"/>
                <a:cs typeface="Noto Sans SC" panose="020B0200000000000000" charset="-122"/>
                <a:sym typeface="Noto Sans SC" panose="020B0200000000000000" charset="-122"/>
              </a:rPr>
              <a:t>“它是不是需要剥皮才能吃？”</a:t>
            </a:r>
            <a:endParaRPr lang="en-US" sz="1100"/>
          </a:p>
        </p:txBody>
      </p:sp>
      <p:sp>
        <p:nvSpPr>
          <p:cNvPr id="32" name="AutoShape 32"/>
          <p:cNvSpPr/>
          <p:nvPr/>
        </p:nvSpPr>
        <p:spPr>
          <a:xfrm>
            <a:off x="952500" y="5486400"/>
            <a:ext cx="1714500" cy="825500"/>
          </a:xfrm>
          <a:prstGeom prst="roundRect">
            <a:avLst>
              <a:gd name="adj" fmla="val 0"/>
            </a:avLst>
          </a:prstGeom>
          <a:solidFill>
            <a:srgbClr val="FFCDD2">
              <a:alpha val="90000"/>
            </a:srgbClr>
          </a:solidFill>
          <a:ln w="25400" cap="flat" cmpd="sng">
            <a:noFill/>
            <a:prstDash val="solid"/>
            <a:round/>
          </a:ln>
        </p:spPr>
        <p:txBody>
          <a:bodyPr vert="horz" wrap="square" lIns="63500" tIns="63500" rIns="63500" bIns="63500" rtlCol="0" anchor="ctr"/>
          <a:lstStyle/>
          <a:p>
            <a:pPr algn="ctr">
              <a:defRPr/>
            </a:pPr>
          </a:p>
        </p:txBody>
      </p:sp>
      <p:sp>
        <p:nvSpPr>
          <p:cNvPr id="33" name="AutoShape 33"/>
          <p:cNvSpPr/>
          <p:nvPr/>
        </p:nvSpPr>
        <p:spPr>
          <a:xfrm>
            <a:off x="952500" y="5524500"/>
            <a:ext cx="17145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1" i="0" u="none" strike="noStrike">
                <a:solidFill>
                  <a:srgbClr val="C62828"/>
                </a:solidFill>
                <a:latin typeface="Noto Sans SC" panose="020B0200000000000000" charset="-122"/>
                <a:ea typeface="Noto Sans SC" panose="020B0200000000000000" charset="-122"/>
                <a:cs typeface="Noto Sans SC" panose="020B0200000000000000" charset="-122"/>
                <a:sym typeface="Noto Sans SC" panose="020B0200000000000000" charset="-122"/>
              </a:rPr>
              <a:t>❌ 不是</a:t>
            </a:r>
            <a:endParaRPr lang="en-US" sz="1100"/>
          </a:p>
        </p:txBody>
      </p:sp>
      <p:cxnSp>
        <p:nvCxnSpPr>
          <p:cNvPr id="34" name="Connector 34"/>
          <p:cNvCxnSpPr/>
          <p:nvPr/>
        </p:nvCxnSpPr>
        <p:spPr>
          <a:xfrm rot="5342709">
            <a:off x="2413000" y="5899203"/>
            <a:ext cx="762000" cy="12700"/>
          </a:xfrm>
          <a:prstGeom prst="straightConnector1">
            <a:avLst/>
          </a:prstGeom>
          <a:solidFill>
            <a:srgbClr val="DEE0E3">
              <a:alpha val="100000"/>
            </a:srgbClr>
          </a:solidFill>
          <a:ln w="12700" cap="flat" cmpd="sng">
            <a:solidFill>
              <a:srgbClr val="BDBDBD">
                <a:alpha val="50000"/>
              </a:srgbClr>
            </a:solidFill>
            <a:prstDash val="dash"/>
            <a:round/>
            <a:headEnd type="none" w="med" len="med"/>
            <a:tailEnd type="none" w="med" len="med"/>
          </a:ln>
        </p:spPr>
      </p:cxnSp>
      <p:sp>
        <p:nvSpPr>
          <p:cNvPr id="35" name="AutoShape 35"/>
          <p:cNvSpPr/>
          <p:nvPr/>
        </p:nvSpPr>
        <p:spPr>
          <a:xfrm>
            <a:off x="2921000" y="5486400"/>
            <a:ext cx="3048000" cy="825500"/>
          </a:xfrm>
          <a:prstGeom prst="roundRect">
            <a:avLst>
              <a:gd name="adj" fmla="val 0"/>
            </a:avLst>
          </a:prstGeom>
          <a:solidFill>
            <a:srgbClr val="ECEFF1">
              <a:alpha val="95000"/>
            </a:srgbClr>
          </a:solidFill>
          <a:ln w="25400" cap="flat" cmpd="sng">
            <a:noFill/>
            <a:prstDash val="solid"/>
            <a:round/>
          </a:ln>
        </p:spPr>
        <p:txBody>
          <a:bodyPr vert="horz" wrap="square" lIns="63500" tIns="63500" rIns="63500" bIns="63500" rtlCol="0" anchor="ctr"/>
          <a:lstStyle/>
          <a:p>
            <a:pPr algn="ctr">
              <a:defRPr/>
            </a:pPr>
          </a:p>
        </p:txBody>
      </p:sp>
      <p:sp>
        <p:nvSpPr>
          <p:cNvPr id="36" name="AutoShape 36"/>
          <p:cNvSpPr/>
          <p:nvPr/>
        </p:nvSpPr>
        <p:spPr>
          <a:xfrm>
            <a:off x="2984500" y="5511800"/>
            <a:ext cx="2921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心里想：洗干净就能直接吃，不用剥皮哦！像橘子、荔枝这些就可以排除啦。</a:t>
            </a:r>
            <a:endParaRPr lang="en-US" sz="1100"/>
          </a:p>
        </p:txBody>
      </p:sp>
      <p:sp>
        <p:nvSpPr>
          <p:cNvPr id="37" name="AutoShape 37"/>
          <p:cNvSpPr/>
          <p:nvPr/>
        </p:nvSpPr>
        <p:spPr>
          <a:xfrm>
            <a:off x="6223000" y="4191000"/>
            <a:ext cx="5270500" cy="2349500"/>
          </a:xfrm>
          <a:prstGeom prst="roundRect">
            <a:avLst>
              <a:gd name="adj" fmla="val 0"/>
            </a:avLst>
          </a:prstGeom>
          <a:solidFill>
            <a:srgbClr val="FFFFFF">
              <a:alpha val="93000"/>
            </a:srgbClr>
          </a:solidFill>
          <a:ln w="12700" cap="flat" cmpd="sng">
            <a:solidFill>
              <a:srgbClr val="42A5F5">
                <a:alpha val="60000"/>
              </a:srgbClr>
            </a:solidFill>
            <a:prstDash val="solid"/>
            <a:round/>
          </a:ln>
        </p:spPr>
        <p:txBody>
          <a:bodyPr vert="horz" wrap="square" lIns="63500" tIns="63500" rIns="63500" bIns="63500" rtlCol="0" anchor="ctr"/>
          <a:lstStyle/>
          <a:p>
            <a:pPr algn="ctr">
              <a:defRPr/>
            </a:pPr>
          </a:p>
        </p:txBody>
      </p:sp>
      <p:sp>
        <p:nvSpPr>
          <p:cNvPr id="38" name="AutoShape 38"/>
          <p:cNvSpPr/>
          <p:nvPr/>
        </p:nvSpPr>
        <p:spPr>
          <a:xfrm>
            <a:off x="6223000" y="4191000"/>
            <a:ext cx="5270500" cy="63500"/>
          </a:xfrm>
          <a:prstGeom prst="roundRect">
            <a:avLst>
              <a:gd name="adj" fmla="val 0"/>
            </a:avLst>
          </a:prstGeom>
          <a:solidFill>
            <a:srgbClr val="EC407A">
              <a:alpha val="100000"/>
            </a:srgbClr>
          </a:solidFill>
          <a:ln w="25400" cap="flat" cmpd="sng">
            <a:noFill/>
            <a:prstDash val="solid"/>
            <a:round/>
          </a:ln>
        </p:spPr>
        <p:txBody>
          <a:bodyPr vert="horz" wrap="square" lIns="63500" tIns="63500" rIns="63500" bIns="63500" rtlCol="0" anchor="ctr"/>
          <a:lstStyle/>
          <a:p>
            <a:pPr algn="ctr">
              <a:defRPr/>
            </a:pPr>
          </a:p>
        </p:txBody>
      </p:sp>
      <p:sp>
        <p:nvSpPr>
          <p:cNvPr id="39" name="AutoShape 39"/>
          <p:cNvSpPr/>
          <p:nvPr/>
        </p:nvSpPr>
        <p:spPr>
          <a:xfrm>
            <a:off x="6413500" y="4381500"/>
            <a:ext cx="1397000" cy="330200"/>
          </a:xfrm>
          <a:prstGeom prst="roundRect">
            <a:avLst>
              <a:gd name="adj" fmla="val 0"/>
            </a:avLst>
          </a:prstGeom>
          <a:solidFill>
            <a:srgbClr val="F8BBD0">
              <a:alpha val="95000"/>
            </a:srgbClr>
          </a:solidFill>
          <a:ln w="25400" cap="flat" cmpd="sng">
            <a:noFill/>
            <a:prstDash val="solid"/>
            <a:round/>
          </a:ln>
        </p:spPr>
        <p:txBody>
          <a:bodyPr vert="horz" wrap="square" lIns="63500" tIns="63500" rIns="63500" bIns="63500" rtlCol="0" anchor="ctr"/>
          <a:lstStyle/>
          <a:p>
            <a:pPr algn="ctr">
              <a:defRPr/>
            </a:pPr>
          </a:p>
        </p:txBody>
      </p:sp>
      <p:sp>
        <p:nvSpPr>
          <p:cNvPr id="40" name="AutoShape 40"/>
          <p:cNvSpPr/>
          <p:nvPr/>
        </p:nvSpPr>
        <p:spPr>
          <a:xfrm>
            <a:off x="6413500" y="4381500"/>
            <a:ext cx="1397000" cy="3302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1" i="0" u="none" strike="noStrike">
                <a:solidFill>
                  <a:srgbClr val="C2185B"/>
                </a:solidFill>
                <a:latin typeface="Noto Sans SC" panose="020B0200000000000000" charset="-122"/>
                <a:ea typeface="Noto Sans SC" panose="020B0200000000000000" charset="-122"/>
                <a:cs typeface="Noto Sans SC" panose="020B0200000000000000" charset="-122"/>
                <a:sym typeface="Noto Sans SC" panose="020B0200000000000000" charset="-122"/>
              </a:rPr>
              <a:t>学生 D 🦸</a:t>
            </a:r>
            <a:endParaRPr lang="en-US" sz="1100"/>
          </a:p>
        </p:txBody>
      </p:sp>
      <p:sp>
        <p:nvSpPr>
          <p:cNvPr id="41" name="AutoShape 41"/>
          <p:cNvSpPr/>
          <p:nvPr/>
        </p:nvSpPr>
        <p:spPr>
          <a:xfrm>
            <a:off x="6413500" y="4826000"/>
            <a:ext cx="4889500" cy="609600"/>
          </a:xfrm>
          <a:prstGeom prst="roundRect">
            <a:avLst>
              <a:gd name="adj" fmla="val 0"/>
            </a:avLst>
          </a:prstGeom>
          <a:solidFill>
            <a:srgbClr val="FCE4EC">
              <a:alpha val="100000"/>
            </a:srgbClr>
          </a:solidFill>
          <a:ln w="25400" cap="flat" cmpd="sng">
            <a:noFill/>
            <a:prstDash val="solid"/>
            <a:round/>
          </a:ln>
        </p:spPr>
        <p:txBody>
          <a:bodyPr vert="horz" wrap="square" lIns="63500" tIns="63500" rIns="63500" bIns="63500" rtlCol="0" anchor="ctr"/>
          <a:lstStyle/>
          <a:p>
            <a:pPr algn="ctr">
              <a:defRPr/>
            </a:pPr>
          </a:p>
        </p:txBody>
      </p:sp>
      <p:sp>
        <p:nvSpPr>
          <p:cNvPr id="42" name="AutoShape 42"/>
          <p:cNvSpPr/>
          <p:nvPr/>
        </p:nvSpPr>
        <p:spPr>
          <a:xfrm>
            <a:off x="6540500" y="4851400"/>
            <a:ext cx="4699000" cy="558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C2185B"/>
                </a:solidFill>
                <a:latin typeface="Noto Sans SC" panose="020B0200000000000000" charset="-122"/>
                <a:ea typeface="Noto Sans SC" panose="020B0200000000000000" charset="-122"/>
                <a:cs typeface="Noto Sans SC" panose="020B0200000000000000" charset="-122"/>
                <a:sym typeface="Noto Sans SC" panose="020B0200000000000000" charset="-122"/>
              </a:rPr>
              <a:t>“它是不是红色的？”</a:t>
            </a:r>
            <a:endParaRPr lang="en-US" sz="1100"/>
          </a:p>
        </p:txBody>
      </p:sp>
      <p:sp>
        <p:nvSpPr>
          <p:cNvPr id="43" name="AutoShape 43"/>
          <p:cNvSpPr/>
          <p:nvPr/>
        </p:nvSpPr>
        <p:spPr>
          <a:xfrm>
            <a:off x="6413500" y="5486400"/>
            <a:ext cx="1714500" cy="825500"/>
          </a:xfrm>
          <a:prstGeom prst="roundRect">
            <a:avLst>
              <a:gd name="adj" fmla="val 0"/>
            </a:avLst>
          </a:prstGeom>
          <a:solidFill>
            <a:srgbClr val="D1C4E9">
              <a:alpha val="90000"/>
            </a:srgbClr>
          </a:solidFill>
          <a:ln w="25400" cap="flat" cmpd="sng">
            <a:noFill/>
            <a:prstDash val="solid"/>
            <a:round/>
          </a:ln>
        </p:spPr>
        <p:txBody>
          <a:bodyPr vert="horz" wrap="square" lIns="63500" tIns="63500" rIns="63500" bIns="63500" rtlCol="0" anchor="ctr"/>
          <a:lstStyle/>
          <a:p>
            <a:pPr algn="ctr">
              <a:defRPr/>
            </a:pPr>
          </a:p>
        </p:txBody>
      </p:sp>
      <p:sp>
        <p:nvSpPr>
          <p:cNvPr id="44" name="AutoShape 44"/>
          <p:cNvSpPr/>
          <p:nvPr/>
        </p:nvSpPr>
        <p:spPr>
          <a:xfrm>
            <a:off x="6413500" y="5524500"/>
            <a:ext cx="17145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1" i="0" u="none" strike="noStrike">
                <a:solidFill>
                  <a:srgbClr val="7B1FA2"/>
                </a:solidFill>
                <a:latin typeface="Noto Sans SC" panose="020B0200000000000000" charset="-122"/>
                <a:ea typeface="Noto Sans SC" panose="020B0200000000000000" charset="-122"/>
                <a:cs typeface="Noto Sans SC" panose="020B0200000000000000" charset="-122"/>
                <a:sym typeface="Noto Sans SC" panose="020B0200000000000000" charset="-122"/>
              </a:rPr>
              <a:t>✅ 是的！</a:t>
            </a:r>
            <a:endParaRPr lang="en-US" sz="1100"/>
          </a:p>
        </p:txBody>
      </p:sp>
      <p:cxnSp>
        <p:nvCxnSpPr>
          <p:cNvPr id="45" name="Connector 45"/>
          <p:cNvCxnSpPr/>
          <p:nvPr/>
        </p:nvCxnSpPr>
        <p:spPr>
          <a:xfrm rot="5342709">
            <a:off x="7874000" y="5899203"/>
            <a:ext cx="762000" cy="12700"/>
          </a:xfrm>
          <a:prstGeom prst="straightConnector1">
            <a:avLst/>
          </a:prstGeom>
          <a:solidFill>
            <a:srgbClr val="DEE0E3">
              <a:alpha val="100000"/>
            </a:srgbClr>
          </a:solidFill>
          <a:ln w="12700" cap="flat" cmpd="sng">
            <a:solidFill>
              <a:srgbClr val="BDBDBD">
                <a:alpha val="50000"/>
              </a:srgbClr>
            </a:solidFill>
            <a:prstDash val="dash"/>
            <a:round/>
            <a:headEnd type="none" w="med" len="med"/>
            <a:tailEnd type="none" w="med" len="med"/>
          </a:ln>
        </p:spPr>
      </p:cxnSp>
      <p:sp>
        <p:nvSpPr>
          <p:cNvPr id="46" name="AutoShape 46"/>
          <p:cNvSpPr/>
          <p:nvPr/>
        </p:nvSpPr>
        <p:spPr>
          <a:xfrm>
            <a:off x="8382000" y="5486400"/>
            <a:ext cx="3048000" cy="825500"/>
          </a:xfrm>
          <a:prstGeom prst="roundRect">
            <a:avLst>
              <a:gd name="adj" fmla="val 0"/>
            </a:avLst>
          </a:prstGeom>
          <a:solidFill>
            <a:srgbClr val="ECEFF1">
              <a:alpha val="95000"/>
            </a:srgbClr>
          </a:solidFill>
          <a:ln w="25400" cap="flat" cmpd="sng">
            <a:noFill/>
            <a:prstDash val="solid"/>
            <a:round/>
          </a:ln>
        </p:spPr>
        <p:txBody>
          <a:bodyPr vert="horz" wrap="square" lIns="63500" tIns="63500" rIns="63500" bIns="63500" rtlCol="0" anchor="ctr"/>
          <a:lstStyle/>
          <a:p>
            <a:pPr algn="ctr">
              <a:defRPr/>
            </a:pPr>
          </a:p>
        </p:txBody>
      </p:sp>
      <p:sp>
        <p:nvSpPr>
          <p:cNvPr id="47" name="AutoShape 47"/>
          <p:cNvSpPr/>
          <p:nvPr/>
        </p:nvSpPr>
        <p:spPr>
          <a:xfrm>
            <a:off x="8445500" y="5511800"/>
            <a:ext cx="2921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心里想：太棒了！范围又缩小了，应该就是苹果或者红彤彤的草莓啦！</a:t>
            </a: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4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762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哇！猜到啦！</a:t>
            </a:r>
            <a:endParaRPr lang="en-US" sz="1100"/>
          </a:p>
        </p:txBody>
      </p:sp>
      <p:sp>
        <p:nvSpPr>
          <p:cNvPr id="4" name="AutoShape 4"/>
          <p:cNvSpPr/>
          <p:nvPr/>
        </p:nvSpPr>
        <p:spPr>
          <a:xfrm>
            <a:off x="762000" y="1778000"/>
            <a:ext cx="4826000" cy="2032000"/>
          </a:xfrm>
          <a:prstGeom prst="roundRect">
            <a:avLst>
              <a:gd name="adj" fmla="val 12500"/>
            </a:avLst>
          </a:prstGeom>
          <a:solidFill>
            <a:srgbClr val="FFEBEE">
              <a:alpha val="92000"/>
            </a:srgbClr>
          </a:solidFill>
          <a:ln w="25400" cap="flat" cmpd="sng">
            <a:solidFill>
              <a:srgbClr val="FFB7B2">
                <a:alpha val="8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1968500"/>
            <a:ext cx="406400" cy="406400"/>
          </a:xfrm>
          <a:prstGeom prst="rect">
            <a:avLst/>
          </a:prstGeom>
        </p:spPr>
      </p:pic>
      <p:sp>
        <p:nvSpPr>
          <p:cNvPr id="6" name="AutoShape 6"/>
          <p:cNvSpPr/>
          <p:nvPr/>
        </p:nvSpPr>
        <p:spPr>
          <a:xfrm>
            <a:off x="1587500" y="1930400"/>
            <a:ext cx="3683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C2185B"/>
                </a:solidFill>
                <a:latin typeface="Noto Sans SC" panose="020B0200000000000000" charset="-122"/>
                <a:ea typeface="Noto Sans SC" panose="020B0200000000000000" charset="-122"/>
                <a:cs typeface="Noto Sans SC" panose="020B0200000000000000" charset="-122"/>
                <a:sym typeface="Noto Sans SC" panose="020B0200000000000000" charset="-122"/>
              </a:rPr>
              <a:t>好奇宝宝 · 学生E</a:t>
            </a:r>
            <a:endParaRPr lang="en-US" sz="1100"/>
          </a:p>
        </p:txBody>
      </p:sp>
      <p:sp>
        <p:nvSpPr>
          <p:cNvPr id="7" name="AutoShape 7"/>
          <p:cNvSpPr/>
          <p:nvPr/>
        </p:nvSpPr>
        <p:spPr>
          <a:xfrm>
            <a:off x="1016000" y="2540000"/>
            <a:ext cx="4318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“老师老师，它是不是红彤彤、圆滚滚，吃起来甜甜的苹果呀？”</a:t>
            </a:r>
            <a:endParaRPr lang="en-US" sz="1100"/>
          </a:p>
        </p:txBody>
      </p:sp>
      <p:sp>
        <p:nvSpPr>
          <p:cNvPr id="8" name="AutoShape 8"/>
          <p:cNvSpPr/>
          <p:nvPr/>
        </p:nvSpPr>
        <p:spPr>
          <a:xfrm>
            <a:off x="5969000" y="1778000"/>
            <a:ext cx="5588000" cy="2032000"/>
          </a:xfrm>
          <a:prstGeom prst="roundRect">
            <a:avLst>
              <a:gd name="adj" fmla="val 12500"/>
            </a:avLst>
          </a:prstGeom>
          <a:solidFill>
            <a:srgbClr val="E1F5FE">
              <a:alpha val="92000"/>
            </a:srgbClr>
          </a:solidFill>
          <a:ln w="25400" cap="flat" cmpd="sng">
            <a:solidFill>
              <a:srgbClr val="81D4FA">
                <a:alpha val="8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59500" y="1968500"/>
            <a:ext cx="406400" cy="406400"/>
          </a:xfrm>
          <a:prstGeom prst="rect">
            <a:avLst/>
          </a:prstGeom>
        </p:spPr>
      </p:pic>
      <p:sp>
        <p:nvSpPr>
          <p:cNvPr id="10" name="AutoShape 10"/>
          <p:cNvSpPr/>
          <p:nvPr/>
        </p:nvSpPr>
        <p:spPr>
          <a:xfrm>
            <a:off x="6731000" y="1930400"/>
            <a:ext cx="4572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1579B"/>
                </a:solidFill>
                <a:latin typeface="Noto Sans SC" panose="020B0200000000000000" charset="-122"/>
                <a:ea typeface="Noto Sans SC" panose="020B0200000000000000" charset="-122"/>
                <a:cs typeface="Noto Sans SC" panose="020B0200000000000000" charset="-122"/>
                <a:sym typeface="Noto Sans SC" panose="020B0200000000000000" charset="-122"/>
              </a:rPr>
              <a:t>智慧导师 · AI 小助手</a:t>
            </a:r>
            <a:endParaRPr lang="en-US" sz="1100"/>
          </a:p>
        </p:txBody>
      </p:sp>
      <p:sp>
        <p:nvSpPr>
          <p:cNvPr id="11" name="AutoShape 11"/>
          <p:cNvSpPr/>
          <p:nvPr/>
        </p:nvSpPr>
        <p:spPr>
          <a:xfrm>
            <a:off x="6159500" y="2540000"/>
            <a:ext cx="5207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20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“答对啦！就是苹果！你们观察得真仔细，一步步推理太厉害啦！”</a:t>
            </a:r>
            <a:endParaRPr lang="en-US" sz="1100"/>
          </a:p>
        </p:txBody>
      </p:sp>
      <p:sp>
        <p:nvSpPr>
          <p:cNvPr id="12" name="AutoShape 12"/>
          <p:cNvSpPr/>
          <p:nvPr/>
        </p:nvSpPr>
        <p:spPr>
          <a:xfrm>
            <a:off x="762000" y="4191000"/>
            <a:ext cx="10922000" cy="2032000"/>
          </a:xfrm>
          <a:prstGeom prst="roundRect">
            <a:avLst>
              <a:gd name="adj" fmla="val 9375"/>
            </a:avLst>
          </a:prstGeom>
          <a:solidFill>
            <a:srgbClr val="FFFDE7">
              <a:alpha val="90000"/>
            </a:srgbClr>
          </a:solidFill>
          <a:ln w="25400" cap="flat" cmpd="sng">
            <a:no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srcRect/>
          <a:stretch>
            <a:fillRect/>
          </a:stretch>
        </p:blipFill>
        <p:spPr>
          <a:xfrm>
            <a:off x="1016000" y="4254500"/>
            <a:ext cx="1905000" cy="1905000"/>
          </a:xfrm>
          <a:prstGeom prst="rect">
            <a:avLst/>
          </a:prstGeom>
          <a:noFill/>
          <a:ln w="25400" cap="flat" cmpd="sng">
            <a:noFill/>
            <a:prstDash val="solid"/>
            <a:round/>
          </a:ln>
        </p:spPr>
      </p:pic>
      <p:cxnSp>
        <p:nvCxnSpPr>
          <p:cNvPr id="14" name="Connector 14"/>
          <p:cNvCxnSpPr/>
          <p:nvPr/>
        </p:nvCxnSpPr>
        <p:spPr>
          <a:xfrm rot="5373556">
            <a:off x="2349500" y="5200674"/>
            <a:ext cx="1651000" cy="12700"/>
          </a:xfrm>
          <a:prstGeom prst="straightConnector1">
            <a:avLst/>
          </a:prstGeom>
          <a:solidFill>
            <a:srgbClr val="DEE0E3">
              <a:alpha val="100000"/>
            </a:srgbClr>
          </a:solidFill>
          <a:ln w="25400" cap="flat" cmpd="sng">
            <a:solidFill>
              <a:srgbClr val="FBC02D">
                <a:alpha val="60000"/>
              </a:srgbClr>
            </a:solidFill>
            <a:prstDash val="dash"/>
            <a:round/>
            <a:headEnd type="none" w="lg" len="lg"/>
            <a:tailEnd type="none" w="lg" len="lg"/>
          </a:ln>
        </p:spPr>
      </p:cxnSp>
      <p:sp>
        <p:nvSpPr>
          <p:cNvPr id="15" name="AutoShape 15"/>
          <p:cNvSpPr/>
          <p:nvPr/>
        </p:nvSpPr>
        <p:spPr>
          <a:xfrm>
            <a:off x="3429000" y="4381500"/>
            <a:ext cx="7747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57C00"/>
                </a:solidFill>
                <a:latin typeface="Noto Sans SC" panose="020B0200000000000000" charset="-122"/>
                <a:ea typeface="Noto Sans SC" panose="020B0200000000000000" charset="-122"/>
                <a:cs typeface="Noto Sans SC" panose="020B0200000000000000" charset="-122"/>
                <a:sym typeface="Noto Sans SC" panose="020B0200000000000000" charset="-122"/>
              </a:rPr>
              <a:t>🎉 耶！我们成功找到答案啦！</a:t>
            </a:r>
            <a:endParaRPr lang="en-US" sz="1100"/>
          </a:p>
        </p:txBody>
      </p:sp>
      <p:sp>
        <p:nvSpPr>
          <p:cNvPr id="16" name="AutoShape 16"/>
          <p:cNvSpPr/>
          <p:nvPr/>
        </p:nvSpPr>
        <p:spPr>
          <a:xfrm>
            <a:off x="3429000" y="5080000"/>
            <a:ext cx="7874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在这个有趣的猜谜游戏中，大家通过不断提问缩小范围，从颜色到形状，再到味道，最终锁定了“苹果”这个答案。这不仅是一次游戏，更是一次锻炼逻辑思维和观察力的奇妙旅程哦！</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5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635000"/>
            <a:ext cx="8890000" cy="698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1"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分组大挑战！</a:t>
            </a:r>
            <a:endParaRPr lang="en-US" sz="1100"/>
          </a:p>
        </p:txBody>
      </p:sp>
      <p:sp>
        <p:nvSpPr>
          <p:cNvPr id="4" name="AutoShape 4"/>
          <p:cNvSpPr/>
          <p:nvPr/>
        </p:nvSpPr>
        <p:spPr>
          <a:xfrm>
            <a:off x="762000" y="1524000"/>
            <a:ext cx="10668000" cy="1016000"/>
          </a:xfrm>
          <a:prstGeom prst="roundRect">
            <a:avLst>
              <a:gd name="adj" fmla="val 15000"/>
            </a:avLst>
          </a:prstGeom>
          <a:solidFill>
            <a:srgbClr val="FFFFFF">
              <a:alpha val="95000"/>
            </a:srgbClr>
          </a:solidFill>
          <a:ln w="25400" cap="flat" cmpd="sng">
            <a:solidFill>
              <a:srgbClr val="42A5F5">
                <a:alpha val="6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1016000" y="1625600"/>
            <a:ext cx="10160000" cy="8128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现在，我们分成几个小组，每个小组自己玩这个游戏！大家轮流体验当AI和小侦探的乐趣，看看哪个小组配合最默契，最先猜出答案吧～</a:t>
            </a:r>
            <a:endParaRPr lang="en-US" sz="1100"/>
          </a:p>
        </p:txBody>
      </p:sp>
      <p:sp>
        <p:nvSpPr>
          <p:cNvPr id="6" name="AutoShape 6"/>
          <p:cNvSpPr/>
          <p:nvPr/>
        </p:nvSpPr>
        <p:spPr>
          <a:xfrm>
            <a:off x="762000" y="2794000"/>
            <a:ext cx="3467100" cy="2222500"/>
          </a:xfrm>
          <a:prstGeom prst="roundRect">
            <a:avLst>
              <a:gd name="adj" fmla="val 8571"/>
            </a:avLst>
          </a:prstGeom>
          <a:solidFill>
            <a:srgbClr val="FFF8E1">
              <a:alpha val="96000"/>
            </a:srgbClr>
          </a:solidFill>
          <a:ln w="25400" cap="flat" cmpd="sng">
            <a:solidFill>
              <a:srgbClr val="FFCC80">
                <a:alpha val="10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2946400"/>
            <a:ext cx="406400" cy="406400"/>
          </a:xfrm>
          <a:prstGeom prst="rect">
            <a:avLst/>
          </a:prstGeom>
        </p:spPr>
      </p:pic>
      <p:sp>
        <p:nvSpPr>
          <p:cNvPr id="8" name="AutoShape 8"/>
          <p:cNvSpPr/>
          <p:nvPr/>
        </p:nvSpPr>
        <p:spPr>
          <a:xfrm>
            <a:off x="1524000" y="2921000"/>
            <a:ext cx="2540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E65100"/>
                </a:solidFill>
                <a:latin typeface="Noto Sans SC" panose="020B0200000000000000" charset="-122"/>
                <a:ea typeface="Noto Sans SC" panose="020B0200000000000000" charset="-122"/>
                <a:cs typeface="Noto Sans SC" panose="020B0200000000000000" charset="-122"/>
                <a:sym typeface="Noto Sans SC" panose="020B0200000000000000" charset="-122"/>
              </a:rPr>
              <a:t>我是AI策划师</a:t>
            </a:r>
            <a:endParaRPr lang="en-US" sz="1100"/>
          </a:p>
        </p:txBody>
      </p:sp>
      <p:sp>
        <p:nvSpPr>
          <p:cNvPr id="9" name="AutoShape 9"/>
          <p:cNvSpPr/>
          <p:nvPr/>
        </p:nvSpPr>
        <p:spPr>
          <a:xfrm>
            <a:off x="952500" y="3492500"/>
            <a:ext cx="31115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小组里轮流选一位同学当“AI大脑”，悄悄在心里想一个具体的东西（比如小猫、苹果），一定要保密，不能告诉其他组员哦！</a:t>
            </a:r>
            <a:endParaRPr lang="en-US" sz="1100"/>
          </a:p>
        </p:txBody>
      </p:sp>
      <p:sp>
        <p:nvSpPr>
          <p:cNvPr id="10" name="AutoShape 10"/>
          <p:cNvSpPr/>
          <p:nvPr/>
        </p:nvSpPr>
        <p:spPr>
          <a:xfrm>
            <a:off x="4419600" y="2794000"/>
            <a:ext cx="3467100" cy="2222500"/>
          </a:xfrm>
          <a:prstGeom prst="roundRect">
            <a:avLst>
              <a:gd name="adj" fmla="val 8571"/>
            </a:avLst>
          </a:prstGeom>
          <a:solidFill>
            <a:srgbClr val="E1F5FE">
              <a:alpha val="96000"/>
            </a:srgbClr>
          </a:solidFill>
          <a:ln w="25400" cap="flat" cmpd="sng">
            <a:solidFill>
              <a:srgbClr val="81D4FA">
                <a:alpha val="10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10100" y="2946400"/>
            <a:ext cx="406400" cy="406400"/>
          </a:xfrm>
          <a:prstGeom prst="rect">
            <a:avLst/>
          </a:prstGeom>
        </p:spPr>
      </p:pic>
      <p:sp>
        <p:nvSpPr>
          <p:cNvPr id="12" name="AutoShape 12"/>
          <p:cNvSpPr/>
          <p:nvPr/>
        </p:nvSpPr>
        <p:spPr>
          <a:xfrm>
            <a:off x="5181600" y="2921000"/>
            <a:ext cx="2540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01579B"/>
                </a:solidFill>
                <a:latin typeface="Noto Sans SC" panose="020B0200000000000000" charset="-122"/>
                <a:ea typeface="Noto Sans SC" panose="020B0200000000000000" charset="-122"/>
                <a:cs typeface="Noto Sans SC" panose="020B0200000000000000" charset="-122"/>
                <a:sym typeface="Noto Sans SC" panose="020B0200000000000000" charset="-122"/>
              </a:rPr>
              <a:t>小侦探来推理</a:t>
            </a:r>
            <a:endParaRPr lang="en-US" sz="1100"/>
          </a:p>
        </p:txBody>
      </p:sp>
      <p:sp>
        <p:nvSpPr>
          <p:cNvPr id="13" name="AutoShape 13"/>
          <p:cNvSpPr/>
          <p:nvPr/>
        </p:nvSpPr>
        <p:spPr>
          <a:xfrm>
            <a:off x="4610100" y="3492500"/>
            <a:ext cx="31115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其他组员变身小侦探，通过轮流提问来缩小范围，比如“是动物吗？”。当AI的同学只能回答“是”或者“不是”，不能透露更多信息。</a:t>
            </a:r>
            <a:endParaRPr lang="en-US" sz="1100"/>
          </a:p>
        </p:txBody>
      </p:sp>
      <p:sp>
        <p:nvSpPr>
          <p:cNvPr id="14" name="AutoShape 14"/>
          <p:cNvSpPr/>
          <p:nvPr/>
        </p:nvSpPr>
        <p:spPr>
          <a:xfrm>
            <a:off x="8077200" y="2794000"/>
            <a:ext cx="3467100" cy="2222500"/>
          </a:xfrm>
          <a:prstGeom prst="roundRect">
            <a:avLst>
              <a:gd name="adj" fmla="val 8571"/>
            </a:avLst>
          </a:prstGeom>
          <a:solidFill>
            <a:srgbClr val="E8F5E9">
              <a:alpha val="96000"/>
            </a:srgbClr>
          </a:solidFill>
          <a:ln w="25400" cap="flat" cmpd="sng">
            <a:solidFill>
              <a:srgbClr val="A5D6A7">
                <a:alpha val="10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67700" y="2946400"/>
            <a:ext cx="406400" cy="406400"/>
          </a:xfrm>
          <a:prstGeom prst="rect">
            <a:avLst/>
          </a:prstGeom>
        </p:spPr>
      </p:pic>
      <p:sp>
        <p:nvSpPr>
          <p:cNvPr id="16" name="AutoShape 16"/>
          <p:cNvSpPr/>
          <p:nvPr/>
        </p:nvSpPr>
        <p:spPr>
          <a:xfrm>
            <a:off x="8839200" y="2921000"/>
            <a:ext cx="2540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E7D32"/>
                </a:solidFill>
                <a:latin typeface="Noto Sans SC" panose="020B0200000000000000" charset="-122"/>
                <a:ea typeface="Noto Sans SC" panose="020B0200000000000000" charset="-122"/>
                <a:cs typeface="Noto Sans SC" panose="020B0200000000000000" charset="-122"/>
                <a:sym typeface="Noto Sans SC" panose="020B0200000000000000" charset="-122"/>
              </a:rPr>
              <a:t>趣味卡片盲盒</a:t>
            </a:r>
            <a:endParaRPr lang="en-US" sz="1100"/>
          </a:p>
        </p:txBody>
      </p:sp>
      <p:sp>
        <p:nvSpPr>
          <p:cNvPr id="17" name="AutoShape 17"/>
          <p:cNvSpPr/>
          <p:nvPr/>
        </p:nvSpPr>
        <p:spPr>
          <a:xfrm>
            <a:off x="8267700" y="3492500"/>
            <a:ext cx="3111500" cy="1397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424242"/>
                </a:solidFill>
                <a:latin typeface="Noto Sans SC" panose="020B0200000000000000" charset="-122"/>
                <a:ea typeface="Noto Sans SC" panose="020B0200000000000000" charset="-122"/>
                <a:cs typeface="Noto Sans SC" panose="020B0200000000000000" charset="-122"/>
                <a:sym typeface="Noto Sans SC" panose="020B0200000000000000" charset="-122"/>
              </a:rPr>
              <a:t>可以准备写满动物、水果或物品名字的小卡片，让当AI的同学随机抽取！这样题目更丰富，也能让游戏过程充满未知的惊喜和欢笑。</a:t>
            </a:r>
            <a:endParaRPr lang="en-US" sz="1100"/>
          </a:p>
        </p:txBody>
      </p:sp>
      <p:sp>
        <p:nvSpPr>
          <p:cNvPr id="18" name="AutoShape 18"/>
          <p:cNvSpPr/>
          <p:nvPr/>
        </p:nvSpPr>
        <p:spPr>
          <a:xfrm>
            <a:off x="762000" y="5207000"/>
            <a:ext cx="10782300" cy="1206500"/>
          </a:xfrm>
          <a:prstGeom prst="roundRect">
            <a:avLst>
              <a:gd name="adj" fmla="val 12631"/>
            </a:avLst>
          </a:prstGeom>
          <a:solidFill>
            <a:srgbClr val="FFF3E0">
              <a:alpha val="95000"/>
            </a:srgbClr>
          </a:solidFill>
          <a:ln w="25400" cap="flat" cmpd="sng">
            <a:solidFill>
              <a:srgbClr val="FFCC80">
                <a:alpha val="80000"/>
              </a:srgbClr>
            </a:solidFill>
            <a:prstDash val="dash"/>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359400"/>
            <a:ext cx="457200" cy="457200"/>
          </a:xfrm>
          <a:prstGeom prst="rect">
            <a:avLst/>
          </a:prstGeom>
        </p:spPr>
      </p:pic>
      <p:sp>
        <p:nvSpPr>
          <p:cNvPr id="20" name="AutoShape 20"/>
          <p:cNvSpPr/>
          <p:nvPr/>
        </p:nvSpPr>
        <p:spPr>
          <a:xfrm>
            <a:off x="1651000" y="5359400"/>
            <a:ext cx="9525000" cy="9144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1" i="0" u="none" strike="noStrike">
                <a:solidFill>
                  <a:srgbClr val="EF6C00"/>
                </a:solidFill>
                <a:latin typeface="Noto Sans SC" panose="020B0200000000000000" charset="-122"/>
                <a:ea typeface="Noto Sans SC" panose="020B0200000000000000" charset="-122"/>
                <a:cs typeface="Noto Sans SC" panose="020B0200000000000000" charset="-122"/>
                <a:sym typeface="Noto Sans SC" panose="020B0200000000000000" charset="-122"/>
              </a:rPr>
              <a:t>挑战小贴士：</a:t>
            </a:r>
            <a:r>
              <a:rPr lang="en-US" sz="1300" b="0" i="0" u="none" strike="noStrike">
                <a:solidFill>
                  <a:srgbClr val="5D4037"/>
                </a:solidFill>
                <a:latin typeface="Noto Sans SC" panose="020B0200000000000000" charset="-122"/>
                <a:ea typeface="Noto Sans SC" panose="020B0200000000000000" charset="-122"/>
                <a:cs typeface="Noto Sans SC" panose="020B0200000000000000" charset="-122"/>
                <a:sym typeface="Noto Sans SC" panose="020B0200000000000000" charset="-122"/>
              </a:rPr>
              <a:t>要注意提问的逻辑顺序，先大范围后小细节，这样能更快锁定目标！哪个小组配合得最快、猜出的答案最准确，就能获得“最佳默契小组”的称号，大家加油！</a:t>
            </a:r>
            <a:endParaRPr lang="en-US" sz="1100"/>
          </a:p>
        </p:txBody>
      </p:sp>
    </p:spTree>
  </p:cSld>
  <p:clrMapOvr>
    <a:masterClrMapping/>
  </p:clrMapOvr>
</p:sld>
</file>

<file path=ppt/tags/tag1.xml><?xml version="1.0" encoding="utf-8"?>
<p:tagLst xmlns:p="http://schemas.openxmlformats.org/presentationml/2006/main">
  <p:tag name="KSO_WM_DIAGRAM_VIRTUALLY_FRAME" val="{&quot;height&quot;:220,&quot;left&quot;:60,&quot;top&quot;:130,&quot;width&quot;:840}"/>
</p:tagLst>
</file>

<file path=ppt/tags/tag2.xml><?xml version="1.0" encoding="utf-8"?>
<p:tagLst xmlns:p="http://schemas.openxmlformats.org/presentationml/2006/main">
  <p:tag name="KSO_WM_DIAGRAM_VIRTUALLY_FRAME" val="{&quot;height&quot;:220,&quot;left&quot;:60,&quot;top&quot;:130,&quot;width&quot;:840}"/>
</p:tagLst>
</file>

<file path=ppt/tags/tag3.xml><?xml version="1.0" encoding="utf-8"?>
<p:tagLst xmlns:p="http://schemas.openxmlformats.org/presentationml/2006/main">
  <p:tag name="KSO_WM_DIAGRAM_VIRTUALLY_FRAME" val="{&quot;height&quot;:220,&quot;left&quot;:60,&quot;top&quot;:130,&quot;width&quot;:840}"/>
</p:tagLst>
</file>

<file path=ppt/tags/tag4.xml><?xml version="1.0" encoding="utf-8"?>
<p:tagLst xmlns:p="http://schemas.openxmlformats.org/presentationml/2006/main">
  <p:tag name="KSO_WM_DIAGRAM_VIRTUALLY_FRAME" val="{&quot;height&quot;:220,&quot;left&quot;:60,&quot;top&quot;:130,&quot;width&quot;:840}"/>
</p:tagLst>
</file>

<file path=ppt/tags/tag5.xml><?xml version="1.0" encoding="utf-8"?>
<p:tagLst xmlns:p="http://schemas.openxmlformats.org/presentationml/2006/main">
  <p:tag name="KSO_WM_DIAGRAM_VIRTUALLY_FRAME" val="{&quot;height&quot;:220,&quot;left&quot;:60,&quot;top&quot;:130,&quot;width&quot;:840}"/>
</p:tagLst>
</file>

<file path=ppt/tags/tag6.xml><?xml version="1.0" encoding="utf-8"?>
<p:tagLst xmlns:p="http://schemas.openxmlformats.org/presentationml/2006/main">
  <p:tag name="KSO_WM_DIAGRAM_VIRTUALLY_FRAME" val="{&quot;height&quot;:220,&quot;left&quot;:60,&quot;top&quot;:130,&quot;width&quot;:840}"/>
</p:tagLst>
</file>

<file path=ppt/tags/tag7.xml><?xml version="1.0" encoding="utf-8"?>
<p:tagLst xmlns:p="http://schemas.openxmlformats.org/presentationml/2006/main">
  <p:tag name="KSO_WM_DIAGRAM_VIRTUALLY_FRAME" val="{&quot;height&quot;:220,&quot;left&quot;:60,&quot;top&quot;:130,&quot;width&quot;:840}"/>
</p:tagLst>
</file>

<file path=ppt/tags/tag8.xml><?xml version="1.0" encoding="utf-8"?>
<p:tagLst xmlns:p="http://schemas.openxmlformats.org/presentationml/2006/main">
  <p:tag name="KSO_WM_DIAGRAM_VIRTUALLY_FRAME" val="{&quot;height&quot;:220,&quot;left&quot;:60,&quot;top&quot;:130,&quot;width&quot;:84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3494</Words>
  <Application>WPS 演示</Application>
  <PresentationFormat/>
  <Paragraphs>229</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Arial</vt:lpstr>
      <vt:lpstr>宋体</vt:lpstr>
      <vt:lpstr>Wingdings</vt:lpstr>
      <vt:lpstr>Arial</vt:lpstr>
      <vt:lpstr>Poppins</vt:lpstr>
      <vt:lpstr>FFont-Family</vt:lpstr>
      <vt:lpstr>Noto Sans SC</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穆潼</cp:lastModifiedBy>
  <cp:revision>2</cp:revision>
  <dcterms:created xsi:type="dcterms:W3CDTF">2026-05-30T09:28:00Z</dcterms:created>
  <dcterms:modified xsi:type="dcterms:W3CDTF">2026-05-30T09:36:47Z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{"Label":"1","ContentProducer":"001191110102MACQD9K64010000","ProduceID":"7645613353335966906","ReservedCode1":"","ContentPropagator":"","PropagateID":"","ReservedCode2":""}</vt:lpwstr>
  </property>
  <property fmtid="{D5CDD505-2E9C-101B-9397-08002B2CF9AE}" pid="3" name="KSOProductBuildVer">
    <vt:lpwstr>2052-12.1.0.26375</vt:lpwstr>
  </property>
  <property fmtid="{D5CDD505-2E9C-101B-9397-08002B2CF9AE}" pid="4" name="ICV">
    <vt:lpwstr>D3124E84A5DE456494EEE0BB1690C65A_12</vt:lpwstr>
  </property>
</Properties>
</file>