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2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30.svg" ContentType="image/svg+xml"/>
  <Override PartName="/ppt/media/image32.svg" ContentType="image/svg+xml"/>
  <Override PartName="/ppt/media/image34.svg" ContentType="image/svg+xml"/>
  <Override PartName="/ppt/media/image36.svg" ContentType="image/svg+xml"/>
  <Override PartName="/ppt/media/image38.svg" ContentType="image/svg+xml"/>
  <Override PartName="/ppt/media/image40.svg" ContentType="image/svg+xml"/>
  <Override PartName="/ppt/media/image42.svg" ContentType="image/svg+xml"/>
  <Override PartName="/ppt/media/image44.svg" ContentType="image/svg+xml"/>
  <Override PartName="/ppt/media/image46.svg" ContentType="image/svg+xml"/>
  <Override PartName="/ppt/media/image48.svg" ContentType="image/svg+xml"/>
  <Override PartName="/ppt/media/image50.svg" ContentType="image/svg+xml"/>
  <Override PartName="/ppt/media/image52.svg" ContentType="image/svg+xml"/>
  <Override PartName="/ppt/media/image54.svg" ContentType="image/svg+xml"/>
  <Override PartName="/ppt/media/image56.svg" ContentType="image/svg+xml"/>
  <Override PartName="/ppt/media/image58.svg" ContentType="image/svg+xml"/>
  <Override PartName="/ppt/media/image60.svg" ContentType="image/svg+xml"/>
  <Override PartName="/ppt/media/image62.svg" ContentType="image/svg+xml"/>
  <Override PartName="/ppt/media/image64.svg" ContentType="image/svg+xml"/>
  <Override PartName="/ppt/media/image66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70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1" r:id="rId20"/>
    <p:sldId id="272" r:id="rId21"/>
    <p:sldId id="273" r:id="rId2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0"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L="457200"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L="914400"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L="1371600"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L="1828800"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L="2286000"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L="2743200"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L="3200400"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L="3657600"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747775"/>
          </p15:clr>
        </p15:guide>
        <p15:guide id="2" pos="2880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0" y="0"/>
      </p:cViewPr>
      <p:guideLst>
        <p:guide orient="horz" pos="162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大家好！欢迎来到我们AI课程的最后一节课！今天，我们不仅要成为保护自己的“AI安全小达人”，还要一起放飞想象，设计我们自己的AI梦想！准备好了吗？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各位同学，我们来到了第三句AI安全口诀——“作业自己写”。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大家看这张充满童趣的页面，蓝天白云下，我们要记住一个重要的道理：作业自己写，知识才是你的！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AI虽然很厉害，可以帮我们查资料、想办法，但它不能替代我们成长。如果我们直接把AI的答案抄下来，那知识永远是AI的，不是我们的。只有自己动手去做，去思考，哪怕写错了再改过来，这个过程才是我们宝贵的学习经历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让我们一起拒绝“拿来主义”，把AI当成我们的小助手，而不是替我们写作业的机器人，好吗？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各位小朋友、大朋友们，我们来到了AI安全口诀的第四课——“真人最重要”。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在这个充满科技感的时代，AI确实很厉害，能回答很多问题，还能陪我们聊天。但是大家要记住，AI毕竟是机器，它没有真正的情感和判断力。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当我们在使用AI的过程中，如果遇到了不确定的信息、危险的提示，或者不知道该怎么做决定的时候，一定要第一时间想到身边的真人——爸爸妈妈、老师或者其他你信任的长辈。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真实的人与人之间的关爱和判断，永远比冰冷的代码更重要，也更能保护我们的安全哦！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各位小朋友、大朋友们，欢迎来到我们的AI梦想创造营！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这一页我们进入到了非常有趣的环节——“它叫什么名字？”。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想象一下，如果你拥有了一个属于自己的AI小伙伴，它还没有名字呢。它就像一颗等待被点亮的星星，等待着你赋予它独特的身份。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在这里，没有标准答案，只有无限的想象。你可以给它起一个像“闪电号”一样充满速度感的名字，也可以叫它“云朵朵”这样温暖的名字。请大家拿起笔，在纸上写下你心中那个最棒的名字吧！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各位小朋友、大朋友们，欢迎来到“我的AI梦想”第二站！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在这一页，我们要一起发挥天马行空的想象力。屏幕上的问题是：“它长什么样子？”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大家可以闭上眼睛想一想，如果你有一个专属的AI伙伴，它会是什么模样呢？是像我们在动画片里看到的机器人，还是有着柔软的云朵身体？是彩色的，还是透明的？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接下来，请大家通过绘画、讲故事或者描述的方式，把你心中的AI伙伴展现出来吧！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各位小朋友、大朋友们，欢迎来到“我的AI梦想”第三站！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在这一页，我们要一起探索一下，我梦想中的AI伙伴到底拥有哪些神奇的超能力呢？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是“智慧最强大脑”，它像天才一样聪明，能帮我们解决学习中的难题；然后是“闪电小旋风”，速度超级快，为我们节省宝贵的时间；还有“创意百宝箱”，给我们带来无限的灵感和乐趣；最后是“暖心小太阳”，它不仅是助手，更是永远支持我们的贴心好朋友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这就是我心中那个无所不能又温暖可爱的AI伙伴呀！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同学们，在了解了AI能做什么之后，我们来聊聊它绝对不能做什么。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首先，AI无法替代真实的情感陪伴。代码再聪明，也读不懂你难过时的心情，给不了像爸爸妈妈那样温暖的拥抱。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其次，AI没有真正的创造力。它的想法都来自人类的数据库，而真正的想象力和原创力，是我们小朋友最宝贵的财富。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最后，AI无法代替亲身经历。无论是看风景还是做实验，只有自己去体验，才能获得最真实的快乐和成长。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所以，AI是我们的好帮手，但真正的主角永远是我们自己！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画好的小朋友，谁愿意勇敢地站起来，和大家分享一下你的AI梦想呢？告诉我们你的AI叫什么，它能帮你做什么有趣的事情？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今天的课就要结束了，我们一起回顾一下。我们学会了如何做一个AI安全小达人，还一起设计了自己的AI梦想。希望大家记住，AI是我们的好帮手，我们要学会安全、快乐地使用它！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我们的AI科普课程到这里就全部结束啦！感谢大家的参与和精彩的创意！希望今天的课程能点燃你们对AI世界的好奇心，未来继续去探索更多的奥秘！同学们，下课！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在开始新的冒险之前，我们先来快速复习一下！还记得AI是什么吗？对啦，它是一个聪明的工具。那它是怎么思考的呢？没错，就是通过“筛选”和“概率”这两个秘密武器！大家都记得非常清楚！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各位小朋友、大朋友们，大家好！今天我们来学习非常重要的AI安全第一课——保护个人信息。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大家看这张图，我们把个人信息比作我们最珍贵的小秘密。在和AI互动的时候，有几件事是绝对不能做的：千万不要告诉AI你的真实姓名、家庭住址或者学校的名字哦。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为什么要这么小心呢？因为网络世界里可能藏着坏人，如果他们知道了你的这些信息，就可能给你带来危险。所以我们要像图里的小锁一样，把个人信息牢牢锁住，做一个聪明的网络安全小卫士！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各位小朋友、大朋友们，我们今天来学习AI安全的第一条重要规则——保护照片安全。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大家看这张PPT，背景是蓝天白云的卡通风格，提醒我们在网络世界里也要像在蓝天白云下一样保持安全和快乐。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，我们要记住核心原则：千万不要随便上传自己或家人的照片。为什么呢？因为在网络的另一端，可能有坏人会偷偷保存这些照片。他们可能会用这些照片做什么坏事呢？比如假装是你去骗家人，或者做其他让你受到伤害的事情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所以，正确的做法是：如果一定要分享照片，记得先告诉爸爸妈妈，让他们来帮忙把关。我们要像保护自己的小秘密一样，保护好我们的照片哦！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各位小朋友、大朋友们，我们现在来到AI安全的第二条规则：AI的答案要检查！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大家看这张可爱的图片，AI虽然很厉害，但它其实也会像我们写作业一样，偶尔犯点小错误。所以我们不能像图片里那个偷懒的小大脑一样，完全依赖AI。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为什么呢？因为如果我们不动脑筋，不仅可能得到错误的信息，还会让我们的大脑变懒哦。所以，让我们一起做个“小小质检员”，每次都要检查AI的答案，做一个爱思考的聪明宝贝！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各位同学，这一页我们来讲讲AI安全的第三条重要规则：作业自己写。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我们都知道AI很厉害，可以帮我们查资料、找思路。但是，AI只能做我们的“小助手”，绝对不能代替我们写作业哦。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为什么呢？大家看这张PPT，学习就像小树苗成长一样，必须要自己吸收养分。写作业的过程，其实就是我们思考、练习、从不会到会的过程。如果让AI直接写好了给你，那你就失去了锻炼自己的机会，知识永远学不会，本领也长不大啦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所以记住，工具虽好，学习的路还是要自己走，作业一定要自己写！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最后一条，也是最重要的一条：AI不能代替我们的家人和朋友。它不会真正地爱我们，而爸爸妈妈和朋友们的爱，是独一无二、无法替代的。所以，要珍惜和家人朋友在一起的时光哦！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各位小朋友、大朋友们，我们现在来到了AI安全小课堂的第一课！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这一页我们要学习的第一个超级重要的口诀是——“隐私不乱传”。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大家看这个蓝蓝的天空背景，是不是感觉心情很舒畅呀？在这么美好的网络世界里，我们要像保护自己最心爱的玩具一样，保护好我们的隐私。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什么是隐私呢？就像我们卡片里说的，你的照片、家里的地址、爸爸妈妈的电话号码，这些都是非常宝贵的个人信息，绝对不能随便告诉网络上不认识的人，哪怕是看起来很有趣的AI机器人也不行哦。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最后，我们来做一个小挑战：如果遇到陌生人问你要照片或者地址，你会怎么做呢？希望大家都能成为保护隐私的小卫士！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各位小朋友、大朋友们，我们来到了AI安全口诀的第二课——《答案自己查》。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这一页我们通过三个可爱的小卡片来学习如何安全地获取答案：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第一，遇事先自查。鼓励孩子们像查字典一样主动探索，培养独立解决问题的能力。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第二，认准官方源。告诉孩子们信息来源的重要性，只有正规的平台才是值得信赖的。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第三，陌生要警惕。这是一个重要的安全红线，提醒大家对未知的网络链接保持警觉。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最后，我们还准备了一个温馨提示，强调在遇到困难时寻求家长和老师帮助的重要性，让安全意识伴随每一次探索。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标题幻灯片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" name="Shape 31"/>
          <p:cNvSpPr txBox="1"/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Shape 3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Shape 3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" name="Shape 3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标题和竖排文字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Shape 50"/>
          <p:cNvSpPr txBox="1"/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Shape 5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Shape 5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Shape 5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竖排标题与文本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/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Shape 16"/>
          <p:cNvSpPr txBox="1"/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Shape 1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Shape 1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Shape 1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标题和内容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Shape 55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Shape 5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Shape 5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Shape 5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节标题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Shape 60"/>
          <p:cNvSpPr txBox="1"/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Shape 6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Shape 6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Shape 6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两栏内容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Shape 10"/>
          <p:cNvSpPr txBox="1"/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2" name="Shape 11"/>
          <p:cNvSpPr txBox="1"/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Shape 1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Shape 1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Shape 1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比较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8" name="Shape 36"/>
          <p:cNvSpPr txBox="1"/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39" name="Shape 37"/>
          <p:cNvSpPr txBox="1"/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0" name="Shape 38"/>
          <p:cNvSpPr txBox="1"/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41" name="Shape 39"/>
          <p:cNvSpPr txBox="1"/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2" name="Shape 40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Shape 41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Shape 42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仅标题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Shape 2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Shape 2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Shape 2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空白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Shape 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Shape 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内容与标题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Shape 44"/>
          <p:cNvSpPr txBox="1"/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Shape 45"/>
          <p:cNvSpPr txBox="1"/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8" name="Shape 4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Shape 4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Shape 4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图片与标题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Shape 25"/>
          <p:cNvSpPr/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/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Shape 2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Shape 2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Shape 2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 panose="020B060402020202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Shape 2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/>
              <a:buChar char="•"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Char char="•"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Shape 3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9" name="Shape 4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10" name="Shape 5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34.svg"/><Relationship Id="rId4" Type="http://schemas.openxmlformats.org/officeDocument/2006/relationships/image" Target="../media/image33.png"/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38.svg"/><Relationship Id="rId4" Type="http://schemas.openxmlformats.org/officeDocument/2006/relationships/image" Target="../media/image37.png"/><Relationship Id="rId3" Type="http://schemas.openxmlformats.org/officeDocument/2006/relationships/image" Target="../media/image36.svg"/><Relationship Id="rId2" Type="http://schemas.openxmlformats.org/officeDocument/2006/relationships/image" Target="../media/image35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6.svg"/><Relationship Id="rId8" Type="http://schemas.openxmlformats.org/officeDocument/2006/relationships/image" Target="../media/image45.png"/><Relationship Id="rId7" Type="http://schemas.openxmlformats.org/officeDocument/2006/relationships/image" Target="../media/image44.svg"/><Relationship Id="rId6" Type="http://schemas.openxmlformats.org/officeDocument/2006/relationships/image" Target="../media/image43.png"/><Relationship Id="rId5" Type="http://schemas.openxmlformats.org/officeDocument/2006/relationships/image" Target="../media/image42.svg"/><Relationship Id="rId4" Type="http://schemas.openxmlformats.org/officeDocument/2006/relationships/image" Target="../media/image41.png"/><Relationship Id="rId3" Type="http://schemas.openxmlformats.org/officeDocument/2006/relationships/image" Target="../media/image40.svg"/><Relationship Id="rId2" Type="http://schemas.openxmlformats.org/officeDocument/2006/relationships/image" Target="../media/image39.png"/><Relationship Id="rId11" Type="http://schemas.openxmlformats.org/officeDocument/2006/relationships/notesSlide" Target="../notesSlides/notesSlide14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2.svg"/><Relationship Id="rId8" Type="http://schemas.openxmlformats.org/officeDocument/2006/relationships/image" Target="../media/image51.png"/><Relationship Id="rId7" Type="http://schemas.openxmlformats.org/officeDocument/2006/relationships/image" Target="../media/image50.svg"/><Relationship Id="rId6" Type="http://schemas.openxmlformats.org/officeDocument/2006/relationships/image" Target="../media/image49.png"/><Relationship Id="rId5" Type="http://schemas.openxmlformats.org/officeDocument/2006/relationships/image" Target="../media/image44.svg"/><Relationship Id="rId4" Type="http://schemas.openxmlformats.org/officeDocument/2006/relationships/image" Target="../media/image43.png"/><Relationship Id="rId3" Type="http://schemas.openxmlformats.org/officeDocument/2006/relationships/image" Target="../media/image48.svg"/><Relationship Id="rId2" Type="http://schemas.openxmlformats.org/officeDocument/2006/relationships/image" Target="../media/image47.png"/><Relationship Id="rId11" Type="http://schemas.openxmlformats.org/officeDocument/2006/relationships/notesSlide" Target="../notesSlides/notesSlide15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60.svg"/><Relationship Id="rId8" Type="http://schemas.openxmlformats.org/officeDocument/2006/relationships/image" Target="../media/image59.png"/><Relationship Id="rId7" Type="http://schemas.openxmlformats.org/officeDocument/2006/relationships/image" Target="../media/image58.svg"/><Relationship Id="rId6" Type="http://schemas.openxmlformats.org/officeDocument/2006/relationships/image" Target="../media/image57.png"/><Relationship Id="rId5" Type="http://schemas.openxmlformats.org/officeDocument/2006/relationships/image" Target="../media/image56.svg"/><Relationship Id="rId4" Type="http://schemas.openxmlformats.org/officeDocument/2006/relationships/image" Target="../media/image55.png"/><Relationship Id="rId3" Type="http://schemas.openxmlformats.org/officeDocument/2006/relationships/image" Target="../media/image54.svg"/><Relationship Id="rId2" Type="http://schemas.openxmlformats.org/officeDocument/2006/relationships/image" Target="../media/image53.png"/><Relationship Id="rId11" Type="http://schemas.openxmlformats.org/officeDocument/2006/relationships/notesSlide" Target="../notesSlides/notesSlide16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7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66.svg"/><Relationship Id="rId6" Type="http://schemas.openxmlformats.org/officeDocument/2006/relationships/image" Target="../media/image65.png"/><Relationship Id="rId5" Type="http://schemas.openxmlformats.org/officeDocument/2006/relationships/image" Target="../media/image64.svg"/><Relationship Id="rId4" Type="http://schemas.openxmlformats.org/officeDocument/2006/relationships/image" Target="../media/image63.png"/><Relationship Id="rId3" Type="http://schemas.openxmlformats.org/officeDocument/2006/relationships/image" Target="../media/image62.svg"/><Relationship Id="rId2" Type="http://schemas.openxmlformats.org/officeDocument/2006/relationships/image" Target="../media/image61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7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8.svg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jpe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svg"/><Relationship Id="rId8" Type="http://schemas.openxmlformats.org/officeDocument/2006/relationships/image" Target="../media/image29.png"/><Relationship Id="rId7" Type="http://schemas.openxmlformats.org/officeDocument/2006/relationships/image" Target="../media/image28.svg"/><Relationship Id="rId6" Type="http://schemas.openxmlformats.org/officeDocument/2006/relationships/image" Target="../media/image27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1" Type="http://schemas.openxmlformats.org/officeDocument/2006/relationships/notesSlide" Target="../notesSlides/notesSlide9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16000" y="2286000"/>
            <a:ext cx="10160000" cy="279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5600" b="1" i="0" u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AI安全小达人</a:t>
            </a:r>
            <a:br>
              <a:rPr lang="en-US" sz="5600" b="1" i="0" u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</a:br>
            <a:r>
              <a:rPr lang="en-US" sz="5600" b="1" i="0" u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&amp; 我的AI梦想</a:t>
            </a:r>
            <a:endParaRPr lang="en-US" sz="1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795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AI安全</a:t>
            </a:r>
            <a:r>
              <a:rPr lang="zh-CN" alt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小课堂</a:t>
            </a:r>
            <a:endParaRPr lang="zh-CN" altLang="en-US" sz="3600" b="1" i="0" u="none" strike="noStrike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397500" cy="2921000"/>
          </a:xfrm>
          <a:prstGeom prst="roundRect">
            <a:avLst>
              <a:gd name="adj" fmla="val 8695"/>
            </a:avLst>
          </a:prstGeom>
          <a:solidFill>
            <a:srgbClr val="87CEEB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1968500"/>
            <a:ext cx="4889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00468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作业自己写，</a:t>
            </a:r>
            <a:br>
              <a:rPr lang="en-US" sz="3200" b="1" i="0" u="none" strike="noStrike">
                <a:solidFill>
                  <a:srgbClr val="00468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3200" b="1" i="0" u="none" strike="noStrike">
                <a:solidFill>
                  <a:srgbClr val="00468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知识才是你的！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3175000"/>
            <a:ext cx="48895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1E3C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AI可以变身你的学习小助手，帮你查资料、梳理思路、检查错误。但千万不要直接照搬答案哦！只有亲手动脑思考、动笔书写，把知识真正“消化”掉，学到的本领才会牢牢长在你身上，成为你成长的底气。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6413500" y="1778000"/>
            <a:ext cx="5397500" cy="2921000"/>
          </a:xfrm>
          <a:prstGeom prst="roundRect">
            <a:avLst>
              <a:gd name="adj" fmla="val 8695"/>
            </a:avLst>
          </a:prstGeom>
          <a:solidFill>
            <a:srgbClr val="FFB6C1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67500" y="1968500"/>
            <a:ext cx="711200" cy="7112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7620000" y="1968500"/>
            <a:ext cx="381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B2222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拒绝“拿来主义”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667500" y="2921000"/>
            <a:ext cx="4889500" cy="158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8B0000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每一次对着题目发呆后的灵光一闪，每一次写错又改正的尝试，都是你进步的脚印。把AI当作陪练，而不是代打！让它帮你查漏补缺，而不是直接帮你“通关”，这样你才能在学习的道路上收获真正的快乐和成长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62000" y="4953000"/>
            <a:ext cx="11049000" cy="1524000"/>
          </a:xfrm>
          <a:prstGeom prst="roundRect">
            <a:avLst>
              <a:gd name="adj" fmla="val 12500"/>
            </a:avLst>
          </a:prstGeom>
          <a:solidFill>
            <a:srgbClr val="FFF8DC">
              <a:alpha val="92000"/>
            </a:srgbClr>
          </a:solidFill>
          <a:ln w="25400" cap="flat" cmpd="sng">
            <a:solidFill>
              <a:srgbClr val="FFA500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5143500"/>
            <a:ext cx="609600" cy="6096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905000" y="5105400"/>
            <a:ext cx="9398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1" i="0" u="none" strike="noStrike">
                <a:solidFill>
                  <a:srgbClr val="503C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成长小贴士：</a:t>
            </a:r>
            <a:r>
              <a:rPr lang="en-US" sz="1400" b="0" i="0" u="none" strike="noStrike">
                <a:solidFill>
                  <a:srgbClr val="503C00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遇到难题先别急着找AI要答案，试着先自己动动脑筋画个图、列个算式。如果实在卡壳了，再问问AI“这道题可以用什么方法来解呀？”把AI当成耐心的老师来请教思路，而不是直接抄作业的工具。这样不仅能保护你的独立思考能力，还能让你越学越棒！</a:t>
            </a:r>
            <a:endParaRPr lang="en-US"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795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AI安全</a:t>
            </a:r>
            <a:r>
              <a:rPr lang="zh-CN" alt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小课堂</a:t>
            </a:r>
            <a:endParaRPr lang="zh-CN" altLang="en-US" sz="3600" b="1" i="0" u="none" strike="noStrike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762000" y="1778000"/>
            <a:ext cx="5715000" cy="3175000"/>
          </a:xfrm>
          <a:prstGeom prst="roundRect">
            <a:avLst>
              <a:gd name="adj" fmla="val 8000"/>
            </a:avLst>
          </a:prstGeom>
          <a:solidFill>
            <a:srgbClr val="FFFFFF">
              <a:alpha val="92000"/>
            </a:srgbClr>
          </a:solidFill>
          <a:ln w="38100" cap="flat" cmpd="sng">
            <a:solidFill>
              <a:srgbClr val="87CE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2032000"/>
            <a:ext cx="5207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7F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真人最重要！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3048000"/>
            <a:ext cx="5207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AI虽然像个无所不知的魔法小助手，但它终究只是程序哦。遇到拿不准的问题、陌生的信息，或者需要做重要决定的时候，一定要找爸爸妈妈、老师或者身边的大人确认！真实的人，永远是最值得信任的依靠。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6858000" y="1778000"/>
            <a:ext cx="4826000" cy="3175000"/>
          </a:xfrm>
          <a:prstGeom prst="roundRect">
            <a:avLst>
              <a:gd name="adj" fmla="val 8000"/>
            </a:avLst>
          </a:prstGeom>
          <a:solidFill>
            <a:srgbClr val="FFF5E1">
              <a:alpha val="95000"/>
            </a:srgbClr>
          </a:solidFill>
          <a:ln w="25400" cap="flat" cmpd="sng">
            <a:solidFill>
              <a:srgbClr val="FFA500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12000" y="1968500"/>
            <a:ext cx="508000" cy="5080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7874000" y="2006600"/>
            <a:ext cx="355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E651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安全小魔法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7112000" y="2794000"/>
            <a:ext cx="43180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不管AI给出什么答案，最终做决定的还是你自己呀！如果AI让你做奇怪的事，或者告诉你的内容让你不舒服，一定要马上停下来，去找信任的大人求助。保护好自己，就是最棒的安全小卫士！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762000" y="5334000"/>
            <a:ext cx="10922000" cy="1079500"/>
          </a:xfrm>
          <a:prstGeom prst="roundRect">
            <a:avLst>
              <a:gd name="adj" fmla="val 17647"/>
            </a:avLst>
          </a:prstGeom>
          <a:solidFill>
            <a:srgbClr val="87CEEB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500" y="5486400"/>
            <a:ext cx="457200" cy="4572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778000" y="5486400"/>
            <a:ext cx="9525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记住这个魔法口诀：</a:t>
            </a:r>
            <a:r>
              <a:rPr lang="en-US" sz="1600" b="0" i="0" u="none" strike="noStrike">
                <a:solidFill>
                  <a:srgbClr val="1E3A8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技术只是好用的工具，温暖又真实的人心，才是我们最珍贵的宝藏哦！</a:t>
            </a:r>
            <a:endParaRPr lang="en-US" sz="11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762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我的AI梦想 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1016000" y="1778000"/>
            <a:ext cx="10160000" cy="2286000"/>
          </a:xfrm>
          <a:prstGeom prst="roundRect">
            <a:avLst>
              <a:gd name="adj" fmla="val 16666"/>
            </a:avLst>
          </a:prstGeom>
          <a:solidFill>
            <a:srgbClr val="FFFFFF">
              <a:alpha val="92000"/>
            </a:srgbClr>
          </a:solidFill>
          <a:ln w="38100" cap="flat" cmpd="sng">
            <a:solidFill>
              <a:srgbClr val="87CEEB">
                <a:alpha val="100000"/>
              </a:srgbClr>
            </a:solidFill>
            <a:prstDash val="dash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968500"/>
            <a:ext cx="10160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它叫什么名字？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270000" y="3238500"/>
            <a:ext cx="965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每个AI都有属于自己的独特代号，就像每个人都有自己的名字一样。现在，请你发挥天马行空的想象力，为即将诞生的AI小伙伴起一个好听又特别的名字吧！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4318000"/>
            <a:ext cx="10160000" cy="1651000"/>
          </a:xfrm>
          <a:prstGeom prst="roundRect">
            <a:avLst>
              <a:gd name="adj" fmla="val 15384"/>
            </a:avLst>
          </a:prstGeom>
          <a:solidFill>
            <a:srgbClr val="FFF7E6">
              <a:alpha val="95000"/>
            </a:srgbClr>
          </a:solidFill>
          <a:ln w="25400" cap="flat" cmpd="sng">
            <a:solidFill>
              <a:srgbClr val="FFC107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1270000" y="4508500"/>
            <a:ext cx="965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E67E2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✨ 名字大征集 ✨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524000" y="5080000"/>
            <a:ext cx="939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8000"/>
              </a:lnSpc>
              <a:defRPr/>
            </a:pPr>
            <a:r>
              <a:rPr lang="en-US" sz="1500" b="0" i="0" u="none" strike="noStrike">
                <a:solidFill>
                  <a:srgbClr val="6450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你的创意名字会成为它的专属印记！无论是充满科技感的代号，还是温暖可爱的昵称，大胆写下来，让它成为你探索未来世界的第一个AI好朋友～</a:t>
            </a:r>
            <a:endParaRPr lang="en-US" sz="11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635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我的AI梦想 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778000"/>
            <a:ext cx="10668000" cy="3048000"/>
          </a:xfrm>
          <a:prstGeom prst="roundRect">
            <a:avLst>
              <a:gd name="adj" fmla="val 10000"/>
            </a:avLst>
          </a:prstGeom>
          <a:solidFill>
            <a:srgbClr val="FFFFFF">
              <a:alpha val="92000"/>
            </a:srgbClr>
          </a:solidFill>
          <a:ln w="38100" cap="flat" cmpd="sng">
            <a:solidFill>
              <a:srgbClr val="87CEEB">
                <a:alpha val="9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2032000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它长什么样子？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270000" y="3175000"/>
            <a:ext cx="9906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33000"/>
              </a:lnSpc>
              <a:defRPr/>
            </a:pPr>
            <a:r>
              <a:rPr lang="en-US" sz="1600" b="0" i="0" u="none" strike="noStrike">
                <a:solidFill>
                  <a:srgbClr val="52525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闭上眼睛想一想，你心目中的专属AI伙伴会是什么模样呢？</a:t>
            </a:r>
            <a:br>
              <a:rPr lang="en-US" sz="1600" b="0" i="0" u="none" strike="noStrike">
                <a:solidFill>
                  <a:srgbClr val="52525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600" b="0" i="0" u="none" strike="noStrike">
                <a:solidFill>
                  <a:srgbClr val="52525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是圆滚滚会发光的机器人？是长着翅膀的云朵小精灵？还是像哆啦A梦一样的百宝袋伙伴？</a:t>
            </a:r>
            <a:br>
              <a:rPr lang="en-US" sz="1600" b="0" i="0" u="none" strike="noStrike">
                <a:solidFill>
                  <a:srgbClr val="52525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600" b="0" i="0" u="none" strike="noStrike">
                <a:solidFill>
                  <a:srgbClr val="52525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拿起画笔，或者张开嘴巴，快来描述出你独一无二的AI朋友吧！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762000" y="5080000"/>
            <a:ext cx="3302000" cy="1143000"/>
          </a:xfrm>
          <a:prstGeom prst="roundRect">
            <a:avLst>
              <a:gd name="adj" fmla="val 16666"/>
            </a:avLst>
          </a:prstGeom>
          <a:solidFill>
            <a:srgbClr val="FFF59D">
              <a:alpha val="8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952500" y="5207000"/>
            <a:ext cx="2921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E651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💡 小小设计师</a:t>
            </a:r>
            <a:endParaRPr lang="en-US" sz="1100"/>
          </a:p>
          <a:p>
            <a:pPr marL="0" indent="0" algn="ctr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5D40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画出你的AI伙伴草图</a:t>
            </a:r>
            <a:endParaRPr lang="en-US" sz="1300" b="0" i="0" u="none" strike="noStrike">
              <a:solidFill>
                <a:srgbClr val="5D4037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4445000" y="5080000"/>
            <a:ext cx="3302000" cy="1143000"/>
          </a:xfrm>
          <a:prstGeom prst="roundRect">
            <a:avLst>
              <a:gd name="adj" fmla="val 16666"/>
            </a:avLst>
          </a:prstGeom>
          <a:solidFill>
            <a:srgbClr val="B3E5FC">
              <a:alpha val="8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4635500" y="5207000"/>
            <a:ext cx="2921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1579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🗣️ 故事大王</a:t>
            </a:r>
            <a:endParaRPr lang="en-US" sz="1100"/>
          </a:p>
          <a:p>
            <a:pPr marL="0" indent="0" algn="ctr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455A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讲讲它的神奇本领</a:t>
            </a:r>
            <a:endParaRPr lang="en-US" sz="1300" b="0" i="0" u="none" strike="noStrike">
              <a:solidFill>
                <a:srgbClr val="455A6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8128000" y="5080000"/>
            <a:ext cx="3302000" cy="1143000"/>
          </a:xfrm>
          <a:prstGeom prst="roundRect">
            <a:avLst>
              <a:gd name="adj" fmla="val 16666"/>
            </a:avLst>
          </a:prstGeom>
          <a:solidFill>
            <a:srgbClr val="D1C4E9">
              <a:alpha val="8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8318500" y="5207000"/>
            <a:ext cx="2921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4A148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✨ 未来预言家</a:t>
            </a:r>
            <a:endParaRPr lang="en-US" sz="1100"/>
          </a:p>
          <a:p>
            <a:pPr marL="0" indent="0" algn="ctr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4A556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它会帮你做什么？</a:t>
            </a:r>
            <a:endParaRPr lang="en-US" sz="1300" b="0" i="0" u="none" strike="noStrike">
              <a:solidFill>
                <a:srgbClr val="4A5568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762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我的AI梦想 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它有什么超能力？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413000"/>
            <a:ext cx="2603500" cy="3175000"/>
          </a:xfrm>
          <a:prstGeom prst="roundRect">
            <a:avLst>
              <a:gd name="adj" fmla="val 7317"/>
            </a:avLst>
          </a:prstGeom>
          <a:solidFill>
            <a:srgbClr val="FFE4E6">
              <a:alpha val="92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2500" y="2667000"/>
            <a:ext cx="508000" cy="5080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952500" y="3302000"/>
            <a:ext cx="2222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BE185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智慧最强大脑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952500" y="3937000"/>
            <a:ext cx="22225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5028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像天才一样思考，不管是数学难题还是百科知识，都能瞬间给我答案，帮我轻松搞定学习中的“拦路虎”！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3530600" y="2413000"/>
            <a:ext cx="2603500" cy="3175000"/>
          </a:xfrm>
          <a:prstGeom prst="roundRect">
            <a:avLst>
              <a:gd name="adj" fmla="val 7317"/>
            </a:avLst>
          </a:prstGeom>
          <a:solidFill>
            <a:srgbClr val="E0F2FE">
              <a:alpha val="92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21100" y="2667000"/>
            <a:ext cx="508000" cy="5080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3721100" y="3302000"/>
            <a:ext cx="2222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369A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闪电小旋风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3721100" y="3937000"/>
            <a:ext cx="22225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1432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处理信息快到飞起！查资料、整理笔记、做计算，一眨眼就完成，把省下的时间都用来做我喜欢的事～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299200" y="2413000"/>
            <a:ext cx="2603500" cy="3175000"/>
          </a:xfrm>
          <a:prstGeom prst="roundRect">
            <a:avLst>
              <a:gd name="adj" fmla="val 7317"/>
            </a:avLst>
          </a:prstGeom>
          <a:solidFill>
            <a:srgbClr val="FEFCE8">
              <a:alpha val="92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89700" y="2667000"/>
            <a:ext cx="508000" cy="5080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6489700" y="3302000"/>
            <a:ext cx="2222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A1620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创意百宝箱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489700" y="3937000"/>
            <a:ext cx="22225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503C1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脑袋里装着数不清的新奇点子，陪我画画、编故事、想游戏规则，让我的想象力像气球一样越飞越高！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9067800" y="2413000"/>
            <a:ext cx="2603500" cy="3175000"/>
          </a:xfrm>
          <a:prstGeom prst="roundRect">
            <a:avLst>
              <a:gd name="adj" fmla="val 7317"/>
            </a:avLst>
          </a:prstGeom>
          <a:solidFill>
            <a:srgbClr val="DCFCE7">
              <a:alpha val="92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258300" y="2667000"/>
            <a:ext cx="508000" cy="5080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9258300" y="3302000"/>
            <a:ext cx="2222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5803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暖心小太阳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9258300" y="3937000"/>
            <a:ext cx="22225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14462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永远温柔的专属小伙伴，不开心时陪我聊天，遇到困难时给我鼓励，无论什么时候都陪在我身边支持我！</a:t>
            </a:r>
            <a:endParaRPr lang="en-US" sz="11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我的AI梦想 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492500" cy="2921000"/>
          </a:xfrm>
          <a:prstGeom prst="roundRect">
            <a:avLst>
              <a:gd name="adj" fmla="val 6521"/>
            </a:avLst>
          </a:prstGeom>
          <a:solidFill>
            <a:srgbClr val="FFE4E6">
              <a:alpha val="92000"/>
            </a:srgbClr>
          </a:solidFill>
          <a:ln w="25400" cap="flat" cmpd="sng">
            <a:solidFill>
              <a:srgbClr val="FFB7C5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2500" y="1968500"/>
            <a:ext cx="457200" cy="4572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1968500"/>
            <a:ext cx="2540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BE185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不能替代情感陪伴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952500" y="2667000"/>
            <a:ext cx="3111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52525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AI读不懂你眼角的泪光，也给不出有温度的拥抱。难过时，还是需要身边家人朋友的真实安慰呀。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952500" y="3619500"/>
            <a:ext cx="3111500" cy="952500"/>
          </a:xfrm>
          <a:prstGeom prst="roundRect">
            <a:avLst>
              <a:gd name="adj" fmla="val 13333"/>
            </a:avLst>
          </a:prstGeom>
          <a:solidFill>
            <a:srgbClr val="FFF1F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1079500" y="3708400"/>
            <a:ext cx="2857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831843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“冰冷的代码永远替代不了火热的心跳，爱是人类独有的魔法。”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470400" y="1778000"/>
            <a:ext cx="3492500" cy="2921000"/>
          </a:xfrm>
          <a:prstGeom prst="roundRect">
            <a:avLst>
              <a:gd name="adj" fmla="val 6521"/>
            </a:avLst>
          </a:prstGeom>
          <a:solidFill>
            <a:srgbClr val="FEF9C3">
              <a:alpha val="92000"/>
            </a:srgbClr>
          </a:solidFill>
          <a:ln w="25400" cap="flat" cmpd="sng">
            <a:solidFill>
              <a:srgbClr val="FDE047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60900" y="1968500"/>
            <a:ext cx="457200" cy="4572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232400" y="1968500"/>
            <a:ext cx="2540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1620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不能拥有真正创造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660900" y="2667000"/>
            <a:ext cx="3111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52525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AI的灵感都藏在人类的大数据里，它就像聪明的复读机，却无法像画家一样画出从未有过的世界。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4660900" y="3619500"/>
            <a:ext cx="3111500" cy="952500"/>
          </a:xfrm>
          <a:prstGeom prst="roundRect">
            <a:avLst>
              <a:gd name="adj" fmla="val 13333"/>
            </a:avLst>
          </a:prstGeom>
          <a:solidFill>
            <a:srgbClr val="FFFBE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/>
        </p:nvSpPr>
        <p:spPr>
          <a:xfrm>
            <a:off x="4787900" y="3708400"/>
            <a:ext cx="2857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A16207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“真正的想象力是不设限的，这可是我们小朋友最厉害的超能力！”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8191500" y="1778000"/>
            <a:ext cx="3492500" cy="2921000"/>
          </a:xfrm>
          <a:prstGeom prst="roundRect">
            <a:avLst>
              <a:gd name="adj" fmla="val 6521"/>
            </a:avLst>
          </a:prstGeom>
          <a:solidFill>
            <a:srgbClr val="DCFCE7">
              <a:alpha val="92000"/>
            </a:srgbClr>
          </a:solidFill>
          <a:ln w="25400" cap="flat" cmpd="sng">
            <a:solidFill>
              <a:srgbClr val="6EE7B7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82000" y="1968500"/>
            <a:ext cx="457200" cy="4572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8953500" y="1968500"/>
            <a:ext cx="2540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5803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不能代替亲身经历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8382000" y="2667000"/>
            <a:ext cx="3111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52525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看AI生成的彩虹再美，也不如自己抬头看天空；听再多的科学道理，也不如亲手做一次有趣的实验。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8382000" y="3619500"/>
            <a:ext cx="3111500" cy="952500"/>
          </a:xfrm>
          <a:prstGeom prst="roundRect">
            <a:avLst>
              <a:gd name="adj" fmla="val 13333"/>
            </a:avLst>
          </a:prstGeom>
          <a:solidFill>
            <a:srgbClr val="F0FDF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1" name="AutoShape 21"/>
          <p:cNvSpPr/>
          <p:nvPr/>
        </p:nvSpPr>
        <p:spPr>
          <a:xfrm>
            <a:off x="8509000" y="3708400"/>
            <a:ext cx="2857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15803D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“世界那么大，只有自己的小脚丫踩上去，才知道路是什么样子的。”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762000" y="4953000"/>
            <a:ext cx="10922000" cy="1397000"/>
          </a:xfrm>
          <a:prstGeom prst="roundRect">
            <a:avLst>
              <a:gd name="adj" fmla="val 18181"/>
            </a:avLst>
          </a:prstGeom>
          <a:solidFill>
            <a:srgbClr val="F0F9FF">
              <a:alpha val="95000"/>
            </a:srgbClr>
          </a:solidFill>
          <a:ln w="25400" cap="flat" cmpd="sng">
            <a:solidFill>
              <a:srgbClr val="BAE6FD">
                <a:alpha val="100000"/>
              </a:srgbClr>
            </a:solidFill>
            <a:prstDash val="dash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6000" y="5143500"/>
            <a:ext cx="406400" cy="4064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1651000" y="5143500"/>
            <a:ext cx="965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0F172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虽然AI是我们的超级小助手，但它永远不能替代我们去爱、去创造、去感受这个奇妙的世界。我们要做的，就是和AI一起合作，用我们独特的“人类魔法”——好奇心与爱，去探索更美好的未来！</a:t>
            </a:r>
            <a:endParaRPr lang="en-US" sz="11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分享你的梦想！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10668000" cy="1143000"/>
          </a:xfrm>
          <a:prstGeom prst="roundRect">
            <a:avLst>
              <a:gd name="adj" fmla="val 22222"/>
            </a:avLst>
          </a:prstGeom>
          <a:solidFill>
            <a:srgbClr val="FFFFFF">
              <a:alpha val="85000"/>
            </a:srgbClr>
          </a:solidFill>
          <a:ln w="25400" cap="flat" cmpd="sng">
            <a:solidFill>
              <a:srgbClr val="87CEEB">
                <a:alpha val="7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1803400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2000" b="0" i="0" u="none" strike="noStrike">
                <a:solidFill>
                  <a:srgbClr val="4A4A4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谁愿意来分享一下自己的AI梦想？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762000" y="3048000"/>
            <a:ext cx="3429000" cy="2413000"/>
          </a:xfrm>
          <a:prstGeom prst="roundRect">
            <a:avLst>
              <a:gd name="adj" fmla="val 10526"/>
            </a:avLst>
          </a:prstGeom>
          <a:solidFill>
            <a:srgbClr val="FFEBEE">
              <a:alpha val="92000"/>
            </a:srgbClr>
          </a:solidFill>
          <a:ln w="25400" cap="flat" cmpd="sng">
            <a:solidFill>
              <a:srgbClr val="FFB7B2">
                <a:alpha val="9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3238500"/>
            <a:ext cx="508000" cy="5080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651000" y="3238500"/>
            <a:ext cx="2286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C2185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专属代号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016000" y="4000500"/>
            <a:ext cx="2921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450920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给你的AI小伙伴起一个响亮又可爱的名字吧！它会成为你独一无二的专属伙伴哦。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445000" y="3048000"/>
            <a:ext cx="3429000" cy="2413000"/>
          </a:xfrm>
          <a:prstGeom prst="roundRect">
            <a:avLst>
              <a:gd name="adj" fmla="val 10526"/>
            </a:avLst>
          </a:prstGeom>
          <a:solidFill>
            <a:srgbClr val="FFF8E1">
              <a:alpha val="92000"/>
            </a:srgbClr>
          </a:solidFill>
          <a:ln w="25400" cap="flat" cmpd="sng">
            <a:solidFill>
              <a:srgbClr val="FFE082">
                <a:alpha val="9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99000" y="3238500"/>
            <a:ext cx="508000" cy="5080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334000" y="3238500"/>
            <a:ext cx="2286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E651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超能力时刻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699000" y="4000500"/>
            <a:ext cx="2921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5D4037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它拥有什么神奇的超能力？是能帮你写作业、画画，还是陪你一起探索未知的世界？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128000" y="3048000"/>
            <a:ext cx="3429000" cy="2413000"/>
          </a:xfrm>
          <a:prstGeom prst="roundRect">
            <a:avLst>
              <a:gd name="adj" fmla="val 10526"/>
            </a:avLst>
          </a:prstGeom>
          <a:solidFill>
            <a:srgbClr val="E3F2FD">
              <a:alpha val="92000"/>
            </a:srgbClr>
          </a:solidFill>
          <a:ln w="25400" cap="flat" cmpd="sng">
            <a:solidFill>
              <a:srgbClr val="81D4FA">
                <a:alpha val="9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82000" y="3238500"/>
            <a:ext cx="508000" cy="5080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9017000" y="3238500"/>
            <a:ext cx="2286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1579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小小边界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382000" y="4000500"/>
            <a:ext cx="2921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0D47A1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虽然它很厉害，但是不是也有做不到的事？比如能不能帮你吃饭睡觉？一起想一想吧！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762000" y="5588000"/>
            <a:ext cx="10668000" cy="889000"/>
          </a:xfrm>
          <a:prstGeom prst="roundRect">
            <a:avLst>
              <a:gd name="adj" fmla="val 50000"/>
            </a:avLst>
          </a:prstGeom>
          <a:solidFill>
            <a:srgbClr val="E8F5E9">
              <a:alpha val="90000"/>
            </a:srgbClr>
          </a:solidFill>
          <a:ln w="25400" cap="flat" cmpd="sng">
            <a:solidFill>
              <a:srgbClr val="A5D6A7">
                <a:alpha val="100000"/>
              </a:srgbClr>
            </a:solidFill>
            <a:prstDash val="dash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6000" y="5689600"/>
            <a:ext cx="406400" cy="4064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1651000" y="5715000"/>
            <a:ext cx="9525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快举手告诉大家：你的AI梦想长什么样？我们都在期待你的精彩分享！</a:t>
            </a:r>
            <a:endParaRPr lang="en-US" sz="11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635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总结回顾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2286000"/>
          </a:xfrm>
          <a:prstGeom prst="roundRect">
            <a:avLst>
              <a:gd name="adj" fmla="val 0"/>
            </a:avLst>
          </a:prstGeom>
          <a:solidFill>
            <a:srgbClr val="FFFFFF">
              <a:alpha val="92000"/>
            </a:srgbClr>
          </a:solidFill>
          <a:ln w="25400" cap="flat" cmpd="sng">
            <a:solidFill>
              <a:srgbClr val="87CEEB">
                <a:alpha val="8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762000" y="1651000"/>
            <a:ext cx="5207000" cy="76200"/>
          </a:xfrm>
          <a:prstGeom prst="roundRect">
            <a:avLst>
              <a:gd name="adj" fmla="val 0"/>
            </a:avLst>
          </a:prstGeom>
          <a:solidFill>
            <a:srgbClr val="FFB6C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1905000"/>
            <a:ext cx="609600" cy="609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841500" y="1905000"/>
            <a:ext cx="3937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AI安全知识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2667000"/>
            <a:ext cx="469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我们学会了在使用AI时如何保护自己的小秘密！掌握安全使用的小技巧，比如不随意透露个人信息，能识别AI使用中的小风险，做一个懂安全、守规则的AI小卫士。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6223000" y="1651000"/>
            <a:ext cx="5207000" cy="2286000"/>
          </a:xfrm>
          <a:prstGeom prst="roundRect">
            <a:avLst>
              <a:gd name="adj" fmla="val 0"/>
            </a:avLst>
          </a:prstGeom>
          <a:solidFill>
            <a:srgbClr val="FFFFFF">
              <a:alpha val="92000"/>
            </a:srgbClr>
          </a:solidFill>
          <a:ln w="25400" cap="flat" cmpd="sng">
            <a:solidFill>
              <a:srgbClr val="87CEEB">
                <a:alpha val="8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6223000" y="1651000"/>
            <a:ext cx="5207000" cy="76200"/>
          </a:xfrm>
          <a:prstGeom prst="roundRect">
            <a:avLst>
              <a:gd name="adj" fmla="val 0"/>
            </a:avLst>
          </a:prstGeom>
          <a:solidFill>
            <a:srgbClr val="90EE9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77000" y="1905000"/>
            <a:ext cx="609600" cy="6096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7302500" y="1905000"/>
            <a:ext cx="3937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AI梦想设计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477000" y="2667000"/>
            <a:ext cx="469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发挥我们天马行空的想象力！如果拥有一个专属AI，它会是什么样子？是会画画的小伙伴，还是会讲故事的机器人？我们用创意设计出了独一无二的AI伙伴，让科技充满温度。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762000" y="4318000"/>
            <a:ext cx="10668000" cy="1905000"/>
          </a:xfrm>
          <a:prstGeom prst="roundRect">
            <a:avLst>
              <a:gd name="adj" fmla="val 0"/>
            </a:avLst>
          </a:prstGeom>
          <a:solidFill>
            <a:srgbClr val="FFF9C4">
              <a:alpha val="95000"/>
            </a:srgbClr>
          </a:solidFill>
          <a:ln w="25400" cap="flat" cmpd="sng">
            <a:solidFill>
              <a:srgbClr val="FFD700">
                <a:alpha val="100000"/>
              </a:srgbClr>
            </a:solidFill>
            <a:prstDash val="dash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4508500"/>
            <a:ext cx="406400" cy="4064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1651000" y="4508500"/>
            <a:ext cx="9144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E651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AI是聪明又有趣的超级工具！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1016000" y="5080000"/>
            <a:ext cx="1003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我们要记住这个最重要的魔法口诀：</a:t>
            </a:r>
            <a:r>
              <a:rPr lang="en-US" sz="1600" b="1" i="0" u="none" strike="noStrike">
                <a:solidFill>
                  <a:srgbClr val="D32F2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安全地用它，快乐地用它！</a:t>
            </a:r>
            <a:r>
              <a:rPr lang="en-US" sz="1600" b="0" i="0" u="none" strike="noStrike">
                <a:solidFill>
                  <a:srgbClr val="3C3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带着这份新知识，去发现更多AI带来的乐趣，让它成为我们成长路上最得力的好帮手吧！</a:t>
            </a:r>
            <a:endParaRPr lang="en-US" sz="11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000000">
                  <a:alpha val="60000"/>
                </a:srgbClr>
              </a:gs>
              <a:gs pos="60000">
                <a:srgbClr val="000000">
                  <a:alpha val="20000"/>
                </a:srgbClr>
              </a:gs>
              <a:gs pos="100000">
                <a:srgbClr val="000000">
                  <a:alpha val="0"/>
                </a:srgbClr>
              </a:gs>
            </a:gsLst>
            <a:lin ang="0"/>
          </a:gra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1016000" y="2794000"/>
            <a:ext cx="762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下课啦！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1016000" y="3937000"/>
            <a:ext cx="825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400" b="0" i="0" u="none" strike="noStrike">
                <a:solidFill>
                  <a:srgbClr val="FFFFFF">
                    <a:alpha val="98039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继续探索 AI 的世界吧！</a:t>
            </a:r>
            <a:endParaRPr lang="en-US"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762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闯关大复习！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10668000" cy="635000"/>
          </a:xfrm>
          <a:prstGeom prst="roundRect">
            <a:avLst>
              <a:gd name="adj" fmla="val 30000"/>
            </a:avLst>
          </a:prstGeom>
          <a:solidFill>
            <a:srgbClr val="FFF8E1">
              <a:alpha val="9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952500" y="1562100"/>
            <a:ext cx="10287000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我们来回顾一下前几节课学到的知识吧！看看谁能最先答对这些问题～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762000" y="2413000"/>
            <a:ext cx="3492500" cy="3556000"/>
          </a:xfrm>
          <a:prstGeom prst="roundRect">
            <a:avLst>
              <a:gd name="adj" fmla="val 7272"/>
            </a:avLst>
          </a:prstGeom>
          <a:solidFill>
            <a:srgbClr val="E0F2FE">
              <a:alpha val="9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/>
          <a:srcRect t="15849" b="15850"/>
          <a:stretch>
            <a:fillRect/>
          </a:stretch>
        </p:blipFill>
        <p:spPr>
          <a:xfrm>
            <a:off x="952500" y="2603500"/>
            <a:ext cx="1079500" cy="1079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8" name="AutoShape 8"/>
          <p:cNvSpPr/>
          <p:nvPr/>
        </p:nvSpPr>
        <p:spPr>
          <a:xfrm>
            <a:off x="2159000" y="2667000"/>
            <a:ext cx="1968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369A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AI是什么？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952500" y="3937000"/>
            <a:ext cx="3111500" cy="171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3341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它可不是冷冰冰的机器哦！它是一个聪明的小助手，能看、能听、还会帮我们做判断。就像一个拥有超能力的伙伴，随时准备好为我们提供帮助！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445000" y="2413000"/>
            <a:ext cx="3492500" cy="3556000"/>
          </a:xfrm>
          <a:prstGeom prst="roundRect">
            <a:avLst>
              <a:gd name="adj" fmla="val 7272"/>
            </a:avLst>
          </a:prstGeom>
          <a:solidFill>
            <a:srgbClr val="FEE2E2">
              <a:alpha val="9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635500" y="2603500"/>
            <a:ext cx="1079500" cy="1079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2" name="AutoShape 12"/>
          <p:cNvSpPr/>
          <p:nvPr/>
        </p:nvSpPr>
        <p:spPr>
          <a:xfrm>
            <a:off x="5842000" y="2667000"/>
            <a:ext cx="1968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B91C1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筛选大法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635500" y="3937000"/>
            <a:ext cx="3111500" cy="171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450A0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当AI遇到问题时，它会像用筛子筛沙子一样！通过不断提问，把那些不可能的、错误的答案一个个去掉，最后留下的就都是靠谱的线索啦。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128000" y="2413000"/>
            <a:ext cx="3492500" cy="3556000"/>
          </a:xfrm>
          <a:prstGeom prst="roundRect">
            <a:avLst>
              <a:gd name="adj" fmla="val 7272"/>
            </a:avLst>
          </a:prstGeom>
          <a:solidFill>
            <a:srgbClr val="FEF3C7">
              <a:alpha val="9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318500" y="2603500"/>
            <a:ext cx="1079500" cy="1079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6" name="AutoShape 16"/>
          <p:cNvSpPr/>
          <p:nvPr/>
        </p:nvSpPr>
        <p:spPr>
          <a:xfrm>
            <a:off x="9525000" y="2667000"/>
            <a:ext cx="1968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D9770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概率魔法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318500" y="3937000"/>
            <a:ext cx="3111500" cy="171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43140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在剩下的线索里，AI会变身成小小预言家！它会找出可能性最大的那个答案，就像玩骰子时，我们总会觉得点数大的情况更容易出现一样，优先选择最可能的结果。</a:t>
            </a:r>
            <a:endParaRPr lang="en-US"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AI安全第一条：保护个人信息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715000" cy="2540000"/>
          </a:xfrm>
          <a:prstGeom prst="roundRect">
            <a:avLst>
              <a:gd name="adj" fmla="val 0"/>
            </a:avLst>
          </a:prstGeom>
          <a:solidFill>
            <a:srgbClr val="E0F2FE">
              <a:alpha val="92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762000" y="1651000"/>
            <a:ext cx="101600" cy="2540000"/>
          </a:xfrm>
          <a:prstGeom prst="roundRect">
            <a:avLst>
              <a:gd name="adj" fmla="val 0"/>
            </a:avLst>
          </a:prstGeom>
          <a:solidFill>
            <a:srgbClr val="38BDF8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79500" y="1841500"/>
            <a:ext cx="5080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C4A6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🚫 绝对不能说的“小秘密”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79500" y="2413000"/>
            <a:ext cx="5207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千万不要告诉AI你的真实姓名、家庭住址、学校名称哦！这些都是非常私密的个人信息，就像你口袋里的零花钱和家里的钥匙一样，绝对不能随便透露给不认识的人，包括智能的AI机器人。</a:t>
            </a:r>
            <a:endParaRPr lang="en-US" sz="1100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731000" y="1651000"/>
            <a:ext cx="1778000" cy="177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9" name="AutoShape 9"/>
          <p:cNvSpPr/>
          <p:nvPr/>
        </p:nvSpPr>
        <p:spPr>
          <a:xfrm>
            <a:off x="8636000" y="1651000"/>
            <a:ext cx="2921000" cy="2540000"/>
          </a:xfrm>
          <a:prstGeom prst="roundRect">
            <a:avLst>
              <a:gd name="adj" fmla="val 0"/>
            </a:avLst>
          </a:prstGeom>
          <a:solidFill>
            <a:srgbClr val="FEF3C7">
              <a:alpha val="92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8636000" y="1651000"/>
            <a:ext cx="101600" cy="2540000"/>
          </a:xfrm>
          <a:prstGeom prst="roundRect">
            <a:avLst>
              <a:gd name="adj" fmla="val 0"/>
            </a:avLst>
          </a:prstGeom>
          <a:solidFill>
            <a:srgbClr val="FBBF2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8826500" y="1841500"/>
            <a:ext cx="2540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92400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🔑 守护原则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826500" y="2413000"/>
            <a:ext cx="26035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451A0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像守护最珍贵的玩具一样，把个人信息牢牢锁起来。只有信任的家人和老师，才可以知道这些重要信息哦！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62000" y="4381500"/>
            <a:ext cx="10795000" cy="1968500"/>
          </a:xfrm>
          <a:prstGeom prst="roundRect">
            <a:avLst>
              <a:gd name="adj" fmla="val 0"/>
            </a:avLst>
          </a:prstGeom>
          <a:solidFill>
            <a:srgbClr val="FFEDD5">
              <a:alpha val="9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4" name="AutoShape 14"/>
          <p:cNvSpPr/>
          <p:nvPr/>
        </p:nvSpPr>
        <p:spPr>
          <a:xfrm>
            <a:off x="762000" y="4381500"/>
            <a:ext cx="101600" cy="1968500"/>
          </a:xfrm>
          <a:prstGeom prst="roundRect">
            <a:avLst>
              <a:gd name="adj" fmla="val 0"/>
            </a:avLst>
          </a:prstGeom>
          <a:solidFill>
            <a:srgbClr val="F9731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/>
        </p:nvSpPr>
        <p:spPr>
          <a:xfrm>
            <a:off x="1079500" y="4508500"/>
            <a:ext cx="10160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9A341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🤔 为什么要这么小心呢？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1079500" y="5080000"/>
            <a:ext cx="10287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431407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因为网络上可能有坏人潜伏着，如果他们通过AI获取了你的真实信息，就可能利用这些信息找到你，给你带来不必要的麻烦和危险。这就像家门的钥匙不能随便给陌生人一样，个人信息也是我们的“数字安全钥匙”，一定要好好保管，不让坏人有机可乘！</a:t>
            </a:r>
            <a:endParaRPr lang="en-US"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5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79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AI安全第一条：保护照片安全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10668000" cy="2095500"/>
          </a:xfrm>
          <a:prstGeom prst="roundRect">
            <a:avLst>
              <a:gd name="adj" fmla="val 9696"/>
            </a:avLst>
          </a:prstGeom>
          <a:solidFill>
            <a:srgbClr val="FFF5F5">
              <a:alpha val="96000"/>
            </a:srgbClr>
          </a:solidFill>
          <a:ln w="25400" cap="flat" cmpd="sng">
            <a:solidFill>
              <a:srgbClr val="FF7070">
                <a:alpha val="7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16000" y="1803400"/>
            <a:ext cx="1651000" cy="1651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2921000" y="1778000"/>
            <a:ext cx="8128000" cy="184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2400" b="1" i="0" u="none" strike="noStrike">
                <a:solidFill>
                  <a:srgbClr val="DC262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严禁随意上传！</a:t>
            </a:r>
            <a:endParaRPr lang="en-US" sz="1100"/>
          </a:p>
          <a:p>
            <a:pPr marL="0" indent="0" algn="l">
              <a:lnSpc>
                <a:spcPct val="117000"/>
              </a:lnSpc>
            </a:pPr>
            <a:r>
              <a:rPr lang="en-US" sz="16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千万不要把自己或者家人的生活照、证件照随便传到陌生的网站或APP里哦！这是非常重要的个人隐私，一旦泄露可能会带来意想不到的麻烦。</a:t>
            </a:r>
            <a:endParaRPr lang="en-US" sz="16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762000" y="3937000"/>
            <a:ext cx="5270500" cy="2286000"/>
          </a:xfrm>
          <a:prstGeom prst="roundRect">
            <a:avLst>
              <a:gd name="adj" fmla="val 6666"/>
            </a:avLst>
          </a:prstGeom>
          <a:solidFill>
            <a:srgbClr val="FFF9E5">
              <a:alpha val="96000"/>
            </a:srgbClr>
          </a:solidFill>
          <a:ln w="25400" cap="flat" cmpd="sng">
            <a:solidFill>
              <a:srgbClr val="FBBF24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952500" y="4089400"/>
            <a:ext cx="4889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EAB30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为什么这么危险？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952500" y="4635500"/>
            <a:ext cx="48895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坏人可能会偷偷保存你的照片，利用这些照片去模仿你的身份，或者编造故事欺骗你的家人朋友。比如用你的照片假装是你，向爷爷奶奶索要零花钱，这会让你和家人受到伤害。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223000" y="3937000"/>
            <a:ext cx="5270500" cy="2286000"/>
          </a:xfrm>
          <a:prstGeom prst="roundRect">
            <a:avLst>
              <a:gd name="adj" fmla="val 6666"/>
            </a:avLst>
          </a:prstGeom>
          <a:solidFill>
            <a:srgbClr val="E6F7FF">
              <a:alpha val="96000"/>
            </a:srgbClr>
          </a:solidFill>
          <a:ln w="25400" cap="flat" cmpd="sng">
            <a:solidFill>
              <a:srgbClr val="60A5FA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6413500" y="4089400"/>
            <a:ext cx="48895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B82F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我们该怎么做？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413500" y="4635500"/>
            <a:ext cx="48895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分享照片前一定要先征求爸爸妈妈的同意！如果是必须上传的情况，记得给照片加上只有家人知道的特殊标记，或者开启软件的隐私保护功能，把照片藏起来，只给好朋友看哦。</a:t>
            </a:r>
            <a:endParaRPr lang="en-US" sz="1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AI安全第二条：AI的答案要检查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461000" cy="2286000"/>
          </a:xfrm>
          <a:prstGeom prst="roundRect">
            <a:avLst>
              <a:gd name="adj" fmla="val 11111"/>
            </a:avLst>
          </a:prstGeom>
          <a:solidFill>
            <a:srgbClr val="FFF0F5">
              <a:alpha val="95000"/>
            </a:srgbClr>
          </a:solidFill>
          <a:ln w="38100" cap="flat" cmpd="sng">
            <a:solidFill>
              <a:srgbClr val="FFB6C1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1841500"/>
            <a:ext cx="609600" cy="609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778000" y="1841500"/>
            <a:ext cx="419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DB709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AI也会“粗心犯错”哦！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667000"/>
            <a:ext cx="4953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503C4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人工智能虽然很聪明，但它不是无所不知的“神仙”。有时候它会像写作业马虎的小朋友一样，给出错误的答案。所以我们千万不能不加思考就完全相信它说的每一句话！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477000" y="1651000"/>
            <a:ext cx="5334000" cy="2286000"/>
          </a:xfrm>
          <a:prstGeom prst="roundRect">
            <a:avLst>
              <a:gd name="adj" fmla="val 11111"/>
            </a:avLst>
          </a:prstGeom>
          <a:solidFill>
            <a:srgbClr val="FFFACD">
              <a:alpha val="95000"/>
            </a:srgbClr>
          </a:solidFill>
          <a:ln w="38100" cap="flat" cmpd="sng">
            <a:solidFill>
              <a:srgbClr val="F4A460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/>
          <a:srcRect l="14699" r="14699"/>
          <a:stretch>
            <a:fillRect/>
          </a:stretch>
        </p:blipFill>
        <p:spPr>
          <a:xfrm>
            <a:off x="6667500" y="1841500"/>
            <a:ext cx="1397000" cy="1397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0" name="AutoShape 10"/>
          <p:cNvSpPr/>
          <p:nvPr/>
        </p:nvSpPr>
        <p:spPr>
          <a:xfrm>
            <a:off x="8191500" y="1841500"/>
            <a:ext cx="342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DA70D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不动脑筋会变“懒”！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8191500" y="2667000"/>
            <a:ext cx="342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5A46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如果凡事都依赖AI，不仅会得到错误答案，还会让我们的大脑像久不运动的小马达一样，慢慢变迟钝。独立思考可是我们最宝贵的超能力呀！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4191000"/>
            <a:ext cx="11049000" cy="1905000"/>
          </a:xfrm>
          <a:prstGeom prst="roundRect">
            <a:avLst>
              <a:gd name="adj" fmla="val 13333"/>
            </a:avLst>
          </a:prstGeom>
          <a:solidFill>
            <a:srgbClr val="E0F7FF">
              <a:alpha val="95000"/>
            </a:srgbClr>
          </a:solidFill>
          <a:ln w="38100" cap="flat" cmpd="sng">
            <a:solidFill>
              <a:srgbClr val="87CEFA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79500" y="4381500"/>
            <a:ext cx="711200" cy="7112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2032000" y="4381500"/>
            <a:ext cx="914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4682B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安全小行动：做个“小小质检员”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2032000" y="5080000"/>
            <a:ext cx="939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2846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以后每次拿到AI的答案，先别急着用！请开动你的小脑筋想一想：这个答案符合常识吗？和老师教的知识一样吗？如果发现不对劲，一定要自己动手查一查、算一算。记住，会独立思考的小朋友才是最棒的！</a:t>
            </a:r>
            <a:endParaRPr lang="en-US"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AI安全第三条：作业自己写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70500" cy="2286000"/>
          </a:xfrm>
          <a:prstGeom prst="roundRect">
            <a:avLst>
              <a:gd name="adj" fmla="val 0"/>
            </a:avLst>
          </a:prstGeom>
          <a:solidFill>
            <a:srgbClr val="FFEBEE">
              <a:alpha val="92000"/>
            </a:srgbClr>
          </a:solidFill>
          <a:ln w="25400" cap="flat" cmpd="sng">
            <a:solidFill>
              <a:srgbClr val="FFAAB5">
                <a:alpha val="8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1841500"/>
            <a:ext cx="609600" cy="609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778000" y="1841500"/>
            <a:ext cx="3937000" cy="609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C2185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AI是帮手，不是“代笔人”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603500"/>
            <a:ext cx="47625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3E2723">
                    <a:alpha val="94902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遇到不会的题目，AI可以帮你找资料、给思路、解释知识点，但千万不能直接让它帮你写答案哦！作业是用来练习的，工具再好，也不能代替你动手动脑。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223000" y="1651000"/>
            <a:ext cx="5270500" cy="2286000"/>
          </a:xfrm>
          <a:prstGeom prst="roundRect">
            <a:avLst>
              <a:gd name="adj" fmla="val 0"/>
            </a:avLst>
          </a:prstGeom>
          <a:solidFill>
            <a:srgbClr val="FFF8E1">
              <a:alpha val="92000"/>
            </a:srgbClr>
          </a:solidFill>
          <a:ln w="25400" cap="flat" cmpd="sng">
            <a:solidFill>
              <a:srgbClr val="FFD54F">
                <a:alpha val="8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77000" y="1841500"/>
            <a:ext cx="609600" cy="609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7239000" y="1841500"/>
            <a:ext cx="3937000" cy="609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E651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本领是练出来的！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477000" y="2603500"/>
            <a:ext cx="47625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500" b="0" i="0" u="none" strike="noStrike">
                <a:solidFill>
                  <a:srgbClr val="3E2723">
                    <a:alpha val="94902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就像小树苗需要自己吸收阳光雨露才能长高，我们的大脑也需要通过“思考-尝试-犯错-改正”的过程来变强。跳过了这个过程，知识就永远停留在屏幕上，不属于你哦。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4191000"/>
            <a:ext cx="10731500" cy="2095500"/>
          </a:xfrm>
          <a:prstGeom prst="roundRect">
            <a:avLst>
              <a:gd name="adj" fmla="val 0"/>
            </a:avLst>
          </a:prstGeom>
          <a:solidFill>
            <a:srgbClr val="E1F5FE">
              <a:alpha val="94000"/>
            </a:srgbClr>
          </a:solidFill>
          <a:ln w="25400" cap="flat" cmpd="sng">
            <a:solidFill>
              <a:srgbClr val="4FC3F7">
                <a:alpha val="8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4381500"/>
            <a:ext cx="711200" cy="7112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905000" y="4381500"/>
            <a:ext cx="9144000" cy="711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1579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为什么坚决不能让AI“代写作业”？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016000" y="5207000"/>
            <a:ext cx="10223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003C6E">
                    <a:alpha val="92157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写作业的本质不是完成任务，而是在动手实践中巩固知识、锻炼解决问题的能力。如果把思考的机会让给AI，就像吃饭让别人喂，自己永远学不会“咀嚼”。只有亲自动笔、独立思考，学到的本领才会真正长在自己身上，这才是我们学习的真正意义呀！</a:t>
            </a:r>
            <a:endParaRPr lang="en-US" sz="1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762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AI安全小课堂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6604000" cy="2921000"/>
          </a:xfrm>
          <a:prstGeom prst="roundRect">
            <a:avLst>
              <a:gd name="adj" fmla="val 0"/>
            </a:avLst>
          </a:prstGeom>
          <a:solidFill>
            <a:srgbClr val="FFFFFF">
              <a:alpha val="94000"/>
            </a:srgbClr>
          </a:solidFill>
          <a:ln w="38100" cap="flat" cmpd="sng">
            <a:solidFill>
              <a:srgbClr val="87CE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1841500"/>
            <a:ext cx="6096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4A90E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安全第四条：不能代替家人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540000"/>
            <a:ext cx="60960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AI虽然可以陪我们聊天、讲故事，回答千奇百怪的问题，但它只是冷冰冰的程序，没有真正的感情和心跳。而爸爸妈妈的拥抱、老师的教导、朋友们一起玩耍的快乐，是任何AI都无法模仿和替代的珍贵体验。</a:t>
            </a:r>
            <a:endParaRPr lang="en-US" sz="1100"/>
          </a:p>
          <a:p>
            <a:pPr marL="0" indent="0" algn="l">
              <a:lnSpc>
                <a:spcPct val="108000"/>
              </a:lnSpc>
            </a:pPr>
            <a:r>
              <a:rPr lang="en-US" sz="1400" b="0" i="0" u="none" strike="noStrike">
                <a:solidFill>
                  <a:srgbClr val="44444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因为AI没有真正的感情，它不能给你一个温暖的拥抱，也不能分享你的喜怒哀乐。</a:t>
            </a:r>
            <a:endParaRPr lang="en-US" sz="1400" b="0" i="0" u="none" strike="noStrike">
              <a:solidFill>
                <a:srgbClr val="444444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7620000" y="1651000"/>
            <a:ext cx="3937000" cy="2921000"/>
          </a:xfrm>
          <a:prstGeom prst="roundRect">
            <a:avLst>
              <a:gd name="adj" fmla="val 0"/>
            </a:avLst>
          </a:prstGeom>
          <a:solidFill>
            <a:srgbClr val="FFF0F0">
              <a:alpha val="95000"/>
            </a:srgbClr>
          </a:solidFill>
          <a:ln w="25400" cap="flat" cmpd="sng">
            <a:solidFill>
              <a:srgbClr val="FF7F7F">
                <a:alpha val="60000"/>
              </a:srgbClr>
            </a:solidFill>
            <a:prstDash val="dash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874000" y="1841500"/>
            <a:ext cx="1524000" cy="1524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9" name="AutoShape 9"/>
          <p:cNvSpPr/>
          <p:nvPr/>
        </p:nvSpPr>
        <p:spPr>
          <a:xfrm>
            <a:off x="9525000" y="1968500"/>
            <a:ext cx="19685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17000"/>
              </a:lnSpc>
              <a:defRPr/>
            </a:pPr>
            <a:r>
              <a:rPr lang="en-US" sz="1500" b="1" i="0" u="none" strike="noStrike">
                <a:solidFill>
                  <a:srgbClr val="E651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不要因为有了AI</a:t>
            </a:r>
            <a:br>
              <a:rPr lang="en-US" sz="1500" b="1" i="0" u="none" strike="noStrike">
                <a:solidFill>
                  <a:srgbClr val="E651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500" b="1" i="0" u="none" strike="noStrike">
                <a:solidFill>
                  <a:srgbClr val="E651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就忽略了身边的人哦！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762000" y="4826000"/>
            <a:ext cx="10795000" cy="1524000"/>
          </a:xfrm>
          <a:prstGeom prst="roundRect">
            <a:avLst>
              <a:gd name="adj" fmla="val 0"/>
            </a:avLst>
          </a:prstGeom>
          <a:solidFill>
            <a:srgbClr val="FFEDD5">
              <a:alpha val="95000"/>
            </a:srgbClr>
          </a:solidFill>
          <a:ln w="25400" cap="flat" cmpd="sng">
            <a:solidFill>
              <a:srgbClr val="FB923C">
                <a:alpha val="7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1016000" y="4953000"/>
            <a:ext cx="10287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EA580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真人的爱和陪伴，才是最重要的！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1143000" y="5524500"/>
            <a:ext cx="10033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8000"/>
              </a:lnSpc>
              <a:defRPr/>
            </a:pPr>
            <a:r>
              <a:rPr lang="en-US" sz="1300" b="0" i="0" u="none" strike="noStrike">
                <a:solidFill>
                  <a:srgbClr val="7C2D12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无论是温暖的拥抱，还是一起度过的欢乐时光，这些真实的情感连接是成长路上最宝贵的财富，一定要好好珍惜身边的每一个人呀～家人和朋友的爱，是任何机器都无法替代的最宝贵的财富。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762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AI安全</a:t>
            </a:r>
            <a:r>
              <a:rPr lang="zh-CN" alt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小课堂</a:t>
            </a:r>
            <a:endParaRPr lang="zh-CN" altLang="en-US" sz="3600" b="1" i="0" u="none" strike="noStrike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889000" y="1778000"/>
            <a:ext cx="4826000" cy="2921000"/>
          </a:xfrm>
          <a:prstGeom prst="roundRect">
            <a:avLst>
              <a:gd name="adj" fmla="val 13043"/>
            </a:avLst>
          </a:prstGeom>
          <a:solidFill>
            <a:srgbClr val="FFFFFF">
              <a:alpha val="92000"/>
            </a:srgbClr>
          </a:solidFill>
          <a:ln w="38100" cap="flat" cmpd="sng">
            <a:solidFill>
              <a:srgbClr val="87CE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2032000"/>
            <a:ext cx="4572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5600" b="1" i="0" u="none" strike="noStrike">
                <a:solidFill>
                  <a:srgbClr val="2980B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隐私不乱传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79500" y="3429000"/>
            <a:ext cx="4445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8000"/>
              </a:lnSpc>
              <a:defRPr/>
            </a:pPr>
            <a:r>
              <a:rPr lang="en-US" sz="16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个人信息是宝藏，网络世界要藏好</a:t>
            </a:r>
            <a:br>
              <a:rPr lang="en-US" sz="16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6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AI伙伴也守秘密，不把隐私往外抛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6096000" y="1778000"/>
            <a:ext cx="5334000" cy="2921000"/>
          </a:xfrm>
          <a:prstGeom prst="roundRect">
            <a:avLst>
              <a:gd name="adj" fmla="val 13043"/>
            </a:avLst>
          </a:prstGeom>
          <a:solidFill>
            <a:srgbClr val="FEF9E7">
              <a:alpha val="92000"/>
            </a:srgbClr>
          </a:solidFill>
          <a:ln w="25400" cap="flat" cmpd="sng">
            <a:solidFill>
              <a:srgbClr val="F1C40F">
                <a:alpha val="8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6286500" y="1968500"/>
            <a:ext cx="457200" cy="457200"/>
          </a:xfrm>
          <a:prstGeom prst="ellipse">
            <a:avLst/>
          </a:prstGeom>
          <a:solidFill>
            <a:srgbClr val="FFD54F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24600" y="2006600"/>
            <a:ext cx="381000" cy="3810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858000" y="19685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E67E2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安全小锦囊：什么是隐私？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286500" y="2667000"/>
            <a:ext cx="49530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比如你的可爱照片、家庭住址、爸爸妈妈的手机号，还有和好朋友的悄悄话，都属于</a:t>
            </a:r>
            <a:r>
              <a:rPr lang="en-US" sz="1400" b="1" i="0" u="none" strike="noStrike">
                <a:solidFill>
                  <a:srgbClr val="E74C3C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绝对不能乱传</a:t>
            </a:r>
            <a:r>
              <a:rPr lang="en-US" sz="1400" b="0" i="0" u="none" strike="noStrike">
                <a:solidFill>
                  <a:srgbClr val="5A5A5A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的隐私哦！就算是AI机器人问你，也要记得摇摇头，保护好这些小秘密，坏人就没办法找到我们啦～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89000" y="5080000"/>
            <a:ext cx="10541000" cy="1270000"/>
          </a:xfrm>
          <a:prstGeom prst="roundRect">
            <a:avLst>
              <a:gd name="adj" fmla="val 20000"/>
            </a:avLst>
          </a:prstGeom>
          <a:solidFill>
            <a:srgbClr val="D1F5E6">
              <a:alpha val="94000"/>
            </a:srgbClr>
          </a:solidFill>
          <a:ln w="25400" cap="flat" cmpd="sng">
            <a:solidFill>
              <a:srgbClr val="2ECC71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43000" y="52705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778000" y="5232400"/>
            <a:ext cx="914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7AE6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互动小挑战：</a:t>
            </a:r>
            <a:r>
              <a:rPr lang="en-US" sz="1500" b="0" i="0" u="none" strike="noStrike">
                <a:solidFill>
                  <a:srgbClr val="323232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如果有陌生人在网上让你发自己的照片，或者问你家住在哪里，聪明的你会怎么回答呢？快和身边的小伙伴讨论一下吧！</a:t>
            </a:r>
            <a:endParaRPr lang="en-US"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795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AI安全</a:t>
            </a:r>
            <a:r>
              <a:rPr lang="zh-CN" altLang="en-US" sz="36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小课堂</a:t>
            </a:r>
            <a:endParaRPr lang="zh-CN" altLang="en-US" sz="3600" b="1" i="0" u="none" strike="noStrike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492500" cy="2540000"/>
          </a:xfrm>
          <a:prstGeom prst="roundRect">
            <a:avLst>
              <a:gd name="adj" fmla="val 10000"/>
            </a:avLst>
          </a:prstGeom>
          <a:solidFill>
            <a:srgbClr val="FFEBEE">
              <a:alpha val="95000"/>
            </a:srgbClr>
          </a:solidFill>
          <a:ln w="25400" cap="flat" cmpd="sng">
            <a:solidFill>
              <a:srgbClr val="F472B6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2500" y="1968500"/>
            <a:ext cx="457200" cy="4572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1968500"/>
            <a:ext cx="2476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9D174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遇事先自查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952500" y="2667000"/>
            <a:ext cx="3111500" cy="146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431407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遇到不懂的AI问题，就像查字典一样，先自己动手搜一搜、查一查。自己找到的答案不仅记得牢，还能锻炼我们的小脑袋瓜，让它变得更聪明！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445000" y="1778000"/>
            <a:ext cx="3492500" cy="2540000"/>
          </a:xfrm>
          <a:prstGeom prst="roundRect">
            <a:avLst>
              <a:gd name="adj" fmla="val 10000"/>
            </a:avLst>
          </a:prstGeom>
          <a:solidFill>
            <a:srgbClr val="E0F2FE">
              <a:alpha val="95000"/>
            </a:srgbClr>
          </a:solidFill>
          <a:ln w="25400" cap="flat" cmpd="sng">
            <a:solidFill>
              <a:srgbClr val="38BDF8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35500" y="1968500"/>
            <a:ext cx="457200" cy="4572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207000" y="1968500"/>
            <a:ext cx="2476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C4A6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认准官方源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635500" y="2667000"/>
            <a:ext cx="3111500" cy="146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164E63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找答案一定要去官方网站或者学校推荐的正规平台哦！那里的知识就像老师说的话一样准确，而且非常安全，不会有乱七八糟的坏信息跑出来捣乱。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064500" y="1778000"/>
            <a:ext cx="3492500" cy="2540000"/>
          </a:xfrm>
          <a:prstGeom prst="roundRect">
            <a:avLst>
              <a:gd name="adj" fmla="val 10000"/>
            </a:avLst>
          </a:prstGeom>
          <a:solidFill>
            <a:srgbClr val="FEF9C3">
              <a:alpha val="95000"/>
            </a:srgbClr>
          </a:solidFill>
          <a:ln w="25400" cap="flat" cmpd="sng">
            <a:solidFill>
              <a:srgbClr val="FACC15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55000" y="1968500"/>
            <a:ext cx="457200" cy="4572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8826500" y="1968500"/>
            <a:ext cx="2476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1620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陌生要警惕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255000" y="2667000"/>
            <a:ext cx="3111500" cy="1460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431407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如果看到陌生的链接、奇怪的弹窗或者不认识的人给的答案，千万不要随便点！它们可能藏着像大灰狼一样的病毒，会偷偷伤害我们的电脑和学习资料。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762000" y="4572000"/>
            <a:ext cx="10795000" cy="1714500"/>
          </a:xfrm>
          <a:prstGeom prst="roundRect">
            <a:avLst>
              <a:gd name="adj" fmla="val 22222"/>
            </a:avLst>
          </a:prstGeom>
          <a:solidFill>
            <a:srgbClr val="FFFFFF">
              <a:alpha val="94000"/>
            </a:srgbClr>
          </a:solidFill>
          <a:ln w="25400" cap="flat" cmpd="sng">
            <a:solidFill>
              <a:srgbClr val="87CEEB">
                <a:alpha val="100000"/>
              </a:srgbClr>
            </a:solidFill>
            <a:prstDash val="dash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52500" y="4762500"/>
            <a:ext cx="533400" cy="5334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1714500" y="4724400"/>
            <a:ext cx="9652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💡 小朋友们要记住：自己动手查答案，不仅能学到真本领，还能保护我们的小电脑不被坏东西偷袭！如果遇到怎么查都搞不懂，或者看着特别奇怪的内容，一定要第一时间喊爸爸妈妈或者老师来帮忙哦，安全第一最重要！</a:t>
            </a:r>
            <a:endParaRPr 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4097</Words>
  <Application>WPS 演示</Application>
  <PresentationFormat/>
  <Paragraphs>241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Arial</vt:lpstr>
      <vt:lpstr>宋体</vt:lpstr>
      <vt:lpstr>Wingdings</vt:lpstr>
      <vt:lpstr>Arial</vt:lpstr>
      <vt:lpstr>Poppins</vt:lpstr>
      <vt:lpstr>FFont-Family</vt:lpstr>
      <vt:lpstr>Noto Sans SC</vt:lpstr>
      <vt:lpstr>微软雅黑</vt:lpstr>
      <vt:lpstr>Arial Unicode MS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穆潼</cp:lastModifiedBy>
  <cp:revision>1</cp:revision>
  <dcterms:created xsi:type="dcterms:W3CDTF">2026-05-30T09:46:23Z</dcterms:created>
  <dcterms:modified xsi:type="dcterms:W3CDTF">2026-05-30T09:46:23Z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{"Label":"1","ContentProducer":"001191110102MACQD9K64010000","ProduceID":"7645618212096527561","ReservedCode1":"","ContentPropagator":"","PropagateID":"","ReservedCode2":""}</vt:lpwstr>
  </property>
  <property fmtid="{D5CDD505-2E9C-101B-9397-08002B2CF9AE}" pid="3" name="ICV">
    <vt:lpwstr>D7AE7E3D9CD64D11A8844D7584046797_12</vt:lpwstr>
  </property>
  <property fmtid="{D5CDD505-2E9C-101B-9397-08002B2CF9AE}" pid="4" name="KSOProductBuildVer">
    <vt:lpwstr>2052-12.1.0.26375</vt:lpwstr>
  </property>
</Properties>
</file>