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12191365" cy="6858000"/>
  <p:notesSz cx="6858000" cy="1219136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3" Type="http://schemas.openxmlformats.org/officeDocument/2006/relationships/notesSlide" Target="../notesSlides/notesSlide11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7.png"/><Relationship Id="rId10" Type="http://schemas.openxmlformats.org/officeDocument/2006/relationships/image" Target="../media/image6.png"/><Relationship Id="rId1" Type="http://schemas.openxmlformats.org/officeDocument/2006/relationships/tags" Target="../tags/tag1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3" Type="http://schemas.openxmlformats.org/officeDocument/2006/relationships/notesSlide" Target="../notesSlides/notesSlide12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0.png"/><Relationship Id="rId10" Type="http://schemas.openxmlformats.org/officeDocument/2006/relationships/image" Target="../media/image6.png"/><Relationship Id="rId1" Type="http://schemas.openxmlformats.org/officeDocument/2006/relationships/tags" Target="../tags/tag25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7.png"/><Relationship Id="rId10" Type="http://schemas.openxmlformats.org/officeDocument/2006/relationships/image" Target="../media/image6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3" Type="http://schemas.openxmlformats.org/officeDocument/2006/relationships/notesSlide" Target="../notesSlides/notesSlide7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7.png"/><Relationship Id="rId10" Type="http://schemas.openxmlformats.org/officeDocument/2006/relationships/image" Target="../media/image6.png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749808"/>
            <a:ext cx="6583680" cy="1234440"/>
          </a:xfrm>
          <a:prstGeom prst="rect">
            <a:avLst/>
          </a:prstGeom>
          <a:solidFill>
            <a:srgbClr val="FFFFFF"/>
          </a:solidFill>
          <a:ln w="25400">
            <a:solidFill>
              <a:srgbClr val="5B84D6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>
              <a:buNone/>
            </a:pPr>
            <a:r>
              <a:rPr lang="en-US" sz="23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第二节：校园 AI 大搜查行动</a:t>
            </a:r>
            <a:endParaRPr lang="en-US" sz="2300" dirty="0"/>
          </a:p>
          <a:p>
            <a:pPr marL="0" indent="0">
              <a:buNone/>
            </a:pPr>
            <a:r>
              <a:rPr lang="en-US" sz="23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发现 AI 就在我们身边，不是遥远的高科技</a:t>
            </a:r>
            <a:endParaRPr lang="en-US" sz="2300" dirty="0"/>
          </a:p>
        </p:txBody>
      </p:sp>
      <p:sp>
        <p:nvSpPr>
          <p:cNvPr id="3" name="Text 1"/>
          <p:cNvSpPr/>
          <p:nvPr/>
        </p:nvSpPr>
        <p:spPr>
          <a:xfrm>
            <a:off x="868680" y="2148840"/>
            <a:ext cx="2194560" cy="384048"/>
          </a:xfrm>
          <a:prstGeom prst="rect">
            <a:avLst/>
          </a:prstGeom>
          <a:solidFill>
            <a:srgbClr val="FFDA57"/>
          </a:solidFill>
          <a:ln>
            <a:solidFill>
              <a:srgbClr val="FFDA57"/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AI知识科普设计课 2/5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731520" y="2788920"/>
            <a:ext cx="6309360" cy="2560320"/>
          </a:xfrm>
          <a:prstGeom prst="rect">
            <a:avLst/>
          </a:prstGeom>
          <a:solidFill>
            <a:srgbClr val="FFFBE9"/>
          </a:solidFill>
          <a:ln>
            <a:solidFill>
              <a:srgbClr val="FFFBE9"/>
            </a:solidFill>
          </a:ln>
        </p:spPr>
        <p:txBody>
          <a:bodyPr wrap="square" lIns="2540" tIns="2540" rIns="2540" bIns="2540" rtlCol="0" anchor="ctr">
            <a:normAutofit/>
          </a:bodyPr>
          <a:lstStyle/>
          <a:p>
            <a:pPr marL="0" indent="0">
              <a:buNone/>
            </a:pPr>
            <a:r>
              <a:rPr lang="en-US" sz="19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• 认识 AI 藏在生活中的哪些地方</a:t>
            </a:r>
            <a:endParaRPr lang="en-US" sz="1950" dirty="0"/>
          </a:p>
          <a:p>
            <a:pPr marL="0" indent="0">
              <a:buNone/>
            </a:pPr>
            <a:r>
              <a:rPr lang="en-US" sz="19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• 学会用“观察—判断—反应”寻找 AI</a:t>
            </a:r>
            <a:endParaRPr lang="en-US" sz="1950" dirty="0"/>
          </a:p>
          <a:p>
            <a:pPr marL="0" indent="0">
              <a:buNone/>
            </a:pPr>
            <a:r>
              <a:rPr lang="en-US" sz="19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• 完成 3 分钟校园 AI 搜查小游戏</a:t>
            </a:r>
            <a:endParaRPr lang="en-US" sz="1950" dirty="0"/>
          </a:p>
          <a:p>
            <a:pPr marL="0" indent="0">
              <a:buNone/>
            </a:pPr>
            <a:r>
              <a:rPr lang="en-US" sz="19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• 设计一个校园 AI 小帮手</a:t>
            </a:r>
            <a:endParaRPr lang="en-US" sz="1950" dirty="0"/>
          </a:p>
        </p:txBody>
      </p:sp>
      <p:pic>
        <p:nvPicPr>
          <p:cNvPr id="5" name="Image 0" descr="/mnt/data/shin_stickers2/run_bi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300000">
            <a:off x="7406640" y="594360"/>
            <a:ext cx="1920240" cy="2834640"/>
          </a:xfrm>
          <a:prstGeom prst="rect">
            <a:avLst/>
          </a:prstGeom>
        </p:spPr>
      </p:pic>
      <p:pic>
        <p:nvPicPr>
          <p:cNvPr id="6" name="Image 1" descr="/mnt/data/shin_stickers2/girl_bunny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40000">
            <a:off x="9418320" y="731520"/>
            <a:ext cx="1920240" cy="2834640"/>
          </a:xfrm>
          <a:prstGeom prst="rect">
            <a:avLst/>
          </a:prstGeom>
        </p:spPr>
      </p:pic>
      <p:pic>
        <p:nvPicPr>
          <p:cNvPr id="7" name="Image 2" descr="/mnt/data/shin_stickers2/happy_boy_do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0000">
            <a:off x="7955280" y="3657600"/>
            <a:ext cx="1828800" cy="2148840"/>
          </a:xfrm>
          <a:prstGeom prst="rect">
            <a:avLst/>
          </a:prstGeom>
        </p:spPr>
      </p:pic>
      <p:pic>
        <p:nvPicPr>
          <p:cNvPr id="8" name="Image 3" descr="/mnt/data/shin_stickers2/sleep_bi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240000">
            <a:off x="9921240" y="3886200"/>
            <a:ext cx="1645920" cy="1920240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777240" y="5806440"/>
            <a:ext cx="10972800" cy="475488"/>
          </a:xfrm>
          <a:prstGeom prst="rect">
            <a:avLst/>
          </a:prstGeom>
          <a:solidFill>
            <a:srgbClr val="FFF7DF"/>
          </a:solidFill>
          <a:ln w="12700">
            <a:solidFill>
              <a:srgbClr val="F2BB5E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55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核心问题：哪些地方藏着 AI？它为什么算 AI？</a:t>
            </a:r>
            <a:endParaRPr lang="en-US" sz="1550" dirty="0"/>
          </a:p>
        </p:txBody>
      </p:sp>
      <p:sp>
        <p:nvSpPr>
          <p:cNvPr id="10" name="Text 4"/>
          <p:cNvSpPr/>
          <p:nvPr/>
        </p:nvSpPr>
        <p:spPr>
          <a:xfrm>
            <a:off x="11228832" y="6419088"/>
            <a:ext cx="4572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928B7D"/>
                </a:solidFill>
                <a:latin typeface="Arial Rounded MT Bold" panose="020F0704030504030204" pitchFamily="34" charset="0"/>
                <a:ea typeface="Arial Rounded MT Bold" panose="020F0704030504030204" pitchFamily="34" charset="-122"/>
                <a:cs typeface="Arial Rounded MT Bold" panose="020F0704030504030204" pitchFamily="34" charset="-120"/>
              </a:rPr>
              <a:t>1</a:t>
            </a:r>
            <a:endParaRPr lang="en-US" sz="10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20040"/>
            <a:ext cx="8138160" cy="786384"/>
          </a:xfrm>
          <a:prstGeom prst="rect">
            <a:avLst/>
          </a:prstGeom>
          <a:solidFill>
            <a:srgbClr val="FFFFFF"/>
          </a:solidFill>
          <a:ln w="25400">
            <a:solidFill>
              <a:srgbClr val="5B84D6"/>
            </a:solidFill>
          </a:ln>
        </p:spPr>
        <p:txBody>
          <a:bodyPr wrap="square" lIns="1905" tIns="1905" rIns="1905" bIns="1905" rtlCol="0" anchor="ctr">
            <a:normAutofit/>
          </a:bodyPr>
          <a:lstStyle/>
          <a:p>
            <a:pPr marL="0" indent="0">
              <a:buNone/>
            </a:pPr>
            <a:r>
              <a:rPr lang="en-US" sz="25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小提醒：自动 ≠ 一定是 AI</a:t>
            </a:r>
            <a:endParaRPr lang="en-US" sz="2500" dirty="0"/>
          </a:p>
        </p:txBody>
      </p:sp>
      <p:sp>
        <p:nvSpPr>
          <p:cNvPr id="3" name="Shape 1"/>
          <p:cNvSpPr/>
          <p:nvPr/>
        </p:nvSpPr>
        <p:spPr>
          <a:xfrm>
            <a:off x="548640" y="1234440"/>
            <a:ext cx="8961120" cy="502920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C9C4E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14400" y="1444752"/>
            <a:ext cx="7955280" cy="36576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3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哪个更像 AI？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914400" y="2011680"/>
            <a:ext cx="3520440" cy="1783080"/>
          </a:xfrm>
          <a:prstGeom prst="rect">
            <a:avLst/>
          </a:prstGeom>
          <a:solidFill>
            <a:srgbClr val="CDE8F6"/>
          </a:solidFill>
          <a:ln w="16510">
            <a:solidFill>
              <a:srgbClr val="5B84D6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sz="1900" dirty="0"/>
          </a:p>
          <a:p>
            <a:pPr marL="0" indent="0">
              <a:buNone/>
            </a:pPr>
            <a:r>
              <a:rPr lang="en-US" sz="19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听到声音就亮的楼道灯</a:t>
            </a:r>
            <a:endParaRPr lang="en-US" sz="1900" dirty="0"/>
          </a:p>
        </p:txBody>
      </p:sp>
      <p:sp>
        <p:nvSpPr>
          <p:cNvPr id="6" name="Text 4"/>
          <p:cNvSpPr/>
          <p:nvPr/>
        </p:nvSpPr>
        <p:spPr>
          <a:xfrm>
            <a:off x="4709160" y="2011680"/>
            <a:ext cx="3520440" cy="1783080"/>
          </a:xfrm>
          <a:prstGeom prst="rect">
            <a:avLst/>
          </a:prstGeom>
          <a:solidFill>
            <a:srgbClr val="FFEBC0"/>
          </a:solidFill>
          <a:ln w="16510">
            <a:solidFill>
              <a:srgbClr val="5B84D6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endParaRPr lang="en-US" sz="1900" dirty="0"/>
          </a:p>
          <a:p>
            <a:pPr marL="0" indent="0">
              <a:buNone/>
            </a:pPr>
            <a:r>
              <a:rPr lang="en-US" sz="19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能识别人、判断危险的摄像头</a:t>
            </a:r>
            <a:endParaRPr lang="en-US" sz="1900" dirty="0"/>
          </a:p>
        </p:txBody>
      </p:sp>
      <p:sp>
        <p:nvSpPr>
          <p:cNvPr id="7" name="Text 5"/>
          <p:cNvSpPr/>
          <p:nvPr/>
        </p:nvSpPr>
        <p:spPr>
          <a:xfrm>
            <a:off x="914400" y="4069080"/>
            <a:ext cx="8183880" cy="566928"/>
          </a:xfrm>
          <a:prstGeom prst="rect">
            <a:avLst/>
          </a:prstGeom>
          <a:solidFill>
            <a:srgbClr val="FFF7DF"/>
          </a:solidFill>
          <a:ln w="12700">
            <a:solidFill>
              <a:srgbClr val="F2BB5E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小组判断：哪个更像 AI？为什么？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914400" y="4892040"/>
            <a:ext cx="8183880" cy="868680"/>
          </a:xfrm>
          <a:prstGeom prst="rect">
            <a:avLst/>
          </a:prstGeom>
          <a:solidFill>
            <a:srgbClr val="EFF9EA"/>
          </a:solidFill>
          <a:ln w="12700">
            <a:solidFill>
              <a:srgbClr val="7FBE73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6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参考答案：B 更像 AI。因为它不只是“有声音就反应”，还可能会识别画面并判断。</a:t>
            </a:r>
            <a:endParaRPr lang="en-US" sz="1600" dirty="0"/>
          </a:p>
        </p:txBody>
      </p:sp>
      <p:pic>
        <p:nvPicPr>
          <p:cNvPr id="9" name="Image 0" descr="/mnt/data/shin_stickers2/girl_bunny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240000">
            <a:off x="9646920" y="1417320"/>
            <a:ext cx="1920240" cy="2560320"/>
          </a:xfrm>
          <a:prstGeom prst="rect">
            <a:avLst/>
          </a:prstGeom>
        </p:spPr>
      </p:pic>
      <p:pic>
        <p:nvPicPr>
          <p:cNvPr id="10" name="Image 1" descr="/mnt/data/shin_stickers2/dog_head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60000">
            <a:off x="9875520" y="4343400"/>
            <a:ext cx="960120" cy="82296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11228832" y="6419088"/>
            <a:ext cx="4572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928B7D"/>
                </a:solidFill>
                <a:latin typeface="Arial Rounded MT Bold" panose="020F0704030504030204" pitchFamily="34" charset="0"/>
                <a:ea typeface="Arial Rounded MT Bold" panose="020F0704030504030204" pitchFamily="34" charset="-122"/>
                <a:cs typeface="Arial Rounded MT Bold" panose="020F0704030504030204" pitchFamily="34" charset="-120"/>
              </a:rPr>
              <a:t>10</a:t>
            </a:r>
            <a:endParaRPr lang="en-US" sz="10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20040"/>
            <a:ext cx="8138160" cy="786384"/>
          </a:xfrm>
          <a:prstGeom prst="rect">
            <a:avLst/>
          </a:prstGeom>
          <a:solidFill>
            <a:srgbClr val="FFFFFF"/>
          </a:solidFill>
          <a:ln w="25400">
            <a:solidFill>
              <a:srgbClr val="5B84D6"/>
            </a:solidFill>
          </a:ln>
        </p:spPr>
        <p:txBody>
          <a:bodyPr wrap="square" lIns="1905" tIns="1905" rIns="1905" bIns="1905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AI 也可以帮助我们的家乡</a:t>
            </a:r>
            <a:endParaRPr lang="en-US" sz="2000" dirty="0"/>
          </a:p>
          <a:p>
            <a:pPr marL="0" indent="0">
              <a:buNone/>
            </a:pPr>
            <a:r>
              <a:rPr lang="en-US" sz="20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让孩子发现：AI 可以解决身边的小问题。</a:t>
            </a:r>
            <a:endParaRPr lang="en-US" sz="2000" dirty="0"/>
          </a:p>
        </p:txBody>
      </p:sp>
      <p:sp>
        <p:nvSpPr>
          <p:cNvPr id="3" name="Shape 1"/>
          <p:cNvSpPr/>
          <p:nvPr/>
        </p:nvSpPr>
        <p:spPr>
          <a:xfrm>
            <a:off x="548640" y="1234440"/>
            <a:ext cx="8961120" cy="502920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C9C4EF"/>
            </a:solidFill>
            <a:prstDash val="solid"/>
          </a:ln>
        </p:spPr>
      </p:sp>
      <p:sp>
        <p:nvSpPr>
          <p:cNvPr id="4" name="Text 2"/>
          <p:cNvSpPr/>
          <p:nvPr>
            <p:custDataLst>
              <p:tags r:id="rId1"/>
            </p:custDataLst>
          </p:nvPr>
        </p:nvSpPr>
        <p:spPr>
          <a:xfrm>
            <a:off x="914400" y="1691640"/>
            <a:ext cx="3520440" cy="1143000"/>
          </a:xfrm>
          <a:prstGeom prst="rect">
            <a:avLst/>
          </a:prstGeom>
          <a:solidFill>
            <a:srgbClr val="CDE8F6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endParaRPr lang="en-US" sz="1300" dirty="0"/>
          </a:p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提醒下雨、降温、出门带伞</a:t>
            </a:r>
            <a:endParaRPr lang="en-US" sz="1300" dirty="0"/>
          </a:p>
        </p:txBody>
      </p:sp>
      <p:sp>
        <p:nvSpPr>
          <p:cNvPr id="5" name="Text 3"/>
          <p:cNvSpPr/>
          <p:nvPr>
            <p:custDataLst>
              <p:tags r:id="rId2"/>
            </p:custDataLst>
          </p:nvPr>
        </p:nvSpPr>
        <p:spPr>
          <a:xfrm>
            <a:off x="1024128" y="1801368"/>
            <a:ext cx="330098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85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天气提醒</a:t>
            </a:r>
            <a:endParaRPr lang="en-US" sz="1850" dirty="0"/>
          </a:p>
        </p:txBody>
      </p:sp>
      <p:sp>
        <p:nvSpPr>
          <p:cNvPr id="6" name="Text 4"/>
          <p:cNvSpPr/>
          <p:nvPr>
            <p:custDataLst>
              <p:tags r:id="rId3"/>
            </p:custDataLst>
          </p:nvPr>
        </p:nvSpPr>
        <p:spPr>
          <a:xfrm>
            <a:off x="4892040" y="1691640"/>
            <a:ext cx="3520440" cy="1143000"/>
          </a:xfrm>
          <a:prstGeom prst="rect">
            <a:avLst/>
          </a:prstGeom>
          <a:solidFill>
            <a:srgbClr val="FFEBC0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endParaRPr lang="en-US" sz="1300" dirty="0"/>
          </a:p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观察土地、虫害、浇水情况</a:t>
            </a:r>
            <a:endParaRPr lang="en-US" sz="1300" dirty="0"/>
          </a:p>
        </p:txBody>
      </p:sp>
      <p:sp>
        <p:nvSpPr>
          <p:cNvPr id="7" name="Text 5"/>
          <p:cNvSpPr/>
          <p:nvPr>
            <p:custDataLst>
              <p:tags r:id="rId4"/>
            </p:custDataLst>
          </p:nvPr>
        </p:nvSpPr>
        <p:spPr>
          <a:xfrm>
            <a:off x="5001768" y="1801368"/>
            <a:ext cx="330098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85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农田小帮手</a:t>
            </a:r>
            <a:endParaRPr lang="en-US" sz="1850" dirty="0"/>
          </a:p>
        </p:txBody>
      </p:sp>
      <p:sp>
        <p:nvSpPr>
          <p:cNvPr id="8" name="Text 6"/>
          <p:cNvSpPr/>
          <p:nvPr>
            <p:custDataLst>
              <p:tags r:id="rId5"/>
            </p:custDataLst>
          </p:nvPr>
        </p:nvSpPr>
        <p:spPr>
          <a:xfrm>
            <a:off x="914400" y="3291840"/>
            <a:ext cx="3520440" cy="1143000"/>
          </a:xfrm>
          <a:prstGeom prst="rect">
            <a:avLst/>
          </a:prstGeom>
          <a:solidFill>
            <a:srgbClr val="E9F6E1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普通话练习、讲故事、查资料</a:t>
            </a:r>
            <a:endParaRPr lang="en-US" sz="1300" dirty="0"/>
          </a:p>
        </p:txBody>
      </p:sp>
      <p:sp>
        <p:nvSpPr>
          <p:cNvPr id="9" name="Text 7"/>
          <p:cNvSpPr/>
          <p:nvPr>
            <p:custDataLst>
              <p:tags r:id="rId6"/>
            </p:custDataLst>
          </p:nvPr>
        </p:nvSpPr>
        <p:spPr>
          <a:xfrm>
            <a:off x="1024128" y="3401568"/>
            <a:ext cx="330098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85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学习陪伴</a:t>
            </a:r>
            <a:endParaRPr lang="en-US" sz="1850" dirty="0"/>
          </a:p>
        </p:txBody>
      </p:sp>
      <p:sp>
        <p:nvSpPr>
          <p:cNvPr id="10" name="Text 8"/>
          <p:cNvSpPr/>
          <p:nvPr>
            <p:custDataLst>
              <p:tags r:id="rId7"/>
            </p:custDataLst>
          </p:nvPr>
        </p:nvSpPr>
        <p:spPr>
          <a:xfrm>
            <a:off x="4892040" y="3291840"/>
            <a:ext cx="3520440" cy="1143000"/>
          </a:xfrm>
          <a:prstGeom prst="rect">
            <a:avLst/>
          </a:prstGeom>
          <a:solidFill>
            <a:srgbClr val="FFE5EB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老人、小孩、道路安全提醒</a:t>
            </a:r>
            <a:endParaRPr lang="en-US" sz="1300" dirty="0"/>
          </a:p>
        </p:txBody>
      </p:sp>
      <p:sp>
        <p:nvSpPr>
          <p:cNvPr id="11" name="Text 9"/>
          <p:cNvSpPr/>
          <p:nvPr>
            <p:custDataLst>
              <p:tags r:id="rId8"/>
            </p:custDataLst>
          </p:nvPr>
        </p:nvSpPr>
        <p:spPr>
          <a:xfrm>
            <a:off x="5001768" y="3401568"/>
            <a:ext cx="330098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85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安全提醒</a:t>
            </a:r>
            <a:endParaRPr lang="en-US" sz="1850" dirty="0"/>
          </a:p>
        </p:txBody>
      </p:sp>
      <p:sp>
        <p:nvSpPr>
          <p:cNvPr id="12" name="Text 10"/>
          <p:cNvSpPr/>
          <p:nvPr/>
        </p:nvSpPr>
        <p:spPr>
          <a:xfrm>
            <a:off x="914400" y="5349240"/>
            <a:ext cx="8046720" cy="594360"/>
          </a:xfrm>
          <a:prstGeom prst="rect">
            <a:avLst/>
          </a:prstGeom>
          <a:solidFill>
            <a:srgbClr val="EFF9EA"/>
          </a:solidFill>
          <a:ln w="12700">
            <a:solidFill>
              <a:srgbClr val="7FBE73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57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AI 不是遥远的高科技：它可以从身边的小事开始，帮我们把生活变方便。</a:t>
            </a:r>
            <a:endParaRPr lang="en-US" sz="1570" dirty="0"/>
          </a:p>
        </p:txBody>
      </p:sp>
      <p:pic>
        <p:nvPicPr>
          <p:cNvPr id="13" name="Image 0" descr="/mnt/data/shin_stickers2/walk_dog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-240000">
            <a:off x="9646920" y="1325880"/>
            <a:ext cx="1965960" cy="2514600"/>
          </a:xfrm>
          <a:prstGeom prst="rect">
            <a:avLst/>
          </a:prstGeom>
        </p:spPr>
      </p:pic>
      <p:pic>
        <p:nvPicPr>
          <p:cNvPr id="14" name="Image 1" descr="/mnt/data/shin_stickers2/dog_head2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360000">
            <a:off x="9738360" y="4343400"/>
            <a:ext cx="868680" cy="777240"/>
          </a:xfrm>
          <a:prstGeom prst="rect">
            <a:avLst/>
          </a:prstGeom>
        </p:spPr>
      </p:pic>
      <p:pic>
        <p:nvPicPr>
          <p:cNvPr id="15" name="Image 2" descr="/mnt/data/shin_stickers2/logo2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-300000">
            <a:off x="10835640" y="5349240"/>
            <a:ext cx="594360" cy="438912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11228832" y="6419088"/>
            <a:ext cx="4572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928B7D"/>
                </a:solidFill>
                <a:latin typeface="Arial Rounded MT Bold" panose="020F0704030504030204" pitchFamily="34" charset="0"/>
                <a:ea typeface="Arial Rounded MT Bold" panose="020F0704030504030204" pitchFamily="34" charset="-122"/>
                <a:cs typeface="Arial Rounded MT Bold" panose="020F0704030504030204" pitchFamily="34" charset="-120"/>
              </a:rPr>
              <a:t>11</a:t>
            </a:r>
            <a:endParaRPr lang="en-US" sz="10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20040"/>
            <a:ext cx="8138160" cy="786384"/>
          </a:xfrm>
          <a:prstGeom prst="rect">
            <a:avLst/>
          </a:prstGeom>
          <a:solidFill>
            <a:srgbClr val="FFFFFF"/>
          </a:solidFill>
          <a:ln w="25400">
            <a:solidFill>
              <a:srgbClr val="5B84D6"/>
            </a:solidFill>
          </a:ln>
        </p:spPr>
        <p:txBody>
          <a:bodyPr wrap="square" lIns="1905" tIns="1905" rIns="1905" bIns="1905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小设计任务：设计一个校园 AI 小帮手</a:t>
            </a:r>
            <a:endParaRPr lang="en-US" sz="2000" dirty="0"/>
          </a:p>
          <a:p>
            <a:pPr marL="0" indent="0">
              <a:buNone/>
            </a:pPr>
            <a:r>
              <a:rPr lang="en-US" sz="20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把今天搜查到的 AI 灵感画出来。</a:t>
            </a:r>
            <a:endParaRPr lang="en-US" sz="2000" dirty="0"/>
          </a:p>
        </p:txBody>
      </p:sp>
      <p:sp>
        <p:nvSpPr>
          <p:cNvPr id="3" name="Shape 1"/>
          <p:cNvSpPr/>
          <p:nvPr/>
        </p:nvSpPr>
        <p:spPr>
          <a:xfrm>
            <a:off x="548640" y="1234440"/>
            <a:ext cx="8961120" cy="502920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C9C4E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14400" y="1554480"/>
            <a:ext cx="8001000" cy="731520"/>
          </a:xfrm>
          <a:prstGeom prst="rect">
            <a:avLst/>
          </a:prstGeom>
          <a:solidFill>
            <a:srgbClr val="FFF7DF"/>
          </a:solidFill>
          <a:ln w="12700">
            <a:solidFill>
              <a:srgbClr val="FFF7D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请画一个能帮助学校/同学/老师的 AI 小帮手。</a:t>
            </a:r>
            <a:endParaRPr lang="en-US" sz="2200" dirty="0"/>
          </a:p>
        </p:txBody>
      </p:sp>
      <p:sp>
        <p:nvSpPr>
          <p:cNvPr id="5" name="Text 3"/>
          <p:cNvSpPr/>
          <p:nvPr>
            <p:custDataLst>
              <p:tags r:id="rId1"/>
            </p:custDataLst>
          </p:nvPr>
        </p:nvSpPr>
        <p:spPr>
          <a:xfrm>
            <a:off x="1097280" y="2606040"/>
            <a:ext cx="3291840" cy="914400"/>
          </a:xfrm>
          <a:prstGeom prst="rect">
            <a:avLst/>
          </a:prstGeom>
          <a:solidFill>
            <a:srgbClr val="F692AA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它叫什么？</a:t>
            </a:r>
            <a:endParaRPr lang="en-US" sz="1250" dirty="0"/>
          </a:p>
        </p:txBody>
      </p:sp>
      <p:sp>
        <p:nvSpPr>
          <p:cNvPr id="6" name="Text 4"/>
          <p:cNvSpPr/>
          <p:nvPr>
            <p:custDataLst>
              <p:tags r:id="rId2"/>
            </p:custDataLst>
          </p:nvPr>
        </p:nvSpPr>
        <p:spPr>
          <a:xfrm>
            <a:off x="1207008" y="2715768"/>
            <a:ext cx="307238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名字</a:t>
            </a:r>
            <a:endParaRPr lang="en-US" sz="1800" dirty="0"/>
          </a:p>
        </p:txBody>
      </p:sp>
      <p:sp>
        <p:nvSpPr>
          <p:cNvPr id="7" name="Text 5"/>
          <p:cNvSpPr/>
          <p:nvPr>
            <p:custDataLst>
              <p:tags r:id="rId3"/>
            </p:custDataLst>
          </p:nvPr>
        </p:nvSpPr>
        <p:spPr>
          <a:xfrm>
            <a:off x="4846320" y="2606040"/>
            <a:ext cx="3291840" cy="914400"/>
          </a:xfrm>
          <a:prstGeom prst="rect">
            <a:avLst/>
          </a:prstGeom>
          <a:solidFill>
            <a:srgbClr val="CDE8F6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它藏在哪里？教室/操场/楼道/家里</a:t>
            </a:r>
            <a:endParaRPr lang="en-US" sz="1250" dirty="0"/>
          </a:p>
        </p:txBody>
      </p:sp>
      <p:sp>
        <p:nvSpPr>
          <p:cNvPr id="8" name="Text 6"/>
          <p:cNvSpPr/>
          <p:nvPr>
            <p:custDataLst>
              <p:tags r:id="rId4"/>
            </p:custDataLst>
          </p:nvPr>
        </p:nvSpPr>
        <p:spPr>
          <a:xfrm>
            <a:off x="4956048" y="2715768"/>
            <a:ext cx="307238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地点</a:t>
            </a:r>
            <a:endParaRPr lang="en-US" sz="1800" dirty="0"/>
          </a:p>
        </p:txBody>
      </p:sp>
      <p:sp>
        <p:nvSpPr>
          <p:cNvPr id="9" name="Text 7"/>
          <p:cNvSpPr/>
          <p:nvPr>
            <p:custDataLst>
              <p:tags r:id="rId5"/>
            </p:custDataLst>
          </p:nvPr>
        </p:nvSpPr>
        <p:spPr>
          <a:xfrm>
            <a:off x="1097280" y="3840480"/>
            <a:ext cx="3291840" cy="914400"/>
          </a:xfrm>
          <a:prstGeom prst="rect">
            <a:avLst/>
          </a:prstGeom>
          <a:solidFill>
            <a:srgbClr val="E9F6E1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它能听/看/判断/提醒什么？</a:t>
            </a:r>
            <a:endParaRPr lang="en-US" sz="1250" dirty="0"/>
          </a:p>
        </p:txBody>
      </p:sp>
      <p:sp>
        <p:nvSpPr>
          <p:cNvPr id="10" name="Text 8"/>
          <p:cNvSpPr/>
          <p:nvPr>
            <p:custDataLst>
              <p:tags r:id="rId6"/>
            </p:custDataLst>
          </p:nvPr>
        </p:nvSpPr>
        <p:spPr>
          <a:xfrm>
            <a:off x="1207008" y="3950208"/>
            <a:ext cx="307238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功能</a:t>
            </a:r>
            <a:endParaRPr lang="en-US" sz="1800" dirty="0"/>
          </a:p>
        </p:txBody>
      </p:sp>
      <p:sp>
        <p:nvSpPr>
          <p:cNvPr id="11" name="Text 9"/>
          <p:cNvSpPr/>
          <p:nvPr>
            <p:custDataLst>
              <p:tags r:id="rId7"/>
            </p:custDataLst>
          </p:nvPr>
        </p:nvSpPr>
        <p:spPr>
          <a:xfrm>
            <a:off x="4846320" y="3840480"/>
            <a:ext cx="3291840" cy="914400"/>
          </a:xfrm>
          <a:prstGeom prst="rect">
            <a:avLst/>
          </a:prstGeom>
          <a:solidFill>
            <a:srgbClr val="FFEBC0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它不能收集哪些隐私？</a:t>
            </a:r>
            <a:endParaRPr lang="en-US" sz="1250" dirty="0"/>
          </a:p>
        </p:txBody>
      </p:sp>
      <p:sp>
        <p:nvSpPr>
          <p:cNvPr id="12" name="Text 10"/>
          <p:cNvSpPr/>
          <p:nvPr>
            <p:custDataLst>
              <p:tags r:id="rId8"/>
            </p:custDataLst>
          </p:nvPr>
        </p:nvSpPr>
        <p:spPr>
          <a:xfrm>
            <a:off x="4956048" y="3950208"/>
            <a:ext cx="307238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安全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914400" y="5349240"/>
            <a:ext cx="8046720" cy="594360"/>
          </a:xfrm>
          <a:prstGeom prst="rect">
            <a:avLst/>
          </a:prstGeom>
          <a:solidFill>
            <a:srgbClr val="FAF8E9"/>
          </a:solidFill>
          <a:ln w="12700">
            <a:solidFill>
              <a:srgbClr val="9180D7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52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分享句式：我的 AI 叫____，它在____，能帮助____，使用时要注意____。</a:t>
            </a:r>
            <a:endParaRPr lang="en-US" sz="1520" dirty="0"/>
          </a:p>
        </p:txBody>
      </p:sp>
      <p:pic>
        <p:nvPicPr>
          <p:cNvPr id="14" name="Image 0" descr="/mnt/data/shin_stickers2/girl_bunny2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-240000">
            <a:off x="9646920" y="1325880"/>
            <a:ext cx="1965960" cy="2514600"/>
          </a:xfrm>
          <a:prstGeom prst="rect">
            <a:avLst/>
          </a:prstGeom>
        </p:spPr>
      </p:pic>
      <p:pic>
        <p:nvPicPr>
          <p:cNvPr id="15" name="Image 1" descr="/mnt/data/shin_stickers2/dog_head2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360000">
            <a:off x="9738360" y="4343400"/>
            <a:ext cx="868680" cy="777240"/>
          </a:xfrm>
          <a:prstGeom prst="rect">
            <a:avLst/>
          </a:prstGeom>
        </p:spPr>
      </p:pic>
      <p:pic>
        <p:nvPicPr>
          <p:cNvPr id="16" name="Image 2" descr="/mnt/data/shin_stickers2/small_icons1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-300000">
            <a:off x="10835640" y="5349240"/>
            <a:ext cx="594360" cy="438912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11228832" y="6419088"/>
            <a:ext cx="4572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928B7D"/>
                </a:solidFill>
                <a:latin typeface="Arial Rounded MT Bold" panose="020F0704030504030204" pitchFamily="34" charset="0"/>
                <a:ea typeface="Arial Rounded MT Bold" panose="020F0704030504030204" pitchFamily="34" charset="-122"/>
                <a:cs typeface="Arial Rounded MT Bold" panose="020F0704030504030204" pitchFamily="34" charset="-120"/>
              </a:rPr>
              <a:t>12</a:t>
            </a:r>
            <a:endParaRPr lang="en-US" sz="10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shin_stickers2/sleep_bi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300000">
            <a:off x="594360" y="594360"/>
            <a:ext cx="2057400" cy="2651760"/>
          </a:xfrm>
          <a:prstGeom prst="rect">
            <a:avLst/>
          </a:prstGeom>
        </p:spPr>
      </p:pic>
      <p:pic>
        <p:nvPicPr>
          <p:cNvPr id="3" name="Image 1" descr="/mnt/data/shin_stickers2/run_bi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40000">
            <a:off x="3474720" y="594360"/>
            <a:ext cx="2057400" cy="2651760"/>
          </a:xfrm>
          <a:prstGeom prst="rect">
            <a:avLst/>
          </a:prstGeom>
        </p:spPr>
      </p:pic>
      <p:pic>
        <p:nvPicPr>
          <p:cNvPr id="4" name="Image 2" descr="/mnt/data/shin_stickers2/happy_boy_do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240000">
            <a:off x="6355080" y="594360"/>
            <a:ext cx="2057400" cy="2651760"/>
          </a:xfrm>
          <a:prstGeom prst="rect">
            <a:avLst/>
          </a:prstGeom>
        </p:spPr>
      </p:pic>
      <p:pic>
        <p:nvPicPr>
          <p:cNvPr id="5" name="Image 3" descr="/mnt/data/shin_stickers2/girl_bunny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40000">
            <a:off x="9189720" y="594360"/>
            <a:ext cx="2057400" cy="265176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914400" y="4526280"/>
            <a:ext cx="10241280" cy="1417320"/>
          </a:xfrm>
          <a:prstGeom prst="rect">
            <a:avLst/>
          </a:prstGeom>
          <a:solidFill>
            <a:srgbClr val="FFFFFF"/>
          </a:solidFill>
          <a:ln w="22860">
            <a:solidFill>
              <a:srgbClr val="5B84D6"/>
            </a:solidFill>
          </a:ln>
        </p:spPr>
        <p:txBody>
          <a:bodyPr wrap="square" lIns="1905" tIns="1905" rIns="1905" bIns="1905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今天你学会了什么？</a:t>
            </a:r>
            <a:endParaRPr lang="en-US" sz="2000" dirty="0"/>
          </a:p>
          <a:p>
            <a:pPr marL="0" indent="0" algn="ctr">
              <a:buNone/>
            </a:pPr>
            <a:r>
              <a:rPr lang="en-US" sz="20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✓ AI 就在身边   ✓ 会观察、判断、反应   ✓ 自动不一定都是 AI</a:t>
            </a:r>
            <a:endParaRPr lang="en-US" sz="2000" dirty="0"/>
          </a:p>
        </p:txBody>
      </p:sp>
      <p:sp>
        <p:nvSpPr>
          <p:cNvPr id="8" name="Text 2"/>
          <p:cNvSpPr/>
          <p:nvPr/>
        </p:nvSpPr>
        <p:spPr>
          <a:xfrm>
            <a:off x="11228832" y="6419088"/>
            <a:ext cx="4572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928B7D"/>
                </a:solidFill>
                <a:latin typeface="Arial Rounded MT Bold" panose="020F0704030504030204" pitchFamily="34" charset="0"/>
                <a:ea typeface="Arial Rounded MT Bold" panose="020F0704030504030204" pitchFamily="34" charset="-122"/>
                <a:cs typeface="Arial Rounded MT Bold" panose="020F0704030504030204" pitchFamily="34" charset="-120"/>
              </a:rPr>
              <a:t>13</a:t>
            </a:r>
            <a:endParaRPr lang="en-US" sz="10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20040"/>
            <a:ext cx="8138160" cy="786384"/>
          </a:xfrm>
          <a:prstGeom prst="rect">
            <a:avLst/>
          </a:prstGeom>
          <a:solidFill>
            <a:srgbClr val="FFFFFF"/>
          </a:solidFill>
          <a:ln w="25400">
            <a:solidFill>
              <a:srgbClr val="5B84D6"/>
            </a:solidFill>
          </a:ln>
        </p:spPr>
        <p:txBody>
          <a:bodyPr wrap="square" lIns="1905" tIns="1905" rIns="1905" bIns="1905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今天我们要完成什么？</a:t>
            </a:r>
            <a:endParaRPr lang="en-US" sz="2000" dirty="0"/>
          </a:p>
          <a:p>
            <a:pPr marL="0" indent="0">
              <a:buNone/>
            </a:pPr>
            <a:r>
              <a:rPr lang="en-US" sz="20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40分钟：回顾、科普、搜查、分享、设计</a:t>
            </a:r>
            <a:endParaRPr lang="en-US" sz="2000" dirty="0"/>
          </a:p>
        </p:txBody>
      </p:sp>
      <p:sp>
        <p:nvSpPr>
          <p:cNvPr id="3" name="Shape 1"/>
          <p:cNvSpPr/>
          <p:nvPr/>
        </p:nvSpPr>
        <p:spPr>
          <a:xfrm>
            <a:off x="548640" y="1240155"/>
            <a:ext cx="8961120" cy="502920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C9C4EF"/>
            </a:solidFill>
            <a:prstDash val="solid"/>
          </a:ln>
        </p:spPr>
      </p:sp>
      <p:sp>
        <p:nvSpPr>
          <p:cNvPr id="4" name="Text 2"/>
          <p:cNvSpPr/>
          <p:nvPr>
            <p:custDataLst>
              <p:tags r:id="rId1"/>
            </p:custDataLst>
          </p:nvPr>
        </p:nvSpPr>
        <p:spPr>
          <a:xfrm>
            <a:off x="914400" y="1691640"/>
            <a:ext cx="3474720" cy="1234440"/>
          </a:xfrm>
          <a:prstGeom prst="rect">
            <a:avLst/>
          </a:prstGeom>
          <a:solidFill>
            <a:srgbClr val="F692AA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普通机器 VS AI 的区别</a:t>
            </a:r>
            <a:endParaRPr lang="en-US" sz="1350" dirty="0"/>
          </a:p>
        </p:txBody>
      </p:sp>
      <p:sp>
        <p:nvSpPr>
          <p:cNvPr id="5" name="Text 3"/>
          <p:cNvSpPr/>
          <p:nvPr>
            <p:custDataLst>
              <p:tags r:id="rId2"/>
            </p:custDataLst>
          </p:nvPr>
        </p:nvSpPr>
        <p:spPr>
          <a:xfrm>
            <a:off x="1024128" y="1801368"/>
            <a:ext cx="325526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 复习一下</a:t>
            </a:r>
            <a:endParaRPr lang="en-US" sz="1900" dirty="0"/>
          </a:p>
        </p:txBody>
      </p:sp>
      <p:sp>
        <p:nvSpPr>
          <p:cNvPr id="6" name="Text 4"/>
          <p:cNvSpPr/>
          <p:nvPr>
            <p:custDataLst>
              <p:tags r:id="rId3"/>
            </p:custDataLst>
          </p:nvPr>
        </p:nvSpPr>
        <p:spPr>
          <a:xfrm>
            <a:off x="4983480" y="1691640"/>
            <a:ext cx="3474720" cy="1234440"/>
          </a:xfrm>
          <a:prstGeom prst="rect">
            <a:avLst/>
          </a:prstGeom>
          <a:solidFill>
            <a:srgbClr val="CDE8F6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AI 可能藏在手机、电视、摄像头里</a:t>
            </a:r>
            <a:endParaRPr lang="en-US" sz="1350" dirty="0"/>
          </a:p>
        </p:txBody>
      </p:sp>
      <p:sp>
        <p:nvSpPr>
          <p:cNvPr id="7" name="Text 5"/>
          <p:cNvSpPr/>
          <p:nvPr>
            <p:custDataLst>
              <p:tags r:id="rId4"/>
            </p:custDataLst>
          </p:nvPr>
        </p:nvSpPr>
        <p:spPr>
          <a:xfrm>
            <a:off x="5093208" y="1801368"/>
            <a:ext cx="325526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 生活科普</a:t>
            </a:r>
            <a:endParaRPr lang="en-US" sz="1900" dirty="0"/>
          </a:p>
        </p:txBody>
      </p:sp>
      <p:sp>
        <p:nvSpPr>
          <p:cNvPr id="8" name="Text 6"/>
          <p:cNvSpPr/>
          <p:nvPr>
            <p:custDataLst>
              <p:tags r:id="rId5"/>
            </p:custDataLst>
          </p:nvPr>
        </p:nvSpPr>
        <p:spPr>
          <a:xfrm>
            <a:off x="914400" y="3429000"/>
            <a:ext cx="3474720" cy="1234440"/>
          </a:xfrm>
          <a:prstGeom prst="rect">
            <a:avLst/>
          </a:prstGeom>
          <a:solidFill>
            <a:srgbClr val="FFEBC0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3分钟观察周围，找到 AI 线索</a:t>
            </a:r>
            <a:endParaRPr lang="en-US" sz="1350" dirty="0"/>
          </a:p>
        </p:txBody>
      </p:sp>
      <p:sp>
        <p:nvSpPr>
          <p:cNvPr id="9" name="Text 7"/>
          <p:cNvSpPr/>
          <p:nvPr>
            <p:custDataLst>
              <p:tags r:id="rId6"/>
            </p:custDataLst>
          </p:nvPr>
        </p:nvSpPr>
        <p:spPr>
          <a:xfrm>
            <a:off x="1024128" y="3538728"/>
            <a:ext cx="325526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 AI大搜查</a:t>
            </a:r>
            <a:endParaRPr lang="en-US" sz="1900" dirty="0"/>
          </a:p>
        </p:txBody>
      </p:sp>
      <p:sp>
        <p:nvSpPr>
          <p:cNvPr id="10" name="Text 8"/>
          <p:cNvSpPr/>
          <p:nvPr>
            <p:custDataLst>
              <p:tags r:id="rId7"/>
            </p:custDataLst>
          </p:nvPr>
        </p:nvSpPr>
        <p:spPr>
          <a:xfrm>
            <a:off x="4983480" y="3429000"/>
            <a:ext cx="3474720" cy="1234440"/>
          </a:xfrm>
          <a:prstGeom prst="rect">
            <a:avLst/>
          </a:prstGeom>
          <a:solidFill>
            <a:srgbClr val="E9F6E1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设计一个校园 AI 小帮手</a:t>
            </a:r>
            <a:endParaRPr lang="en-US" sz="1350" dirty="0"/>
          </a:p>
        </p:txBody>
      </p:sp>
      <p:sp>
        <p:nvSpPr>
          <p:cNvPr id="11" name="Text 9"/>
          <p:cNvSpPr/>
          <p:nvPr>
            <p:custDataLst>
              <p:tags r:id="rId8"/>
            </p:custDataLst>
          </p:nvPr>
        </p:nvSpPr>
        <p:spPr>
          <a:xfrm>
            <a:off x="5093208" y="3538728"/>
            <a:ext cx="325526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④ 小小设计师</a:t>
            </a:r>
            <a:endParaRPr lang="en-US" sz="1900" dirty="0"/>
          </a:p>
        </p:txBody>
      </p:sp>
      <p:pic>
        <p:nvPicPr>
          <p:cNvPr id="12" name="Image 0" descr="/mnt/data/shin_stickers2/shin_dog_big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-240000">
            <a:off x="9646920" y="1325880"/>
            <a:ext cx="1965960" cy="2514600"/>
          </a:xfrm>
          <a:prstGeom prst="rect">
            <a:avLst/>
          </a:prstGeom>
        </p:spPr>
      </p:pic>
      <p:pic>
        <p:nvPicPr>
          <p:cNvPr id="13" name="Image 1" descr="/mnt/data/shin_stickers2/dog_head2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360000">
            <a:off x="9738360" y="4343400"/>
            <a:ext cx="868680" cy="777240"/>
          </a:xfrm>
          <a:prstGeom prst="rect">
            <a:avLst/>
          </a:prstGeom>
        </p:spPr>
      </p:pic>
      <p:pic>
        <p:nvPicPr>
          <p:cNvPr id="14" name="Image 2" descr="/mnt/data/shin_stickers2/logo2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-300000">
            <a:off x="10835640" y="5349240"/>
            <a:ext cx="594360" cy="438912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11228832" y="6419088"/>
            <a:ext cx="4572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928B7D"/>
                </a:solidFill>
                <a:latin typeface="Arial Rounded MT Bold" panose="020F0704030504030204" pitchFamily="34" charset="0"/>
                <a:ea typeface="Arial Rounded MT Bold" panose="020F0704030504030204" pitchFamily="34" charset="-122"/>
                <a:cs typeface="Arial Rounded MT Bold" panose="020F0704030504030204" pitchFamily="34" charset="-120"/>
              </a:rPr>
              <a:t>2</a:t>
            </a:r>
            <a:endParaRPr lang="en-US" sz="10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20040"/>
            <a:ext cx="8138160" cy="786384"/>
          </a:xfrm>
          <a:prstGeom prst="rect">
            <a:avLst/>
          </a:prstGeom>
          <a:solidFill>
            <a:srgbClr val="FFFFFF"/>
          </a:solidFill>
          <a:ln w="25400">
            <a:solidFill>
              <a:srgbClr val="5B84D6"/>
            </a:solidFill>
          </a:ln>
        </p:spPr>
        <p:txBody>
          <a:bodyPr wrap="square" lIns="1905" tIns="1905" rIns="1905" bIns="1905" rtlCol="0" anchor="ctr">
            <a:normAutofit/>
          </a:bodyPr>
          <a:lstStyle/>
          <a:p>
            <a:pPr marL="0" indent="0">
              <a:buNone/>
            </a:pPr>
            <a:r>
              <a:rPr lang="en-US" sz="25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先来复习：普通机器和 AI 有什么区别？</a:t>
            </a:r>
            <a:endParaRPr lang="en-US" sz="2500" dirty="0"/>
          </a:p>
        </p:txBody>
      </p:sp>
      <p:sp>
        <p:nvSpPr>
          <p:cNvPr id="3" name="Shape 1"/>
          <p:cNvSpPr/>
          <p:nvPr/>
        </p:nvSpPr>
        <p:spPr>
          <a:xfrm>
            <a:off x="834390" y="1390015"/>
            <a:ext cx="8961120" cy="502920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C9C4E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14400" y="1691640"/>
            <a:ext cx="3474720" cy="1828800"/>
          </a:xfrm>
          <a:prstGeom prst="rect">
            <a:avLst/>
          </a:prstGeom>
          <a:solidFill>
            <a:srgbClr val="FFEBC0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普通机器</a:t>
            </a:r>
            <a:endParaRPr lang="en-US" sz="1550" dirty="0"/>
          </a:p>
          <a:p>
            <a:pPr marL="0" indent="0">
              <a:buNone/>
            </a:pPr>
            <a:r>
              <a:rPr lang="en-US" sz="15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人按按钮 / 按固定规则工作</a:t>
            </a:r>
            <a:endParaRPr lang="en-US" sz="1550" dirty="0"/>
          </a:p>
          <a:p>
            <a:pPr marL="0" indent="0">
              <a:buNone/>
            </a:pPr>
            <a:r>
              <a:rPr lang="en-US" sz="15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例子：普通手电筒、普通闹钟</a:t>
            </a:r>
            <a:endParaRPr lang="en-US" sz="1550" dirty="0"/>
          </a:p>
        </p:txBody>
      </p:sp>
      <p:sp>
        <p:nvSpPr>
          <p:cNvPr id="5" name="Text 3"/>
          <p:cNvSpPr/>
          <p:nvPr/>
        </p:nvSpPr>
        <p:spPr>
          <a:xfrm>
            <a:off x="1024128" y="1801368"/>
            <a:ext cx="325526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1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普通机器</a:t>
            </a:r>
            <a:endParaRPr lang="en-US" sz="2100" dirty="0"/>
          </a:p>
        </p:txBody>
      </p:sp>
      <p:sp>
        <p:nvSpPr>
          <p:cNvPr id="6" name="Text 4"/>
          <p:cNvSpPr/>
          <p:nvPr/>
        </p:nvSpPr>
        <p:spPr>
          <a:xfrm>
            <a:off x="4709160" y="1691640"/>
            <a:ext cx="3474720" cy="1828800"/>
          </a:xfrm>
          <a:prstGeom prst="rect">
            <a:avLst/>
          </a:prstGeom>
          <a:solidFill>
            <a:srgbClr val="CDE8F6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AI</a:t>
            </a:r>
            <a:endParaRPr lang="en-US" sz="1550" dirty="0"/>
          </a:p>
          <a:p>
            <a:pPr marL="0" indent="0">
              <a:buNone/>
            </a:pPr>
            <a:r>
              <a:rPr lang="en-US" sz="15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能接收信息 → 自己判断 → 做出反应</a:t>
            </a:r>
            <a:endParaRPr lang="en-US" sz="1550" dirty="0"/>
          </a:p>
          <a:p>
            <a:pPr marL="0" indent="0">
              <a:buNone/>
            </a:pPr>
            <a:r>
              <a:rPr lang="en-US" sz="15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例子：智能音箱、视频推荐</a:t>
            </a:r>
            <a:endParaRPr lang="en-US" sz="1550" dirty="0"/>
          </a:p>
        </p:txBody>
      </p:sp>
      <p:sp>
        <p:nvSpPr>
          <p:cNvPr id="7" name="Text 5"/>
          <p:cNvSpPr/>
          <p:nvPr/>
        </p:nvSpPr>
        <p:spPr>
          <a:xfrm>
            <a:off x="4818888" y="1801368"/>
            <a:ext cx="325526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1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AI</a:t>
            </a:r>
            <a:endParaRPr lang="en-US" sz="2100" dirty="0"/>
          </a:p>
        </p:txBody>
      </p:sp>
      <p:sp>
        <p:nvSpPr>
          <p:cNvPr id="9" name="Text 7"/>
          <p:cNvSpPr/>
          <p:nvPr/>
        </p:nvSpPr>
        <p:spPr>
          <a:xfrm>
            <a:off x="1143000" y="4892040"/>
            <a:ext cx="7635240" cy="685800"/>
          </a:xfrm>
          <a:prstGeom prst="rect">
            <a:avLst/>
          </a:prstGeom>
          <a:solidFill>
            <a:srgbClr val="FFFBE9"/>
          </a:solidFill>
          <a:ln w="12700">
            <a:solidFill>
              <a:srgbClr val="F2BB5E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65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今天我们要去找一找：校园里和家里，哪里可能有这样的“聪明反应”？</a:t>
            </a:r>
            <a:endParaRPr lang="en-US" sz="1650" dirty="0"/>
          </a:p>
        </p:txBody>
      </p:sp>
      <p:pic>
        <p:nvPicPr>
          <p:cNvPr id="10" name="Image 0" descr="/mnt/data/shin_stickers2/girl_bunny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240000">
            <a:off x="9646920" y="1325880"/>
            <a:ext cx="1965960" cy="2514600"/>
          </a:xfrm>
          <a:prstGeom prst="rect">
            <a:avLst/>
          </a:prstGeom>
        </p:spPr>
      </p:pic>
      <p:pic>
        <p:nvPicPr>
          <p:cNvPr id="11" name="Image 1" descr="/mnt/data/shin_stickers2/stand_bo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60000">
            <a:off x="9738360" y="4343400"/>
            <a:ext cx="868680" cy="777240"/>
          </a:xfrm>
          <a:prstGeom prst="rect">
            <a:avLst/>
          </a:prstGeom>
        </p:spPr>
      </p:pic>
      <p:pic>
        <p:nvPicPr>
          <p:cNvPr id="12" name="Image 2" descr="/mnt/data/shin_stickers2/dog_head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300000">
            <a:off x="10835640" y="5349240"/>
            <a:ext cx="594360" cy="438912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11228832" y="6419088"/>
            <a:ext cx="4572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928B7D"/>
                </a:solidFill>
                <a:latin typeface="Arial Rounded MT Bold" panose="020F0704030504030204" pitchFamily="34" charset="0"/>
                <a:ea typeface="Arial Rounded MT Bold" panose="020F0704030504030204" pitchFamily="34" charset="-122"/>
                <a:cs typeface="Arial Rounded MT Bold" panose="020F0704030504030204" pitchFamily="34" charset="-120"/>
              </a:rPr>
              <a:t>3</a:t>
            </a:r>
            <a:endParaRPr lang="en-US" sz="10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20040"/>
            <a:ext cx="8138160" cy="786384"/>
          </a:xfrm>
          <a:prstGeom prst="rect">
            <a:avLst/>
          </a:prstGeom>
          <a:solidFill>
            <a:srgbClr val="FFFFFF"/>
          </a:solidFill>
          <a:ln w="25400">
            <a:solidFill>
              <a:srgbClr val="5B84D6"/>
            </a:solidFill>
          </a:ln>
        </p:spPr>
        <p:txBody>
          <a:bodyPr wrap="square" lIns="1905" tIns="1905" rIns="1905" bIns="1905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小知识：AI 不是只在“大城市”里</a:t>
            </a:r>
            <a:endParaRPr lang="en-US" sz="2000" dirty="0"/>
          </a:p>
          <a:p>
            <a:pPr marL="0" indent="0">
              <a:buNone/>
            </a:pPr>
            <a:r>
              <a:rPr lang="en-US" sz="20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很多 AI 已经悄悄来到我们身边。</a:t>
            </a:r>
            <a:endParaRPr lang="en-US" sz="2000" dirty="0"/>
          </a:p>
        </p:txBody>
      </p:sp>
      <p:sp>
        <p:nvSpPr>
          <p:cNvPr id="3" name="Shape 1"/>
          <p:cNvSpPr/>
          <p:nvPr/>
        </p:nvSpPr>
        <p:spPr>
          <a:xfrm>
            <a:off x="548640" y="1234440"/>
            <a:ext cx="8961120" cy="502920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C9C4E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14400" y="1600200"/>
            <a:ext cx="8001000" cy="914400"/>
          </a:xfrm>
          <a:prstGeom prst="rect">
            <a:avLst/>
          </a:prstGeom>
          <a:solidFill>
            <a:srgbClr val="FFF7DF"/>
          </a:solidFill>
          <a:ln w="12700">
            <a:solidFill>
              <a:srgbClr val="FFF7D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AI 不一定长得像机器人。它可能藏在手机、电视、玩具、摄像头、路灯里。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960120" y="3017520"/>
            <a:ext cx="2331720" cy="1234440"/>
          </a:xfrm>
          <a:prstGeom prst="rect">
            <a:avLst/>
          </a:prstGeom>
          <a:solidFill>
            <a:srgbClr val="CDE8F6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手机里</a:t>
            </a:r>
            <a:endParaRPr lang="en-US" sz="1300" dirty="0"/>
          </a:p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语音助手、拍照识别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1069848" y="3127248"/>
            <a:ext cx="211226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手机里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3657600" y="3017520"/>
            <a:ext cx="2331720" cy="1234440"/>
          </a:xfrm>
          <a:prstGeom prst="rect">
            <a:avLst/>
          </a:prstGeom>
          <a:solidFill>
            <a:srgbClr val="FFEBC0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电视里</a:t>
            </a:r>
            <a:endParaRPr lang="en-US" sz="1300" dirty="0"/>
          </a:p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自动推荐你爱看的内容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3767328" y="3127248"/>
            <a:ext cx="211226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电视里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6355080" y="3017520"/>
            <a:ext cx="2331720" cy="1234440"/>
          </a:xfrm>
          <a:prstGeom prst="rect">
            <a:avLst/>
          </a:prstGeom>
          <a:solidFill>
            <a:srgbClr val="E9F6E1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校园/家里</a:t>
            </a:r>
            <a:endParaRPr lang="en-US" sz="1300" dirty="0"/>
          </a:p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摄像头、声控灯、语音玩具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6464808" y="3127248"/>
            <a:ext cx="211226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校园/家里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960120" y="4983480"/>
            <a:ext cx="8001000" cy="685800"/>
          </a:xfrm>
          <a:prstGeom prst="rect">
            <a:avLst/>
          </a:prstGeom>
          <a:solidFill>
            <a:srgbClr val="FFF7DF"/>
          </a:solidFill>
          <a:ln w="12700">
            <a:solidFill>
              <a:srgbClr val="F2BB5E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注意：不是所有“自动”都是 AI。会根据情况判断的，才更像 AI。</a:t>
            </a:r>
            <a:endParaRPr lang="en-US" sz="1700" dirty="0"/>
          </a:p>
        </p:txBody>
      </p:sp>
      <p:pic>
        <p:nvPicPr>
          <p:cNvPr id="12" name="Image 0" descr="/mnt/data/shin_stickers2/happy_boy_do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240000">
            <a:off x="9646920" y="1325880"/>
            <a:ext cx="1965960" cy="2514600"/>
          </a:xfrm>
          <a:prstGeom prst="rect">
            <a:avLst/>
          </a:prstGeom>
        </p:spPr>
      </p:pic>
      <p:pic>
        <p:nvPicPr>
          <p:cNvPr id="13" name="Image 1" descr="/mnt/data/shin_stickers2/dog_head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60000">
            <a:off x="9738360" y="4343400"/>
            <a:ext cx="868680" cy="777240"/>
          </a:xfrm>
          <a:prstGeom prst="rect">
            <a:avLst/>
          </a:prstGeom>
        </p:spPr>
      </p:pic>
      <p:pic>
        <p:nvPicPr>
          <p:cNvPr id="14" name="Image 2" descr="/mnt/data/shin_stickers2/small_icon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300000">
            <a:off x="10835640" y="5349240"/>
            <a:ext cx="594360" cy="438912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11228832" y="6419088"/>
            <a:ext cx="4572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928B7D"/>
                </a:solidFill>
                <a:latin typeface="Arial Rounded MT Bold" panose="020F0704030504030204" pitchFamily="34" charset="0"/>
                <a:ea typeface="Arial Rounded MT Bold" panose="020F0704030504030204" pitchFamily="34" charset="-122"/>
                <a:cs typeface="Arial Rounded MT Bold" panose="020F0704030504030204" pitchFamily="34" charset="-120"/>
              </a:rPr>
              <a:t>4</a:t>
            </a:r>
            <a:endParaRPr lang="en-US" sz="10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20040"/>
            <a:ext cx="8138160" cy="786384"/>
          </a:xfrm>
          <a:prstGeom prst="rect">
            <a:avLst/>
          </a:prstGeom>
          <a:solidFill>
            <a:srgbClr val="FFFFFF"/>
          </a:solidFill>
          <a:ln w="25400">
            <a:solidFill>
              <a:srgbClr val="5B84D6"/>
            </a:solidFill>
          </a:ln>
        </p:spPr>
        <p:txBody>
          <a:bodyPr wrap="square" lIns="1905" tIns="1905" rIns="1905" bIns="1905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AI 怎么发现我们身边的事情？</a:t>
            </a:r>
            <a:endParaRPr lang="en-US" sz="2000" dirty="0"/>
          </a:p>
          <a:p>
            <a:pPr marL="0" indent="0">
              <a:buNone/>
            </a:pPr>
            <a:r>
              <a:rPr lang="en-US" sz="20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它也需要“眼睛、耳朵和小脑袋”。</a:t>
            </a:r>
            <a:endParaRPr lang="en-US" sz="2000" dirty="0"/>
          </a:p>
        </p:txBody>
      </p:sp>
      <p:sp>
        <p:nvSpPr>
          <p:cNvPr id="3" name="Shape 1"/>
          <p:cNvSpPr/>
          <p:nvPr/>
        </p:nvSpPr>
        <p:spPr>
          <a:xfrm>
            <a:off x="548640" y="1234440"/>
            <a:ext cx="8961120" cy="502920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C9C4E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14400" y="1691640"/>
            <a:ext cx="3429000" cy="1097280"/>
          </a:xfrm>
          <a:prstGeom prst="rect">
            <a:avLst/>
          </a:prstGeom>
          <a:solidFill>
            <a:srgbClr val="CDE8F6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眼睛</a:t>
            </a:r>
            <a:endParaRPr lang="en-US" sz="1300" dirty="0"/>
          </a:p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摄像头：看见画面、人脸、物品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1024128" y="1801368"/>
            <a:ext cx="320954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眼睛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4846320" y="1691640"/>
            <a:ext cx="3429000" cy="1097280"/>
          </a:xfrm>
          <a:prstGeom prst="rect">
            <a:avLst/>
          </a:prstGeom>
          <a:solidFill>
            <a:srgbClr val="FFEBC0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耳朵</a:t>
            </a:r>
            <a:endParaRPr lang="en-US" sz="1300" dirty="0"/>
          </a:p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麦克风：听见声音、指令、音乐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4956048" y="1801368"/>
            <a:ext cx="320954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耳朵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914400" y="3200400"/>
            <a:ext cx="3429000" cy="1097280"/>
          </a:xfrm>
          <a:prstGeom prst="rect">
            <a:avLst/>
          </a:prstGeom>
          <a:solidFill>
            <a:srgbClr val="E9F6E1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小脑袋</a:t>
            </a:r>
            <a:endParaRPr lang="en-US" sz="1300" dirty="0"/>
          </a:p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程序：判断该怎么做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1024128" y="3310128"/>
            <a:ext cx="320954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小脑袋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4846320" y="3200400"/>
            <a:ext cx="3429000" cy="1097280"/>
          </a:xfrm>
          <a:prstGeom prst="rect">
            <a:avLst/>
          </a:prstGeom>
          <a:solidFill>
            <a:srgbClr val="FFE5EB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小手</a:t>
            </a:r>
            <a:endParaRPr lang="en-US" sz="1300" dirty="0"/>
          </a:p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设备：亮灯、播放、提醒、推荐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4956048" y="3310128"/>
            <a:ext cx="320954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小手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960120" y="5080635"/>
            <a:ext cx="8001000" cy="685800"/>
          </a:xfrm>
          <a:prstGeom prst="rect">
            <a:avLst/>
          </a:prstGeom>
          <a:solidFill>
            <a:srgbClr val="EFF9EA"/>
          </a:solidFill>
          <a:ln w="12700">
            <a:solidFill>
              <a:srgbClr val="7FBE73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AI 常常先“收集信息”，再“判断”，最后“行动”。</a:t>
            </a:r>
            <a:endParaRPr lang="en-US" sz="1800" dirty="0"/>
          </a:p>
        </p:txBody>
      </p:sp>
      <p:pic>
        <p:nvPicPr>
          <p:cNvPr id="13" name="Image 0" descr="/mnt/data/shin_stickers2/sleep_bi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240000">
            <a:off x="9646920" y="1325880"/>
            <a:ext cx="1965960" cy="2514600"/>
          </a:xfrm>
          <a:prstGeom prst="rect">
            <a:avLst/>
          </a:prstGeom>
        </p:spPr>
      </p:pic>
      <p:pic>
        <p:nvPicPr>
          <p:cNvPr id="14" name="Image 1" descr="/mnt/data/shin_stickers2/stand_bo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60000">
            <a:off x="9738360" y="4343400"/>
            <a:ext cx="868680" cy="777240"/>
          </a:xfrm>
          <a:prstGeom prst="rect">
            <a:avLst/>
          </a:prstGeom>
        </p:spPr>
      </p:pic>
      <p:pic>
        <p:nvPicPr>
          <p:cNvPr id="15" name="Image 2" descr="/mnt/data/shin_stickers2/dog_head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300000">
            <a:off x="10835640" y="5349240"/>
            <a:ext cx="594360" cy="438912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11228832" y="6419088"/>
            <a:ext cx="4572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928B7D"/>
                </a:solidFill>
                <a:latin typeface="Arial Rounded MT Bold" panose="020F0704030504030204" pitchFamily="34" charset="0"/>
                <a:ea typeface="Arial Rounded MT Bold" panose="020F0704030504030204" pitchFamily="34" charset="-122"/>
                <a:cs typeface="Arial Rounded MT Bold" panose="020F0704030504030204" pitchFamily="34" charset="-120"/>
              </a:rPr>
              <a:t>5</a:t>
            </a:r>
            <a:endParaRPr lang="en-US" sz="10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20040"/>
            <a:ext cx="8138160" cy="786384"/>
          </a:xfrm>
          <a:prstGeom prst="rect">
            <a:avLst/>
          </a:prstGeom>
          <a:solidFill>
            <a:srgbClr val="FFFFFF"/>
          </a:solidFill>
          <a:ln w="25400">
            <a:solidFill>
              <a:srgbClr val="5B84D6"/>
            </a:solidFill>
          </a:ln>
        </p:spPr>
        <p:txBody>
          <a:bodyPr wrap="square" lIns="1905" tIns="1905" rIns="1905" bIns="1905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环节：校园 AI 大搜查行动</a:t>
            </a:r>
            <a:endParaRPr lang="en-US" sz="2000" dirty="0"/>
          </a:p>
          <a:p>
            <a:pPr marL="0" indent="0">
              <a:buNone/>
            </a:pPr>
            <a:r>
              <a:rPr lang="en-US" sz="20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3分钟观察 + 小组记录 + 汇报积分</a:t>
            </a:r>
            <a:endParaRPr lang="en-US" sz="2000" dirty="0"/>
          </a:p>
        </p:txBody>
      </p:sp>
      <p:sp>
        <p:nvSpPr>
          <p:cNvPr id="3" name="Shape 1"/>
          <p:cNvSpPr/>
          <p:nvPr/>
        </p:nvSpPr>
        <p:spPr>
          <a:xfrm>
            <a:off x="548640" y="1234440"/>
            <a:ext cx="8961120" cy="502920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C9C4E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14400" y="1600200"/>
            <a:ext cx="4663440" cy="3657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9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• 4–5 人一组，选一名记录员。</a:t>
            </a:r>
            <a:endParaRPr lang="en-US" sz="1900" dirty="0"/>
          </a:p>
          <a:p>
            <a:pPr marL="0" indent="0">
              <a:buNone/>
            </a:pPr>
            <a:r>
              <a:rPr lang="en-US" sz="19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• 3 分钟观察教室、楼道、身边物品。</a:t>
            </a:r>
            <a:endParaRPr lang="en-US" sz="1900" dirty="0"/>
          </a:p>
          <a:p>
            <a:pPr marL="0" indent="0">
              <a:buNone/>
            </a:pPr>
            <a:r>
              <a:rPr lang="en-US" sz="19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• 找到一个“可能有 AI”的地方，记 1 分。</a:t>
            </a:r>
            <a:endParaRPr lang="en-US" sz="1900" dirty="0"/>
          </a:p>
          <a:p>
            <a:pPr marL="0" indent="0">
              <a:buNone/>
            </a:pPr>
            <a:r>
              <a:rPr lang="en-US" sz="19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• 说清楚“它为什么像 AI”，再加 1 分。</a:t>
            </a:r>
            <a:endParaRPr lang="en-US" sz="1900" dirty="0"/>
          </a:p>
          <a:p>
            <a:pPr marL="0" indent="0">
              <a:buNone/>
            </a:pPr>
            <a:r>
              <a:rPr lang="en-US" sz="19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• 最后评选“AI 搜查最佳小队”。</a:t>
            </a:r>
            <a:endParaRPr lang="en-US" sz="1900" dirty="0"/>
          </a:p>
        </p:txBody>
      </p:sp>
      <p:sp>
        <p:nvSpPr>
          <p:cNvPr id="5" name="Text 3"/>
          <p:cNvSpPr/>
          <p:nvPr/>
        </p:nvSpPr>
        <p:spPr>
          <a:xfrm>
            <a:off x="5806440" y="1783080"/>
            <a:ext cx="3108960" cy="3154680"/>
          </a:xfrm>
          <a:prstGeom prst="rect">
            <a:avLst/>
          </a:prstGeom>
          <a:solidFill>
            <a:srgbClr val="FAF8E9"/>
          </a:solidFill>
          <a:ln w="12700">
            <a:solidFill>
              <a:srgbClr val="9180D7"/>
            </a:solidFill>
          </a:ln>
        </p:spPr>
        <p:txBody>
          <a:bodyPr wrap="square" lIns="2286" tIns="2286" rIns="2286" bIns="2286" rtlCol="0" anchor="ctr">
            <a:normAutofit/>
          </a:bodyPr>
          <a:lstStyle/>
          <a:p>
            <a:pPr marL="0" indent="0">
              <a:buNone/>
            </a:pPr>
            <a:r>
              <a:rPr lang="en-US" sz="145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积分表</a:t>
            </a:r>
            <a:endParaRPr lang="en-US" sz="1450" dirty="0"/>
          </a:p>
          <a:p>
            <a:pPr marL="0" indent="0">
              <a:buNone/>
            </a:pPr>
            <a:endParaRPr lang="en-US" sz="1450" dirty="0"/>
          </a:p>
          <a:p>
            <a:pPr marL="0" indent="0">
              <a:buNone/>
            </a:pPr>
            <a:r>
              <a:rPr lang="en-US" sz="145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小组   发现数量   理由分</a:t>
            </a:r>
            <a:endParaRPr lang="en-US" sz="1450" dirty="0"/>
          </a:p>
          <a:p>
            <a:pPr marL="0" indent="0">
              <a:buNone/>
            </a:pPr>
            <a:r>
              <a:rPr lang="en-US" sz="145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第1组     ____     ____</a:t>
            </a:r>
            <a:endParaRPr lang="en-US" sz="1450" dirty="0"/>
          </a:p>
          <a:p>
            <a:pPr marL="0" indent="0">
              <a:buNone/>
            </a:pPr>
            <a:r>
              <a:rPr lang="en-US" sz="145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第2组     ____     ____</a:t>
            </a:r>
            <a:endParaRPr lang="en-US" sz="1450" dirty="0"/>
          </a:p>
          <a:p>
            <a:pPr marL="0" indent="0">
              <a:buNone/>
            </a:pPr>
            <a:r>
              <a:rPr lang="en-US" sz="145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第3组     ____     ____</a:t>
            </a:r>
            <a:endParaRPr lang="en-US" sz="1450" dirty="0"/>
          </a:p>
          <a:p>
            <a:pPr marL="0" indent="0">
              <a:buNone/>
            </a:pPr>
            <a:r>
              <a:rPr lang="en-US" sz="145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第4组     ____     ____</a:t>
            </a:r>
            <a:endParaRPr lang="en-US" sz="1450" dirty="0"/>
          </a:p>
        </p:txBody>
      </p:sp>
      <p:pic>
        <p:nvPicPr>
          <p:cNvPr id="7" name="Image 0" descr="/mnt/data/shin_stickers2/run_bi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80000">
            <a:off x="9555480" y="1188720"/>
            <a:ext cx="2011680" cy="2971800"/>
          </a:xfrm>
          <a:prstGeom prst="rect">
            <a:avLst/>
          </a:prstGeom>
        </p:spPr>
      </p:pic>
      <p:pic>
        <p:nvPicPr>
          <p:cNvPr id="8" name="Image 1" descr="/mnt/data/shin_stickers2/small_icons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240000">
            <a:off x="9921240" y="4754880"/>
            <a:ext cx="1143000" cy="868680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1228832" y="6419088"/>
            <a:ext cx="4572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928B7D"/>
                </a:solidFill>
                <a:latin typeface="Arial Rounded MT Bold" panose="020F0704030504030204" pitchFamily="34" charset="0"/>
                <a:ea typeface="Arial Rounded MT Bold" panose="020F0704030504030204" pitchFamily="34" charset="-122"/>
                <a:cs typeface="Arial Rounded MT Bold" panose="020F0704030504030204" pitchFamily="34" charset="-120"/>
              </a:rPr>
              <a:t>6</a:t>
            </a:r>
            <a:endParaRPr lang="en-US" sz="10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20040"/>
            <a:ext cx="8138160" cy="786384"/>
          </a:xfrm>
          <a:prstGeom prst="rect">
            <a:avLst/>
          </a:prstGeom>
          <a:solidFill>
            <a:srgbClr val="FFFFFF"/>
          </a:solidFill>
          <a:ln w="25400">
            <a:solidFill>
              <a:srgbClr val="5B84D6"/>
            </a:solidFill>
          </a:ln>
        </p:spPr>
        <p:txBody>
          <a:bodyPr wrap="square" lIns="1905" tIns="1905" rIns="1905" bIns="1905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搜查任务卡：哪里可能藏着 AI？</a:t>
            </a:r>
            <a:endParaRPr lang="en-US" sz="2000" dirty="0"/>
          </a:p>
          <a:p>
            <a:pPr marL="0" indent="0">
              <a:buNone/>
            </a:pPr>
            <a:r>
              <a:rPr lang="en-US" sz="20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观察时可以从这 5 个方向找线索。</a:t>
            </a:r>
            <a:endParaRPr lang="en-US" sz="2000" dirty="0"/>
          </a:p>
        </p:txBody>
      </p:sp>
      <p:sp>
        <p:nvSpPr>
          <p:cNvPr id="3" name="Shape 1"/>
          <p:cNvSpPr/>
          <p:nvPr/>
        </p:nvSpPr>
        <p:spPr>
          <a:xfrm>
            <a:off x="548640" y="1240155"/>
            <a:ext cx="8961120" cy="502920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C9C4EF"/>
            </a:solidFill>
            <a:prstDash val="solid"/>
          </a:ln>
        </p:spPr>
      </p:sp>
      <p:sp>
        <p:nvSpPr>
          <p:cNvPr id="4" name="Text 2"/>
          <p:cNvSpPr/>
          <p:nvPr>
            <p:custDataLst>
              <p:tags r:id="rId1"/>
            </p:custDataLst>
          </p:nvPr>
        </p:nvSpPr>
        <p:spPr>
          <a:xfrm>
            <a:off x="914400" y="1508760"/>
            <a:ext cx="3520440" cy="960120"/>
          </a:xfrm>
          <a:prstGeom prst="rect">
            <a:avLst/>
          </a:prstGeom>
          <a:solidFill>
            <a:srgbClr val="CDE8F6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比如语音玩具、智能音箱</a:t>
            </a:r>
            <a:endParaRPr lang="en-US" sz="1250" dirty="0"/>
          </a:p>
        </p:txBody>
      </p:sp>
      <p:sp>
        <p:nvSpPr>
          <p:cNvPr id="5" name="Text 3"/>
          <p:cNvSpPr/>
          <p:nvPr>
            <p:custDataLst>
              <p:tags r:id="rId2"/>
            </p:custDataLst>
          </p:nvPr>
        </p:nvSpPr>
        <p:spPr>
          <a:xfrm>
            <a:off x="1024128" y="1618488"/>
            <a:ext cx="330098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会听声音吗？</a:t>
            </a:r>
            <a:endParaRPr lang="en-US" sz="1700" dirty="0"/>
          </a:p>
        </p:txBody>
      </p:sp>
      <p:sp>
        <p:nvSpPr>
          <p:cNvPr id="6" name="Text 4"/>
          <p:cNvSpPr/>
          <p:nvPr>
            <p:custDataLst>
              <p:tags r:id="rId3"/>
            </p:custDataLst>
          </p:nvPr>
        </p:nvSpPr>
        <p:spPr>
          <a:xfrm>
            <a:off x="4892040" y="1508760"/>
            <a:ext cx="3520440" cy="960120"/>
          </a:xfrm>
          <a:prstGeom prst="rect">
            <a:avLst/>
          </a:prstGeom>
          <a:solidFill>
            <a:srgbClr val="FFEBC0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比如摄像头、人脸识别</a:t>
            </a:r>
            <a:endParaRPr lang="en-US" sz="1250" dirty="0"/>
          </a:p>
        </p:txBody>
      </p:sp>
      <p:sp>
        <p:nvSpPr>
          <p:cNvPr id="7" name="Text 5"/>
          <p:cNvSpPr/>
          <p:nvPr>
            <p:custDataLst>
              <p:tags r:id="rId4"/>
            </p:custDataLst>
          </p:nvPr>
        </p:nvSpPr>
        <p:spPr>
          <a:xfrm>
            <a:off x="5001768" y="1618488"/>
            <a:ext cx="330098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会看画面吗？</a:t>
            </a:r>
            <a:endParaRPr lang="en-US" sz="1700" dirty="0"/>
          </a:p>
        </p:txBody>
      </p:sp>
      <p:sp>
        <p:nvSpPr>
          <p:cNvPr id="8" name="Text 6"/>
          <p:cNvSpPr/>
          <p:nvPr>
            <p:custDataLst>
              <p:tags r:id="rId5"/>
            </p:custDataLst>
          </p:nvPr>
        </p:nvSpPr>
        <p:spPr>
          <a:xfrm>
            <a:off x="914400" y="2834640"/>
            <a:ext cx="3520440" cy="960120"/>
          </a:xfrm>
          <a:prstGeom prst="rect">
            <a:avLst/>
          </a:prstGeom>
          <a:solidFill>
            <a:srgbClr val="E9F6E1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比如短视频、电视自动播放</a:t>
            </a:r>
            <a:endParaRPr lang="en-US" sz="1250" dirty="0"/>
          </a:p>
        </p:txBody>
      </p:sp>
      <p:sp>
        <p:nvSpPr>
          <p:cNvPr id="9" name="Text 7"/>
          <p:cNvSpPr/>
          <p:nvPr>
            <p:custDataLst>
              <p:tags r:id="rId6"/>
            </p:custDataLst>
          </p:nvPr>
        </p:nvSpPr>
        <p:spPr>
          <a:xfrm>
            <a:off x="1024128" y="2944368"/>
            <a:ext cx="330098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会推荐内容吗？</a:t>
            </a:r>
            <a:endParaRPr lang="en-US" sz="1700" dirty="0"/>
          </a:p>
        </p:txBody>
      </p:sp>
      <p:sp>
        <p:nvSpPr>
          <p:cNvPr id="10" name="Text 8"/>
          <p:cNvSpPr/>
          <p:nvPr>
            <p:custDataLst>
              <p:tags r:id="rId7"/>
            </p:custDataLst>
          </p:nvPr>
        </p:nvSpPr>
        <p:spPr>
          <a:xfrm>
            <a:off x="4892040" y="2834640"/>
            <a:ext cx="3520440" cy="960120"/>
          </a:xfrm>
          <a:prstGeom prst="rect">
            <a:avLst/>
          </a:prstGeom>
          <a:solidFill>
            <a:srgbClr val="FFE5EB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？</a:t>
            </a: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比如天气、作业、消息提醒</a:t>
            </a:r>
            <a:endParaRPr lang="en-US" sz="1250" dirty="0"/>
          </a:p>
        </p:txBody>
      </p:sp>
      <p:sp>
        <p:nvSpPr>
          <p:cNvPr id="11" name="Text 9"/>
          <p:cNvSpPr/>
          <p:nvPr>
            <p:custDataLst>
              <p:tags r:id="rId8"/>
            </p:custDataLst>
          </p:nvPr>
        </p:nvSpPr>
        <p:spPr>
          <a:xfrm>
            <a:off x="5001768" y="2944368"/>
            <a:ext cx="330098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会自动提醒吗？</a:t>
            </a:r>
            <a:endParaRPr lang="en-US" sz="1700" dirty="0"/>
          </a:p>
        </p:txBody>
      </p:sp>
      <p:sp>
        <p:nvSpPr>
          <p:cNvPr id="12" name="Text 10"/>
          <p:cNvSpPr/>
          <p:nvPr/>
        </p:nvSpPr>
        <p:spPr>
          <a:xfrm>
            <a:off x="914400" y="4160520"/>
            <a:ext cx="3520440" cy="960120"/>
          </a:xfrm>
          <a:prstGeom prst="rect">
            <a:avLst/>
          </a:prstGeom>
          <a:solidFill>
            <a:srgbClr val="FFF7DF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比如有人来就亮、太暗就亮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1024128" y="4270248"/>
            <a:ext cx="330098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7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会根据情况改变吗？</a:t>
            </a:r>
            <a:endParaRPr lang="en-US" sz="1700" dirty="0"/>
          </a:p>
        </p:txBody>
      </p:sp>
      <p:pic>
        <p:nvPicPr>
          <p:cNvPr id="15" name="Image 0" descr="/mnt/data/shin_stickers2/girl_bunny2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-240000">
            <a:off x="9646920" y="1325880"/>
            <a:ext cx="1965960" cy="2514600"/>
          </a:xfrm>
          <a:prstGeom prst="rect">
            <a:avLst/>
          </a:prstGeom>
        </p:spPr>
      </p:pic>
      <p:pic>
        <p:nvPicPr>
          <p:cNvPr id="16" name="Image 1" descr="/mnt/data/shin_stickers2/dog_head2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360000">
            <a:off x="9738360" y="4343400"/>
            <a:ext cx="868680" cy="777240"/>
          </a:xfrm>
          <a:prstGeom prst="rect">
            <a:avLst/>
          </a:prstGeom>
        </p:spPr>
      </p:pic>
      <p:pic>
        <p:nvPicPr>
          <p:cNvPr id="17" name="Image 2" descr="/mnt/data/shin_stickers2/logo2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-300000">
            <a:off x="10835640" y="5349240"/>
            <a:ext cx="594360" cy="438912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11228832" y="6419088"/>
            <a:ext cx="4572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928B7D"/>
                </a:solidFill>
                <a:latin typeface="Arial Rounded MT Bold" panose="020F0704030504030204" pitchFamily="34" charset="0"/>
                <a:ea typeface="Arial Rounded MT Bold" panose="020F0704030504030204" pitchFamily="34" charset="-122"/>
                <a:cs typeface="Arial Rounded MT Bold" panose="020F0704030504030204" pitchFamily="34" charset="-120"/>
              </a:rPr>
              <a:t>7</a:t>
            </a:r>
            <a:endParaRPr lang="en-US" sz="10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20040"/>
            <a:ext cx="8138160" cy="786384"/>
          </a:xfrm>
          <a:prstGeom prst="rect">
            <a:avLst/>
          </a:prstGeom>
          <a:solidFill>
            <a:srgbClr val="FFFFFF"/>
          </a:solidFill>
          <a:ln w="25400">
            <a:solidFill>
              <a:srgbClr val="5B84D6"/>
            </a:solidFill>
          </a:ln>
        </p:spPr>
        <p:txBody>
          <a:bodyPr wrap="square" lIns="1905" tIns="1905" rIns="1905" bIns="1905" rtlCol="0" anchor="ctr">
            <a:normAutofit/>
          </a:bodyPr>
          <a:lstStyle/>
          <a:p>
            <a:pPr marL="0" indent="0">
              <a:buNone/>
            </a:pPr>
            <a:r>
              <a:rPr lang="en-US" sz="25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举例：这些地方可能有 AI 吗？</a:t>
            </a:r>
            <a:endParaRPr lang="en-US" sz="2500" dirty="0"/>
          </a:p>
        </p:txBody>
      </p:sp>
      <p:sp>
        <p:nvSpPr>
          <p:cNvPr id="3" name="Shape 1"/>
          <p:cNvSpPr/>
          <p:nvPr/>
        </p:nvSpPr>
        <p:spPr>
          <a:xfrm>
            <a:off x="548640" y="1234440"/>
            <a:ext cx="8961120" cy="502920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C9C4E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14400" y="1508760"/>
            <a:ext cx="3520440" cy="914400"/>
          </a:xfrm>
          <a:prstGeom prst="rect">
            <a:avLst/>
          </a:prstGeom>
          <a:solidFill>
            <a:srgbClr val="CDE8F6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语音助手、拍照识别、输入法联想</a:t>
            </a:r>
            <a:endParaRPr lang="en-US" sz="1250" dirty="0"/>
          </a:p>
        </p:txBody>
      </p:sp>
      <p:sp>
        <p:nvSpPr>
          <p:cNvPr id="5" name="Text 3"/>
          <p:cNvSpPr/>
          <p:nvPr/>
        </p:nvSpPr>
        <p:spPr>
          <a:xfrm>
            <a:off x="1024128" y="1618488"/>
            <a:ext cx="330098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75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手机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4892040" y="1508760"/>
            <a:ext cx="3520440" cy="914400"/>
          </a:xfrm>
          <a:prstGeom prst="rect">
            <a:avLst/>
          </a:prstGeom>
          <a:solidFill>
            <a:srgbClr val="FFEBC0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会根据你看过的内容推荐</a:t>
            </a:r>
            <a:endParaRPr lang="en-US" sz="1250" dirty="0"/>
          </a:p>
        </p:txBody>
      </p:sp>
      <p:sp>
        <p:nvSpPr>
          <p:cNvPr id="7" name="Text 5"/>
          <p:cNvSpPr/>
          <p:nvPr/>
        </p:nvSpPr>
        <p:spPr>
          <a:xfrm>
            <a:off x="5001768" y="1618488"/>
            <a:ext cx="330098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75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电视自动播放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914400" y="2743200"/>
            <a:ext cx="3520440" cy="914400"/>
          </a:xfrm>
          <a:prstGeom prst="rect">
            <a:avLst/>
          </a:prstGeom>
          <a:solidFill>
            <a:srgbClr val="E9F6E1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听到声音就亮：可能只是普通自动装置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1024128" y="2852928"/>
            <a:ext cx="330098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75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楼道声控灯</a:t>
            </a: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4892040" y="2743200"/>
            <a:ext cx="3520440" cy="914400"/>
          </a:xfrm>
          <a:prstGeom prst="rect">
            <a:avLst/>
          </a:prstGeom>
          <a:solidFill>
            <a:srgbClr val="FFE5EB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可能会识别人、车、动物</a:t>
            </a:r>
            <a:endParaRPr lang="en-US" sz="1250" dirty="0"/>
          </a:p>
        </p:txBody>
      </p:sp>
      <p:sp>
        <p:nvSpPr>
          <p:cNvPr id="11" name="Text 9"/>
          <p:cNvSpPr/>
          <p:nvPr/>
        </p:nvSpPr>
        <p:spPr>
          <a:xfrm>
            <a:off x="5001768" y="2852928"/>
            <a:ext cx="330098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75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智能摄像头</a:t>
            </a:r>
            <a:endParaRPr lang="en-US" sz="1750" dirty="0"/>
          </a:p>
        </p:txBody>
      </p:sp>
      <p:sp>
        <p:nvSpPr>
          <p:cNvPr id="12" name="Text 10"/>
          <p:cNvSpPr/>
          <p:nvPr/>
        </p:nvSpPr>
        <p:spPr>
          <a:xfrm>
            <a:off x="914400" y="3977640"/>
            <a:ext cx="3520440" cy="914400"/>
          </a:xfrm>
          <a:prstGeom prst="rect">
            <a:avLst/>
          </a:prstGeom>
          <a:solidFill>
            <a:srgbClr val="FFF7DF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endParaRPr lang="en-US" sz="1250" dirty="0"/>
          </a:p>
          <a:p>
            <a:pPr marL="0" indent="0">
              <a:buNone/>
            </a:pPr>
            <a:r>
              <a:rPr lang="en-US" sz="125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能听懂简单指令并回答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1024128" y="4087368"/>
            <a:ext cx="330098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75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语音玩具</a:t>
            </a:r>
            <a:endParaRPr lang="en-US" sz="1750" dirty="0"/>
          </a:p>
        </p:txBody>
      </p:sp>
      <p:sp>
        <p:nvSpPr>
          <p:cNvPr id="14" name="Text 12"/>
          <p:cNvSpPr/>
          <p:nvPr/>
        </p:nvSpPr>
        <p:spPr>
          <a:xfrm>
            <a:off x="914400" y="5440680"/>
            <a:ext cx="8046720" cy="566928"/>
          </a:xfrm>
          <a:prstGeom prst="rect">
            <a:avLst/>
          </a:prstGeom>
          <a:solidFill>
            <a:srgbClr val="FFF7DF"/>
          </a:solidFill>
          <a:ln w="12700">
            <a:solidFill>
              <a:srgbClr val="F2BB5E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47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重点：声控灯不一定是 AI；如果它只是“听到声音就亮”，更像普通自动机器。</a:t>
            </a:r>
            <a:endParaRPr lang="en-US" sz="1470" dirty="0"/>
          </a:p>
        </p:txBody>
      </p:sp>
      <p:pic>
        <p:nvPicPr>
          <p:cNvPr id="15" name="Image 0" descr="/mnt/data/shin_stickers2/shin_dog_bi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240000">
            <a:off x="9646920" y="1325880"/>
            <a:ext cx="1965960" cy="2514600"/>
          </a:xfrm>
          <a:prstGeom prst="rect">
            <a:avLst/>
          </a:prstGeom>
        </p:spPr>
      </p:pic>
      <p:pic>
        <p:nvPicPr>
          <p:cNvPr id="16" name="Image 1" descr="/mnt/data/shin_stickers2/stand_bo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60000">
            <a:off x="9738360" y="4343400"/>
            <a:ext cx="868680" cy="777240"/>
          </a:xfrm>
          <a:prstGeom prst="rect">
            <a:avLst/>
          </a:prstGeom>
        </p:spPr>
      </p:pic>
      <p:pic>
        <p:nvPicPr>
          <p:cNvPr id="17" name="Image 2" descr="/mnt/data/shin_stickers2/dog_head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300000">
            <a:off x="10835640" y="5349240"/>
            <a:ext cx="594360" cy="438912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11228832" y="6419088"/>
            <a:ext cx="4572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928B7D"/>
                </a:solidFill>
                <a:latin typeface="Arial Rounded MT Bold" panose="020F0704030504030204" pitchFamily="34" charset="0"/>
                <a:ea typeface="Arial Rounded MT Bold" panose="020F0704030504030204" pitchFamily="34" charset="-122"/>
                <a:cs typeface="Arial Rounded MT Bold" panose="020F0704030504030204" pitchFamily="34" charset="-120"/>
              </a:rPr>
              <a:t>8</a:t>
            </a:r>
            <a:endParaRPr lang="en-US" sz="10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20040"/>
            <a:ext cx="8138160" cy="786384"/>
          </a:xfrm>
          <a:prstGeom prst="rect">
            <a:avLst/>
          </a:prstGeom>
          <a:solidFill>
            <a:srgbClr val="FFFFFF"/>
          </a:solidFill>
          <a:ln w="25400">
            <a:solidFill>
              <a:srgbClr val="5B84D6"/>
            </a:solidFill>
          </a:ln>
        </p:spPr>
        <p:txBody>
          <a:bodyPr wrap="square" lIns="1905" tIns="1905" rIns="1905" bIns="1905" rtlCol="0" anchor="ctr">
            <a:normAutofit/>
          </a:bodyPr>
          <a:lstStyle/>
          <a:p>
            <a:pPr marL="0" indent="0">
              <a:buNone/>
            </a:pPr>
            <a:r>
              <a:rPr lang="en-US" sz="25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汇报时这样说：它为什么像 AI？</a:t>
            </a:r>
            <a:endParaRPr lang="en-US" sz="2500" dirty="0"/>
          </a:p>
        </p:txBody>
      </p:sp>
      <p:sp>
        <p:nvSpPr>
          <p:cNvPr id="3" name="Shape 1"/>
          <p:cNvSpPr/>
          <p:nvPr/>
        </p:nvSpPr>
        <p:spPr>
          <a:xfrm>
            <a:off x="548640" y="1234440"/>
            <a:ext cx="8961120" cy="502920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C9C4E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14400" y="1554480"/>
            <a:ext cx="8046720" cy="960120"/>
          </a:xfrm>
          <a:prstGeom prst="rect">
            <a:avLst/>
          </a:prstGeom>
          <a:solidFill>
            <a:srgbClr val="FFF7DF"/>
          </a:solidFill>
          <a:ln w="12700">
            <a:solidFill>
              <a:srgbClr val="FFF7DF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我发现了 ______，它可能是 AI，</a:t>
            </a:r>
            <a:endParaRPr lang="en-US" sz="2200" dirty="0"/>
          </a:p>
          <a:p>
            <a:pPr marL="0" indent="0" algn="ctr">
              <a:buNone/>
            </a:pPr>
            <a:r>
              <a:rPr lang="en-US" sz="22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因为它能 ______，然后 ______。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960120" y="3017520"/>
            <a:ext cx="2331720" cy="1234440"/>
          </a:xfrm>
          <a:prstGeom prst="rect">
            <a:avLst/>
          </a:prstGeom>
          <a:solidFill>
            <a:srgbClr val="CDE8F6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发现了什么？</a:t>
            </a:r>
            <a:endParaRPr lang="en-US" sz="1300" dirty="0"/>
          </a:p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手机 / 电视 / 摄像头 / 玩具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1069848" y="3127248"/>
            <a:ext cx="211226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发现了什么？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3657600" y="3017520"/>
            <a:ext cx="2331720" cy="1234440"/>
          </a:xfrm>
          <a:prstGeom prst="rect">
            <a:avLst/>
          </a:prstGeom>
          <a:solidFill>
            <a:srgbClr val="FFEBC0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它接收了什么？</a:t>
            </a:r>
            <a:endParaRPr lang="en-US" sz="1300" dirty="0"/>
          </a:p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声音 / 画面 / 喜好 / 时间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3767328" y="3127248"/>
            <a:ext cx="211226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它接收了什么？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6355080" y="3017520"/>
            <a:ext cx="2331720" cy="1234440"/>
          </a:xfrm>
          <a:prstGeom prst="rect">
            <a:avLst/>
          </a:prstGeom>
          <a:solidFill>
            <a:srgbClr val="E9F6E1"/>
          </a:solidFill>
          <a:ln w="12700">
            <a:solidFill>
              <a:srgbClr val="5B84D6"/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它怎么反应？</a:t>
            </a:r>
            <a:endParaRPr lang="en-US" sz="1300" dirty="0"/>
          </a:p>
          <a:p>
            <a:pPr marL="0" indent="0">
              <a:buNone/>
            </a:pPr>
            <a:r>
              <a:rPr lang="en-US" sz="1300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播放 / 推荐 / 提醒 / 亮灯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6464808" y="3127248"/>
            <a:ext cx="211226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49382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它怎么反应？</a:t>
            </a:r>
            <a:endParaRPr lang="en-US" sz="1800" dirty="0"/>
          </a:p>
        </p:txBody>
      </p:sp>
      <p:pic>
        <p:nvPicPr>
          <p:cNvPr id="12" name="Image 0" descr="/mnt/data/shin_stickers2/happy_boy_do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240000">
            <a:off x="9646920" y="1325880"/>
            <a:ext cx="1965960" cy="2514600"/>
          </a:xfrm>
          <a:prstGeom prst="rect">
            <a:avLst/>
          </a:prstGeom>
        </p:spPr>
      </p:pic>
      <p:pic>
        <p:nvPicPr>
          <p:cNvPr id="13" name="Image 1" descr="/mnt/data/shin_stickers2/dog_head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60000">
            <a:off x="9738360" y="4343400"/>
            <a:ext cx="868680" cy="777240"/>
          </a:xfrm>
          <a:prstGeom prst="rect">
            <a:avLst/>
          </a:prstGeom>
        </p:spPr>
      </p:pic>
      <p:pic>
        <p:nvPicPr>
          <p:cNvPr id="14" name="Image 2" descr="/mnt/data/shin_stickers2/small_icon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300000">
            <a:off x="10835640" y="5349240"/>
            <a:ext cx="594360" cy="438912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11228832" y="6419088"/>
            <a:ext cx="457200" cy="2011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928B7D"/>
                </a:solidFill>
                <a:latin typeface="Arial Rounded MT Bold" panose="020F0704030504030204" pitchFamily="34" charset="0"/>
                <a:ea typeface="Arial Rounded MT Bold" panose="020F0704030504030204" pitchFamily="34" charset="-122"/>
                <a:cs typeface="Arial Rounded MT Bold" panose="020F0704030504030204" pitchFamily="34" charset="-120"/>
              </a:rPr>
              <a:t>9</a:t>
            </a:r>
            <a:endParaRPr lang="en-US" sz="105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234,&quot;left&quot;:72,&quot;top&quot;:133.2,&quot;width&quot;:594}"/>
</p:tagLst>
</file>

<file path=ppt/tags/tag10.xml><?xml version="1.0" encoding="utf-8"?>
<p:tagLst xmlns:p="http://schemas.openxmlformats.org/presentationml/2006/main">
  <p:tag name="KSO_WM_DIAGRAM_VIRTUALLY_FRAME" val="{&quot;height&quot;:180,&quot;left&quot;:72,&quot;top&quot;:118.8,&quot;width&quot;:590.4}"/>
</p:tagLst>
</file>

<file path=ppt/tags/tag11.xml><?xml version="1.0" encoding="utf-8"?>
<p:tagLst xmlns:p="http://schemas.openxmlformats.org/presentationml/2006/main">
  <p:tag name="KSO_WM_DIAGRAM_VIRTUALLY_FRAME" val="{&quot;height&quot;:180,&quot;left&quot;:72,&quot;top&quot;:118.8,&quot;width&quot;:590.4}"/>
</p:tagLst>
</file>

<file path=ppt/tags/tag12.xml><?xml version="1.0" encoding="utf-8"?>
<p:tagLst xmlns:p="http://schemas.openxmlformats.org/presentationml/2006/main">
  <p:tag name="KSO_WM_DIAGRAM_VIRTUALLY_FRAME" val="{&quot;height&quot;:180,&quot;left&quot;:72,&quot;top&quot;:118.8,&quot;width&quot;:590.4}"/>
</p:tagLst>
</file>

<file path=ppt/tags/tag13.xml><?xml version="1.0" encoding="utf-8"?>
<p:tagLst xmlns:p="http://schemas.openxmlformats.org/presentationml/2006/main">
  <p:tag name="KSO_WM_DIAGRAM_VIRTUALLY_FRAME" val="{&quot;height&quot;:180,&quot;left&quot;:72,&quot;top&quot;:118.8,&quot;width&quot;:590.4}"/>
</p:tagLst>
</file>

<file path=ppt/tags/tag14.xml><?xml version="1.0" encoding="utf-8"?>
<p:tagLst xmlns:p="http://schemas.openxmlformats.org/presentationml/2006/main">
  <p:tag name="KSO_WM_DIAGRAM_VIRTUALLY_FRAME" val="{&quot;height&quot;:180,&quot;left&quot;:72,&quot;top&quot;:118.8,&quot;width&quot;:590.4}"/>
</p:tagLst>
</file>

<file path=ppt/tags/tag15.xml><?xml version="1.0" encoding="utf-8"?>
<p:tagLst xmlns:p="http://schemas.openxmlformats.org/presentationml/2006/main">
  <p:tag name="KSO_WM_DIAGRAM_VIRTUALLY_FRAME" val="{&quot;height&quot;:180,&quot;left&quot;:72,&quot;top&quot;:118.8,&quot;width&quot;:590.4}"/>
</p:tagLst>
</file>

<file path=ppt/tags/tag16.xml><?xml version="1.0" encoding="utf-8"?>
<p:tagLst xmlns:p="http://schemas.openxmlformats.org/presentationml/2006/main">
  <p:tag name="KSO_WM_DIAGRAM_VIRTUALLY_FRAME" val="{&quot;height&quot;:180,&quot;left&quot;:72,&quot;top&quot;:118.8,&quot;width&quot;:590.4}"/>
</p:tagLst>
</file>

<file path=ppt/tags/tag17.xml><?xml version="1.0" encoding="utf-8"?>
<p:tagLst xmlns:p="http://schemas.openxmlformats.org/presentationml/2006/main">
  <p:tag name="KSO_WM_DIAGRAM_VIRTUALLY_FRAME" val="{&quot;height&quot;:216,&quot;left&quot;:72,&quot;top&quot;:133.2,&quot;width&quot;:590.4}"/>
</p:tagLst>
</file>

<file path=ppt/tags/tag18.xml><?xml version="1.0" encoding="utf-8"?>
<p:tagLst xmlns:p="http://schemas.openxmlformats.org/presentationml/2006/main">
  <p:tag name="KSO_WM_DIAGRAM_VIRTUALLY_FRAME" val="{&quot;height&quot;:216,&quot;left&quot;:72,&quot;top&quot;:133.2,&quot;width&quot;:590.4}"/>
</p:tagLst>
</file>

<file path=ppt/tags/tag19.xml><?xml version="1.0" encoding="utf-8"?>
<p:tagLst xmlns:p="http://schemas.openxmlformats.org/presentationml/2006/main">
  <p:tag name="KSO_WM_DIAGRAM_VIRTUALLY_FRAME" val="{&quot;height&quot;:216,&quot;left&quot;:72,&quot;top&quot;:133.2,&quot;width&quot;:590.4}"/>
</p:tagLst>
</file>

<file path=ppt/tags/tag2.xml><?xml version="1.0" encoding="utf-8"?>
<p:tagLst xmlns:p="http://schemas.openxmlformats.org/presentationml/2006/main">
  <p:tag name="KSO_WM_DIAGRAM_VIRTUALLY_FRAME" val="{&quot;height&quot;:234,&quot;left&quot;:72,&quot;top&quot;:133.2,&quot;width&quot;:594}"/>
</p:tagLst>
</file>

<file path=ppt/tags/tag20.xml><?xml version="1.0" encoding="utf-8"?>
<p:tagLst xmlns:p="http://schemas.openxmlformats.org/presentationml/2006/main">
  <p:tag name="KSO_WM_DIAGRAM_VIRTUALLY_FRAME" val="{&quot;height&quot;:216,&quot;left&quot;:72,&quot;top&quot;:133.2,&quot;width&quot;:590.4}"/>
</p:tagLst>
</file>

<file path=ppt/tags/tag21.xml><?xml version="1.0" encoding="utf-8"?>
<p:tagLst xmlns:p="http://schemas.openxmlformats.org/presentationml/2006/main">
  <p:tag name="KSO_WM_DIAGRAM_VIRTUALLY_FRAME" val="{&quot;height&quot;:216,&quot;left&quot;:72,&quot;top&quot;:133.2,&quot;width&quot;:590.4}"/>
</p:tagLst>
</file>

<file path=ppt/tags/tag22.xml><?xml version="1.0" encoding="utf-8"?>
<p:tagLst xmlns:p="http://schemas.openxmlformats.org/presentationml/2006/main">
  <p:tag name="KSO_WM_DIAGRAM_VIRTUALLY_FRAME" val="{&quot;height&quot;:216,&quot;left&quot;:72,&quot;top&quot;:133.2,&quot;width&quot;:590.4}"/>
</p:tagLst>
</file>

<file path=ppt/tags/tag23.xml><?xml version="1.0" encoding="utf-8"?>
<p:tagLst xmlns:p="http://schemas.openxmlformats.org/presentationml/2006/main">
  <p:tag name="KSO_WM_DIAGRAM_VIRTUALLY_FRAME" val="{&quot;height&quot;:216,&quot;left&quot;:72,&quot;top&quot;:133.2,&quot;width&quot;:590.4}"/>
</p:tagLst>
</file>

<file path=ppt/tags/tag24.xml><?xml version="1.0" encoding="utf-8"?>
<p:tagLst xmlns:p="http://schemas.openxmlformats.org/presentationml/2006/main">
  <p:tag name="KSO_WM_DIAGRAM_VIRTUALLY_FRAME" val="{&quot;height&quot;:216,&quot;left&quot;:72,&quot;top&quot;:133.2,&quot;width&quot;:590.4}"/>
</p:tagLst>
</file>

<file path=ppt/tags/tag25.xml><?xml version="1.0" encoding="utf-8"?>
<p:tagLst xmlns:p="http://schemas.openxmlformats.org/presentationml/2006/main">
  <p:tag name="KSO_WM_DIAGRAM_VIRTUALLY_FRAME" val="{&quot;height&quot;:169.2,&quot;left&quot;:86.4,&quot;top&quot;:205.2,&quot;width&quot;:554.4}"/>
</p:tagLst>
</file>

<file path=ppt/tags/tag26.xml><?xml version="1.0" encoding="utf-8"?>
<p:tagLst xmlns:p="http://schemas.openxmlformats.org/presentationml/2006/main">
  <p:tag name="KSO_WM_DIAGRAM_VIRTUALLY_FRAME" val="{&quot;height&quot;:169.2,&quot;left&quot;:86.4,&quot;top&quot;:205.2,&quot;width&quot;:554.4}"/>
</p:tagLst>
</file>

<file path=ppt/tags/tag27.xml><?xml version="1.0" encoding="utf-8"?>
<p:tagLst xmlns:p="http://schemas.openxmlformats.org/presentationml/2006/main">
  <p:tag name="KSO_WM_DIAGRAM_VIRTUALLY_FRAME" val="{&quot;height&quot;:169.2,&quot;left&quot;:86.4,&quot;top&quot;:205.2,&quot;width&quot;:554.4}"/>
</p:tagLst>
</file>

<file path=ppt/tags/tag28.xml><?xml version="1.0" encoding="utf-8"?>
<p:tagLst xmlns:p="http://schemas.openxmlformats.org/presentationml/2006/main">
  <p:tag name="KSO_WM_DIAGRAM_VIRTUALLY_FRAME" val="{&quot;height&quot;:169.2,&quot;left&quot;:86.4,&quot;top&quot;:205.2,&quot;width&quot;:554.4}"/>
</p:tagLst>
</file>

<file path=ppt/tags/tag29.xml><?xml version="1.0" encoding="utf-8"?>
<p:tagLst xmlns:p="http://schemas.openxmlformats.org/presentationml/2006/main">
  <p:tag name="KSO_WM_DIAGRAM_VIRTUALLY_FRAME" val="{&quot;height&quot;:169.2,&quot;left&quot;:86.4,&quot;top&quot;:205.2,&quot;width&quot;:554.4}"/>
</p:tagLst>
</file>

<file path=ppt/tags/tag3.xml><?xml version="1.0" encoding="utf-8"?>
<p:tagLst xmlns:p="http://schemas.openxmlformats.org/presentationml/2006/main">
  <p:tag name="KSO_WM_DIAGRAM_VIRTUALLY_FRAME" val="{&quot;height&quot;:234,&quot;left&quot;:72,&quot;top&quot;:133.2,&quot;width&quot;:594}"/>
</p:tagLst>
</file>

<file path=ppt/tags/tag30.xml><?xml version="1.0" encoding="utf-8"?>
<p:tagLst xmlns:p="http://schemas.openxmlformats.org/presentationml/2006/main">
  <p:tag name="KSO_WM_DIAGRAM_VIRTUALLY_FRAME" val="{&quot;height&quot;:169.2,&quot;left&quot;:86.4,&quot;top&quot;:205.2,&quot;width&quot;:554.4}"/>
</p:tagLst>
</file>

<file path=ppt/tags/tag31.xml><?xml version="1.0" encoding="utf-8"?>
<p:tagLst xmlns:p="http://schemas.openxmlformats.org/presentationml/2006/main">
  <p:tag name="KSO_WM_DIAGRAM_VIRTUALLY_FRAME" val="{&quot;height&quot;:169.2,&quot;left&quot;:86.4,&quot;top&quot;:205.2,&quot;width&quot;:554.4}"/>
</p:tagLst>
</file>

<file path=ppt/tags/tag32.xml><?xml version="1.0" encoding="utf-8"?>
<p:tagLst xmlns:p="http://schemas.openxmlformats.org/presentationml/2006/main">
  <p:tag name="KSO_WM_DIAGRAM_VIRTUALLY_FRAME" val="{&quot;height&quot;:169.2,&quot;left&quot;:86.4,&quot;top&quot;:205.2,&quot;width&quot;:554.4}"/>
</p:tagLst>
</file>

<file path=ppt/tags/tag4.xml><?xml version="1.0" encoding="utf-8"?>
<p:tagLst xmlns:p="http://schemas.openxmlformats.org/presentationml/2006/main">
  <p:tag name="KSO_WM_DIAGRAM_VIRTUALLY_FRAME" val="{&quot;height&quot;:234,&quot;left&quot;:72,&quot;top&quot;:133.2,&quot;width&quot;:594}"/>
</p:tagLst>
</file>

<file path=ppt/tags/tag5.xml><?xml version="1.0" encoding="utf-8"?>
<p:tagLst xmlns:p="http://schemas.openxmlformats.org/presentationml/2006/main">
  <p:tag name="KSO_WM_DIAGRAM_VIRTUALLY_FRAME" val="{&quot;height&quot;:234,&quot;left&quot;:72,&quot;top&quot;:133.2,&quot;width&quot;:594}"/>
</p:tagLst>
</file>

<file path=ppt/tags/tag6.xml><?xml version="1.0" encoding="utf-8"?>
<p:tagLst xmlns:p="http://schemas.openxmlformats.org/presentationml/2006/main">
  <p:tag name="KSO_WM_DIAGRAM_VIRTUALLY_FRAME" val="{&quot;height&quot;:234,&quot;left&quot;:72,&quot;top&quot;:133.2,&quot;width&quot;:594}"/>
</p:tagLst>
</file>

<file path=ppt/tags/tag7.xml><?xml version="1.0" encoding="utf-8"?>
<p:tagLst xmlns:p="http://schemas.openxmlformats.org/presentationml/2006/main">
  <p:tag name="KSO_WM_DIAGRAM_VIRTUALLY_FRAME" val="{&quot;height&quot;:234,&quot;left&quot;:72,&quot;top&quot;:133.2,&quot;width&quot;:594}"/>
</p:tagLst>
</file>

<file path=ppt/tags/tag8.xml><?xml version="1.0" encoding="utf-8"?>
<p:tagLst xmlns:p="http://schemas.openxmlformats.org/presentationml/2006/main">
  <p:tag name="KSO_WM_DIAGRAM_VIRTUALLY_FRAME" val="{&quot;height&quot;:234,&quot;left&quot;:72,&quot;top&quot;:133.2,&quot;width&quot;:594}"/>
</p:tagLst>
</file>

<file path=ppt/tags/tag9.xml><?xml version="1.0" encoding="utf-8"?>
<p:tagLst xmlns:p="http://schemas.openxmlformats.org/presentationml/2006/main">
  <p:tag name="KSO_WM_DIAGRAM_VIRTUALLY_FRAME" val="{&quot;height&quot;:180,&quot;left&quot;:72,&quot;top&quot;:118.8,&quot;width&quot;:590.4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Microsoft YaHei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crosoft YaHe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Microsoft YaHei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crosoft YaHe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1785</Words>
  <Application>WPS 演示</Application>
  <PresentationFormat>On-screen Show (16:9)</PresentationFormat>
  <Paragraphs>266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微软雅黑</vt:lpstr>
      <vt:lpstr>Arial Rounded MT Bold</vt:lpstr>
      <vt:lpstr>Arial Rounded MT Bold</vt:lpstr>
      <vt:lpstr>Arial Rounded MT Bold</vt:lpstr>
      <vt:lpstr>Arial Unicode MS</vt:lpstr>
      <vt:lpstr>等线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AI知识科普设计课 第二节 校园AI大搜查行动</dc:title>
  <dc:creator>OpenAI</dc:creator>
  <dc:subject>支教课程PPT</dc:subject>
  <cp:lastModifiedBy>牛滢芳</cp:lastModifiedBy>
  <cp:revision>3</cp:revision>
  <dcterms:created xsi:type="dcterms:W3CDTF">2026-05-30T08:27:00Z</dcterms:created>
  <dcterms:modified xsi:type="dcterms:W3CDTF">2026-05-30T08:40:11Z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6F56F3C974004B6DA1778723093B56FE_12</vt:lpwstr>
  </property>
</Properties>
</file>