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24" d="100"/>
          <a:sy n="124" d="100"/>
        </p:scale>
        <p:origin x="-1512" y="-112"/>
      </p:cViewPr>
      <p:guideLst>
        <p:guide orient="horz" pos="213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Heart 19"/>
          <p:cNvSpPr/>
          <p:nvPr/>
        </p:nvSpPr>
        <p:spPr>
          <a:xfrm>
            <a:off x="5669280" y="5029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Heart 20"/>
          <p:cNvSpPr/>
          <p:nvPr/>
        </p:nvSpPr>
        <p:spPr>
          <a:xfrm>
            <a:off x="8321040" y="5394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Heart 21"/>
          <p:cNvSpPr/>
          <p:nvPr/>
        </p:nvSpPr>
        <p:spPr>
          <a:xfrm>
            <a:off x="10972800" y="5029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Heart 22"/>
          <p:cNvSpPr/>
          <p:nvPr/>
        </p:nvSpPr>
        <p:spPr>
          <a:xfrm>
            <a:off x="274320" y="62179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Heart 23"/>
          <p:cNvSpPr/>
          <p:nvPr/>
        </p:nvSpPr>
        <p:spPr>
          <a:xfrm>
            <a:off x="2377440" y="61264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Heart 24"/>
          <p:cNvSpPr/>
          <p:nvPr/>
        </p:nvSpPr>
        <p:spPr>
          <a:xfrm>
            <a:off x="4572000" y="60350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685800" y="731520"/>
            <a:ext cx="6492240" cy="118872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800" b="1">
                <a:solidFill>
                  <a:srgbClr val="49382F"/>
                </a:solidFill>
                <a:latin typeface="微软雅黑" panose="020B0503020204020204" charset="-122"/>
              </a:rPr>
              <a:t>第一节：你好，AI！</a:t>
            </a:r>
            <a:endParaRPr sz="28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r>
              <a:rPr sz="1300">
                <a:solidFill>
                  <a:srgbClr val="6E6E6E"/>
                </a:solidFill>
                <a:latin typeface="微软雅黑" panose="020B0503020204020204" charset="-122"/>
              </a:rPr>
              <a:t>分清普通机器 VS AI  </a:t>
            </a:r>
            <a:endParaRPr sz="1300">
              <a:solidFill>
                <a:srgbClr val="6E6E6E"/>
              </a:solidFill>
              <a:latin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68680" y="2057400"/>
            <a:ext cx="2194560" cy="384048"/>
          </a:xfrm>
          <a:prstGeom prst="roundRect">
            <a:avLst/>
          </a:prstGeom>
          <a:solidFill>
            <a:srgbClr val="FFDA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49382F"/>
                </a:solidFill>
                <a:latin typeface="微软雅黑" panose="020B0503020204020204" charset="-122"/>
              </a:rPr>
              <a:t>AI知识科普设计课 1/5</a:t>
            </a:r>
            <a:endParaRPr sz="14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31520" y="2743200"/>
            <a:ext cx="6217920" cy="2880360"/>
          </a:xfrm>
          <a:prstGeom prst="roundRect">
            <a:avLst/>
          </a:prstGeom>
          <a:solidFill>
            <a:srgbClr val="FFFC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认识 AI 是什么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Aft>
                <a:spcPts val="6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分清普通机器和 AI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Aft>
                <a:spcPts val="6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参加“误区闯关”小组抢答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Aft>
                <a:spcPts val="6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设计自己的 AI 小助手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9" name="Rounded Rectangle 28"/>
          <p:cNvSpPr/>
          <p:nvPr/>
        </p:nvSpPr>
        <p:spPr>
          <a:xfrm rot="21240000">
            <a:off x="7315200" y="640080"/>
            <a:ext cx="1874519" cy="2651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girl_bunny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240000">
            <a:off x="7360920" y="685800"/>
            <a:ext cx="1783080" cy="256032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 rot="300000">
            <a:off x="9235440" y="822959"/>
            <a:ext cx="1874519" cy="2651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2" name="Picture 31" descr="run_bi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0000">
            <a:off x="9281160" y="868680"/>
            <a:ext cx="1783080" cy="2560320"/>
          </a:xfrm>
          <a:prstGeom prst="rect">
            <a:avLst/>
          </a:prstGeom>
        </p:spPr>
      </p:pic>
      <p:sp>
        <p:nvSpPr>
          <p:cNvPr id="33" name="Rounded Rectangle 32"/>
          <p:cNvSpPr/>
          <p:nvPr/>
        </p:nvSpPr>
        <p:spPr>
          <a:xfrm rot="240000">
            <a:off x="7909559" y="3566160"/>
            <a:ext cx="1874519" cy="22860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4" name="Picture 33" descr="happy_boy_do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0000">
            <a:off x="7955279" y="3611880"/>
            <a:ext cx="1783080" cy="2194560"/>
          </a:xfrm>
          <a:prstGeom prst="rect">
            <a:avLst/>
          </a:prstGeom>
        </p:spPr>
      </p:pic>
      <p:sp>
        <p:nvSpPr>
          <p:cNvPr id="35" name="Rounded Rectangle 34"/>
          <p:cNvSpPr/>
          <p:nvPr/>
        </p:nvSpPr>
        <p:spPr>
          <a:xfrm rot="21360000">
            <a:off x="9875519" y="3337560"/>
            <a:ext cx="1874519" cy="22860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6" name="Picture 35" descr="sleep_bi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60000">
            <a:off x="9921240" y="3383280"/>
            <a:ext cx="1783080" cy="2194560"/>
          </a:xfrm>
          <a:prstGeom prst="rect">
            <a:avLst/>
          </a:prstGeom>
        </p:spPr>
      </p:pic>
      <p:sp>
        <p:nvSpPr>
          <p:cNvPr id="37" name="Rounded Rectangle 36"/>
          <p:cNvSpPr/>
          <p:nvPr/>
        </p:nvSpPr>
        <p:spPr>
          <a:xfrm>
            <a:off x="777240" y="5806440"/>
            <a:ext cx="10972800" cy="475488"/>
          </a:xfrm>
          <a:prstGeom prst="roundRect">
            <a:avLst/>
          </a:prstGeom>
          <a:solidFill>
            <a:srgbClr val="FFF8DC"/>
          </a:solidFill>
          <a:ln w="12700">
            <a:solidFill>
              <a:srgbClr val="F2BB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550" b="0">
                <a:solidFill>
                  <a:srgbClr val="49382F"/>
                </a:solidFill>
                <a:latin typeface="微软雅黑" panose="020B0503020204020204" charset="-122"/>
              </a:rPr>
              <a:t>课堂目标：让孩子知道 AI 不是魔法，而是一种会“观察—判断—反应”的智能工具。</a:t>
            </a:r>
            <a:endParaRPr sz="1550" b="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1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加赛题：更多生活中的 AI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 algn="l"/>
            <a:r>
              <a:rPr sz="1050">
                <a:solidFill>
                  <a:srgbClr val="6E6E6E"/>
                </a:solidFill>
                <a:latin typeface="微软雅黑" panose="020B0503020204020204" charset="-122"/>
              </a:rPr>
              <a:t>老师可以任选 2–4 题继续抢答。</a:t>
            </a:r>
            <a:endParaRPr sz="1050">
              <a:solidFill>
                <a:srgbClr val="6E6E6E"/>
              </a:solidFill>
              <a:latin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914400" y="1600200"/>
            <a:ext cx="3474720" cy="1325880"/>
          </a:xfrm>
          <a:prstGeom prst="roundRect">
            <a:avLst/>
          </a:prstGeom>
          <a:solidFill>
            <a:srgbClr val="CDE8F6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50" b="1">
                <a:solidFill>
                  <a:srgbClr val="49382F"/>
                </a:solidFill>
                <a:latin typeface="微软雅黑" panose="020B0503020204020204" charset="-122"/>
              </a:rPr>
              <a:t>普通电饭煲定时煮饭
VS
扫地机器人自己避开障碍</a:t>
            </a:r>
            <a:endParaRPr sz="15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846320" y="1600200"/>
            <a:ext cx="3474720" cy="1325880"/>
          </a:xfrm>
          <a:prstGeom prst="roundRect">
            <a:avLst/>
          </a:prstGeom>
          <a:solidFill>
            <a:srgbClr val="FFECBC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50" b="1">
                <a:solidFill>
                  <a:srgbClr val="49382F"/>
                </a:solidFill>
                <a:latin typeface="微软雅黑" panose="020B0503020204020204" charset="-122"/>
              </a:rPr>
              <a:t>普通门铃响一下
VS
人脸识别门禁判断是谁</a:t>
            </a:r>
            <a:endParaRPr sz="15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914400" y="3246120"/>
            <a:ext cx="3474720" cy="1325880"/>
          </a:xfrm>
          <a:prstGeom prst="roundRect">
            <a:avLst/>
          </a:prstGeom>
          <a:solidFill>
            <a:srgbClr val="EBF7E9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50" b="1">
                <a:solidFill>
                  <a:srgbClr val="49382F"/>
                </a:solidFill>
                <a:latin typeface="微软雅黑" panose="020B0503020204020204" charset="-122"/>
              </a:rPr>
              <a:t>普通电视遥控器换台
VS
视频软件推荐你喜欢看的动画</a:t>
            </a:r>
            <a:endParaRPr sz="15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846320" y="3246120"/>
            <a:ext cx="3474720" cy="1325880"/>
          </a:xfrm>
          <a:prstGeom prst="roundRect">
            <a:avLst/>
          </a:prstGeom>
          <a:solidFill>
            <a:srgbClr val="FFE5EB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550" b="1">
                <a:solidFill>
                  <a:srgbClr val="49382F"/>
                </a:solidFill>
                <a:latin typeface="微软雅黑" panose="020B0503020204020204" charset="-122"/>
              </a:rPr>
              <a:t>普通相机拍照
VS
手机相机自动识别人脸</a:t>
            </a:r>
            <a:endParaRPr sz="15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 rot="21420000">
            <a:off x="9601200" y="1463039"/>
            <a:ext cx="1920240" cy="25603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sleep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420000">
            <a:off x="9646920" y="1508760"/>
            <a:ext cx="1828800" cy="2468880"/>
          </a:xfrm>
          <a:prstGeom prst="rect">
            <a:avLst/>
          </a:prstGeom>
        </p:spPr>
      </p:pic>
      <p:sp>
        <p:nvSpPr>
          <p:cNvPr id="29" name="Rounded Rectangle 28"/>
          <p:cNvSpPr/>
          <p:nvPr/>
        </p:nvSpPr>
        <p:spPr>
          <a:xfrm rot="180000">
            <a:off x="9738359" y="4434840"/>
            <a:ext cx="1005840" cy="12801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chick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0000">
            <a:off x="9784080" y="4480560"/>
            <a:ext cx="914400" cy="118872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 rot="21360000">
            <a:off x="10515600" y="4526280"/>
            <a:ext cx="960120" cy="12344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2" name="Picture 31" descr="walk_do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60000">
            <a:off x="10561320" y="4572000"/>
            <a:ext cx="868680" cy="11430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10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核心总结：怎么判断是不是 AI？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914400" y="1783080"/>
            <a:ext cx="3383280" cy="2971800"/>
          </a:xfrm>
          <a:prstGeom prst="roundRect">
            <a:avLst/>
          </a:prstGeom>
          <a:solidFill>
            <a:srgbClr val="FFECBC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100" b="1">
                <a:solidFill>
                  <a:srgbClr val="49382F"/>
                </a:solidFill>
                <a:latin typeface="微软雅黑" panose="020B0503020204020204" charset="-122"/>
              </a:rPr>
              <a:t>普通机器</a:t>
            </a:r>
            <a:endParaRPr sz="21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Aft>
                <a:spcPts val="500"/>
              </a:spcAft>
            </a:pPr>
            <a:r>
              <a:rPr sz="1650">
                <a:solidFill>
                  <a:srgbClr val="49382F"/>
                </a:solidFill>
                <a:latin typeface="微软雅黑" panose="020B0503020204020204" charset="-122"/>
              </a:rPr>
              <a:t>需要人按按钮或全程操控</a:t>
            </a:r>
            <a:endParaRPr sz="165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Aft>
                <a:spcPts val="500"/>
              </a:spcAft>
            </a:pPr>
            <a:r>
              <a:rPr sz="1650">
                <a:solidFill>
                  <a:srgbClr val="49382F"/>
                </a:solidFill>
                <a:latin typeface="微软雅黑" panose="020B0503020204020204" charset="-122"/>
              </a:rPr>
              <a:t>按固定方法工作</a:t>
            </a:r>
            <a:endParaRPr sz="165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Aft>
                <a:spcPts val="500"/>
              </a:spcAft>
            </a:pPr>
            <a:r>
              <a:rPr sz="1650">
                <a:solidFill>
                  <a:srgbClr val="49382F"/>
                </a:solidFill>
                <a:latin typeface="微软雅黑" panose="020B0503020204020204" charset="-122"/>
              </a:rPr>
              <a:t>例子：手电筒、普通闹钟</a:t>
            </a:r>
            <a:endParaRPr sz="16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892040" y="1783080"/>
            <a:ext cx="3383280" cy="2971800"/>
          </a:xfrm>
          <a:prstGeom prst="roundRect">
            <a:avLst/>
          </a:prstGeom>
          <a:solidFill>
            <a:srgbClr val="CDE8F6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100" b="1">
                <a:solidFill>
                  <a:srgbClr val="49382F"/>
                </a:solidFill>
                <a:latin typeface="微软雅黑" panose="020B0503020204020204" charset="-122"/>
              </a:rPr>
              <a:t>AI</a:t>
            </a:r>
            <a:endParaRPr sz="21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Aft>
                <a:spcPts val="500"/>
              </a:spcAft>
            </a:pPr>
            <a:r>
              <a:rPr sz="1650">
                <a:solidFill>
                  <a:srgbClr val="49382F"/>
                </a:solidFill>
                <a:latin typeface="微软雅黑" panose="020B0503020204020204" charset="-122"/>
              </a:rPr>
              <a:t>会先接收信息</a:t>
            </a:r>
            <a:endParaRPr sz="165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Aft>
                <a:spcPts val="500"/>
              </a:spcAft>
            </a:pPr>
            <a:r>
              <a:rPr sz="1650">
                <a:solidFill>
                  <a:srgbClr val="49382F"/>
                </a:solidFill>
                <a:latin typeface="微软雅黑" panose="020B0503020204020204" charset="-122"/>
              </a:rPr>
              <a:t>能自己判断</a:t>
            </a:r>
            <a:endParaRPr sz="165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Aft>
                <a:spcPts val="500"/>
              </a:spcAft>
            </a:pPr>
            <a:r>
              <a:rPr sz="1650">
                <a:solidFill>
                  <a:srgbClr val="49382F"/>
                </a:solidFill>
                <a:latin typeface="微软雅黑" panose="020B0503020204020204" charset="-122"/>
              </a:rPr>
              <a:t>会自己反应，帮助人完成任务</a:t>
            </a:r>
            <a:endParaRPr sz="16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 rot="180000">
            <a:off x="9509759" y="1371600"/>
            <a:ext cx="2011680" cy="2834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6" name="Picture 25" descr="shin_dog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0000">
            <a:off x="9555480" y="1417320"/>
            <a:ext cx="1920240" cy="2743200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 rot="21360000">
            <a:off x="9784080" y="4480560"/>
            <a:ext cx="1097280" cy="10058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stand_bo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0000">
            <a:off x="9829800" y="4526280"/>
            <a:ext cx="1005840" cy="914400"/>
          </a:xfrm>
          <a:prstGeom prst="rect">
            <a:avLst/>
          </a:prstGeom>
        </p:spPr>
      </p:pic>
      <p:sp>
        <p:nvSpPr>
          <p:cNvPr id="29" name="Rounded Rectangle 28"/>
          <p:cNvSpPr/>
          <p:nvPr/>
        </p:nvSpPr>
        <p:spPr>
          <a:xfrm rot="360000">
            <a:off x="10698480" y="4937760"/>
            <a:ext cx="731519" cy="731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dog_hea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60000">
            <a:off x="10744200" y="4983480"/>
            <a:ext cx="640080" cy="64008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11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Heart 19"/>
          <p:cNvSpPr/>
          <p:nvPr/>
        </p:nvSpPr>
        <p:spPr>
          <a:xfrm>
            <a:off x="5669280" y="5029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Heart 20"/>
          <p:cNvSpPr/>
          <p:nvPr/>
        </p:nvSpPr>
        <p:spPr>
          <a:xfrm>
            <a:off x="8321040" y="5394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小设计任务：画一画我的 AI 小助手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 algn="l"/>
            <a:r>
              <a:rPr sz="1050">
                <a:solidFill>
                  <a:srgbClr val="6E6E6E"/>
                </a:solidFill>
                <a:latin typeface="微软雅黑" panose="020B0503020204020204" charset="-122"/>
              </a:rPr>
              <a:t>建议 8–10 分钟，可个人完成，也可同桌合作。</a:t>
            </a:r>
            <a:endParaRPr sz="1050">
              <a:solidFill>
                <a:srgbClr val="6E6E6E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" y="1554480"/>
            <a:ext cx="8001000" cy="731520"/>
          </a:xfrm>
          <a:prstGeom prst="roundRect">
            <a:avLst/>
          </a:prstGeom>
          <a:solidFill>
            <a:srgbClr val="FFFA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100" b="1">
                <a:solidFill>
                  <a:srgbClr val="49382F"/>
                </a:solidFill>
                <a:latin typeface="微软雅黑" panose="020B0503020204020204" charset="-122"/>
              </a:rPr>
              <a:t>请画出一个你想拥有的 AI 小助手，并想一想下面三个问题。</a:t>
            </a:r>
            <a:endParaRPr sz="21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188720" y="2697480"/>
            <a:ext cx="7406640" cy="640080"/>
          </a:xfrm>
          <a:prstGeom prst="roundRect">
            <a:avLst/>
          </a:prstGeom>
          <a:solidFill>
            <a:srgbClr val="F692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900" b="1">
                <a:solidFill>
                  <a:srgbClr val="49382F"/>
                </a:solidFill>
                <a:latin typeface="微软雅黑" panose="020B0503020204020204" charset="-122"/>
              </a:rPr>
              <a:t>• 它叫什么名字？</a:t>
            </a:r>
            <a:endParaRPr sz="19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188720" y="3611880"/>
            <a:ext cx="7406640" cy="640080"/>
          </a:xfrm>
          <a:prstGeom prst="roundRect">
            <a:avLst/>
          </a:prstGeom>
          <a:solidFill>
            <a:srgbClr val="CDE8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900" b="1">
                <a:solidFill>
                  <a:srgbClr val="49382F"/>
                </a:solidFill>
                <a:latin typeface="微软雅黑" panose="020B0503020204020204" charset="-122"/>
              </a:rPr>
              <a:t>• 它能帮你做什么？</a:t>
            </a:r>
            <a:endParaRPr sz="19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188720" y="4526280"/>
            <a:ext cx="7406640" cy="640080"/>
          </a:xfrm>
          <a:prstGeom prst="roundRect">
            <a:avLst/>
          </a:prstGeom>
          <a:solidFill>
            <a:srgbClr val="EBF7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900" b="1">
                <a:solidFill>
                  <a:srgbClr val="49382F"/>
                </a:solidFill>
                <a:latin typeface="微软雅黑" panose="020B0503020204020204" charset="-122"/>
              </a:rPr>
              <a:t>• 它什么时候会自己判断？</a:t>
            </a:r>
            <a:endParaRPr sz="19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14400" y="5349240"/>
            <a:ext cx="8046720" cy="594360"/>
          </a:xfrm>
          <a:prstGeom prst="roundRect">
            <a:avLst/>
          </a:prstGeom>
          <a:solidFill>
            <a:srgbClr val="FAF8E9"/>
          </a:solidFill>
          <a:ln w="12700">
            <a:solidFill>
              <a:srgbClr val="9180D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550" b="0">
                <a:solidFill>
                  <a:srgbClr val="49382F"/>
                </a:solidFill>
                <a:latin typeface="微软雅黑" panose="020B0503020204020204" charset="-122"/>
              </a:rPr>
              <a:t>分享环节：请 2–3 位小朋友上台介绍自己的 AI 小助手。</a:t>
            </a:r>
            <a:endParaRPr sz="1550" b="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9" name="Rounded Rectangle 28"/>
          <p:cNvSpPr/>
          <p:nvPr/>
        </p:nvSpPr>
        <p:spPr>
          <a:xfrm rot="21360000">
            <a:off x="9509759" y="1280160"/>
            <a:ext cx="2011680" cy="26517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girl_bunny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60000">
            <a:off x="9555480" y="1325880"/>
            <a:ext cx="1920240" cy="256032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 rot="180000">
            <a:off x="9829800" y="4297680"/>
            <a:ext cx="1143000" cy="14173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2" name="Picture 31" descr="helmet_boy_rig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0000">
            <a:off x="9875520" y="4343400"/>
            <a:ext cx="1051560" cy="1325880"/>
          </a:xfrm>
          <a:prstGeom prst="rect">
            <a:avLst/>
          </a:prstGeom>
        </p:spPr>
      </p:pic>
      <p:sp>
        <p:nvSpPr>
          <p:cNvPr id="33" name="Rounded Rectangle 32"/>
          <p:cNvSpPr/>
          <p:nvPr/>
        </p:nvSpPr>
        <p:spPr>
          <a:xfrm rot="21240000">
            <a:off x="10744200" y="4846320"/>
            <a:ext cx="731519" cy="731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4" name="Picture 33" descr="dog_hea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40000">
            <a:off x="10789920" y="4892040"/>
            <a:ext cx="640080" cy="64008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12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Heart 19"/>
          <p:cNvSpPr/>
          <p:nvPr/>
        </p:nvSpPr>
        <p:spPr>
          <a:xfrm>
            <a:off x="5669280" y="5029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Heart 20"/>
          <p:cNvSpPr/>
          <p:nvPr/>
        </p:nvSpPr>
        <p:spPr>
          <a:xfrm>
            <a:off x="8321040" y="5394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Heart 21"/>
          <p:cNvSpPr/>
          <p:nvPr/>
        </p:nvSpPr>
        <p:spPr>
          <a:xfrm>
            <a:off x="10972800" y="5029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Heart 22"/>
          <p:cNvSpPr/>
          <p:nvPr/>
        </p:nvSpPr>
        <p:spPr>
          <a:xfrm>
            <a:off x="274320" y="62179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Heart 23"/>
          <p:cNvSpPr/>
          <p:nvPr/>
        </p:nvSpPr>
        <p:spPr>
          <a:xfrm>
            <a:off x="2377440" y="61264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Heart 24"/>
          <p:cNvSpPr/>
          <p:nvPr/>
        </p:nvSpPr>
        <p:spPr>
          <a:xfrm>
            <a:off x="4572000" y="60350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 rot="21300000">
            <a:off x="457200" y="548640"/>
            <a:ext cx="2240280" cy="2834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7" name="Picture 26" descr="girl_bunny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00000">
            <a:off x="502920" y="594360"/>
            <a:ext cx="2148840" cy="2743200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 rot="240000">
            <a:off x="3337560" y="548640"/>
            <a:ext cx="2240280" cy="2834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9" name="Picture 28" descr="run_bi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0000">
            <a:off x="3383280" y="594360"/>
            <a:ext cx="2148840" cy="2743200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 rot="21300000">
            <a:off x="6217920" y="548640"/>
            <a:ext cx="2240280" cy="2834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1" name="Picture 30" descr="happy_boy_do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00000">
            <a:off x="6263640" y="594360"/>
            <a:ext cx="2148840" cy="2743200"/>
          </a:xfrm>
          <a:prstGeom prst="rect">
            <a:avLst/>
          </a:prstGeom>
        </p:spPr>
      </p:pic>
      <p:sp>
        <p:nvSpPr>
          <p:cNvPr id="32" name="Rounded Rectangle 31"/>
          <p:cNvSpPr/>
          <p:nvPr/>
        </p:nvSpPr>
        <p:spPr>
          <a:xfrm rot="240000">
            <a:off x="9098280" y="548640"/>
            <a:ext cx="2240280" cy="2834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3" name="Picture 32" descr="sleep_bi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40000">
            <a:off x="9144000" y="594360"/>
            <a:ext cx="2148840" cy="2743200"/>
          </a:xfrm>
          <a:prstGeom prst="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914400" y="4526280"/>
            <a:ext cx="10241280" cy="141732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今天你学会了什么？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 algn="ctr"/>
            <a:r>
              <a:rPr sz="1650">
                <a:solidFill>
                  <a:srgbClr val="49382F"/>
                </a:solidFill>
                <a:latin typeface="微软雅黑" panose="020B0503020204020204" charset="-122"/>
              </a:rPr>
              <a:t>✓ AI 是什么   ✓ 普通机器和 AI 的区别   ✓ 下节课预告：AI 是怎么学习的？</a:t>
            </a:r>
            <a:endParaRPr sz="16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4709160" y="6053328"/>
            <a:ext cx="2011680" cy="384048"/>
          </a:xfrm>
          <a:prstGeom prst="roundRect">
            <a:avLst/>
          </a:prstGeom>
          <a:solidFill>
            <a:srgbClr val="FFDA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49382F"/>
                </a:solidFill>
                <a:latin typeface="微软雅黑" panose="020B0503020204020204" charset="-122"/>
              </a:rPr>
              <a:t>表扬：AI 最佳小队</a:t>
            </a:r>
            <a:endParaRPr sz="14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13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Heart 19"/>
          <p:cNvSpPr/>
          <p:nvPr/>
        </p:nvSpPr>
        <p:spPr>
          <a:xfrm>
            <a:off x="5669280" y="5029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Heart 20"/>
          <p:cNvSpPr/>
          <p:nvPr/>
        </p:nvSpPr>
        <p:spPr>
          <a:xfrm>
            <a:off x="8321040" y="5394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今天我们要做什么？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 algn="l"/>
            <a:r>
              <a:rPr sz="1050">
                <a:solidFill>
                  <a:srgbClr val="6E6E6E"/>
                </a:solidFill>
                <a:latin typeface="微软雅黑" panose="020B0503020204020204" charset="-122"/>
              </a:rPr>
              <a:t>先认识 AI，再一起闯关游戏，最后动手设计。</a:t>
            </a:r>
            <a:endParaRPr sz="1050">
              <a:solidFill>
                <a:srgbClr val="6E6E6E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" y="1691640"/>
            <a:ext cx="3474720" cy="1234440"/>
          </a:xfrm>
          <a:prstGeom prst="roundRect">
            <a:avLst/>
          </a:prstGeom>
          <a:solidFill>
            <a:srgbClr val="F692AA"/>
          </a:solidFill>
          <a:ln w="152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000" b="1">
                <a:solidFill>
                  <a:srgbClr val="49382F"/>
                </a:solidFill>
                <a:latin typeface="微软雅黑" panose="020B0503020204020204" charset="-122"/>
              </a:rPr>
              <a:t>① 热身聊天</a:t>
            </a:r>
            <a:endParaRPr sz="20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r>
              <a:rPr sz="1400">
                <a:solidFill>
                  <a:srgbClr val="49382F"/>
                </a:solidFill>
                <a:latin typeface="微软雅黑" panose="020B0503020204020204" charset="-122"/>
              </a:rPr>
              <a:t>你见过哪些聪明机器？</a:t>
            </a:r>
            <a:endParaRPr sz="140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983480" y="1691640"/>
            <a:ext cx="3474720" cy="1234440"/>
          </a:xfrm>
          <a:prstGeom prst="roundRect">
            <a:avLst/>
          </a:prstGeom>
          <a:solidFill>
            <a:srgbClr val="CDE8F6"/>
          </a:solidFill>
          <a:ln w="152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000" b="1">
                <a:solidFill>
                  <a:srgbClr val="49382F"/>
                </a:solidFill>
                <a:latin typeface="微软雅黑" panose="020B0503020204020204" charset="-122"/>
              </a:rPr>
              <a:t>② 小知识</a:t>
            </a:r>
            <a:endParaRPr sz="20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r>
              <a:rPr sz="1400">
                <a:solidFill>
                  <a:srgbClr val="49382F"/>
                </a:solidFill>
                <a:latin typeface="微软雅黑" panose="020B0503020204020204" charset="-122"/>
              </a:rPr>
              <a:t>什么是 AI？什么是普通机器？</a:t>
            </a:r>
            <a:endParaRPr sz="140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914400" y="3429000"/>
            <a:ext cx="3474720" cy="1234440"/>
          </a:xfrm>
          <a:prstGeom prst="roundRect">
            <a:avLst/>
          </a:prstGeom>
          <a:solidFill>
            <a:srgbClr val="FFECBC"/>
          </a:solidFill>
          <a:ln w="152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000" b="1">
                <a:solidFill>
                  <a:srgbClr val="49382F"/>
                </a:solidFill>
                <a:latin typeface="微软雅黑" panose="020B0503020204020204" charset="-122"/>
              </a:rPr>
              <a:t>③ 误区闯关</a:t>
            </a:r>
            <a:endParaRPr sz="20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r>
              <a:rPr sz="1400">
                <a:solidFill>
                  <a:srgbClr val="49382F"/>
                </a:solidFill>
                <a:latin typeface="微软雅黑" panose="020B0503020204020204" charset="-122"/>
              </a:rPr>
              <a:t>小组抢答，争当 AI 最佳小队</a:t>
            </a:r>
            <a:endParaRPr sz="140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983480" y="3429000"/>
            <a:ext cx="3474720" cy="1234440"/>
          </a:xfrm>
          <a:prstGeom prst="roundRect">
            <a:avLst/>
          </a:prstGeom>
          <a:solidFill>
            <a:srgbClr val="E9F6E1"/>
          </a:solidFill>
          <a:ln w="152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000" b="1">
                <a:solidFill>
                  <a:srgbClr val="49382F"/>
                </a:solidFill>
                <a:latin typeface="微软雅黑" panose="020B0503020204020204" charset="-122"/>
              </a:rPr>
              <a:t>④ 小设计</a:t>
            </a:r>
            <a:endParaRPr sz="20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r>
              <a:rPr sz="1400">
                <a:solidFill>
                  <a:srgbClr val="49382F"/>
                </a:solidFill>
                <a:latin typeface="微软雅黑" panose="020B0503020204020204" charset="-122"/>
              </a:rPr>
              <a:t>画一个你想要的 AI 小助手</a:t>
            </a:r>
            <a:endParaRPr sz="140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 rot="21420000">
            <a:off x="9509759" y="1280160"/>
            <a:ext cx="2103120" cy="28346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9" name="Picture 28" descr="shin_dog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420000">
            <a:off x="9555480" y="1325880"/>
            <a:ext cx="2011680" cy="2743200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 rot="420000">
            <a:off x="9692640" y="4480560"/>
            <a:ext cx="1417320" cy="12344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1" name="Picture 30" descr="dog_head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20000">
            <a:off x="9738360" y="4526280"/>
            <a:ext cx="1325880" cy="1143000"/>
          </a:xfrm>
          <a:prstGeom prst="rect">
            <a:avLst/>
          </a:prstGeom>
        </p:spPr>
      </p:pic>
      <p:sp>
        <p:nvSpPr>
          <p:cNvPr id="32" name="Rounded Rectangle 31"/>
          <p:cNvSpPr/>
          <p:nvPr/>
        </p:nvSpPr>
        <p:spPr>
          <a:xfrm rot="21300000">
            <a:off x="10287000" y="5120640"/>
            <a:ext cx="1005840" cy="8229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3" name="Picture 32" descr="logo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00000">
            <a:off x="10332720" y="5166360"/>
            <a:ext cx="914400" cy="73152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2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Heart 19"/>
          <p:cNvSpPr/>
          <p:nvPr/>
        </p:nvSpPr>
        <p:spPr>
          <a:xfrm>
            <a:off x="5669280" y="5029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Heart 20"/>
          <p:cNvSpPr/>
          <p:nvPr/>
        </p:nvSpPr>
        <p:spPr>
          <a:xfrm>
            <a:off x="8321040" y="5394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热身提问：你在哪里见过“聪明机器”？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" y="1600200"/>
            <a:ext cx="7955279" cy="914400"/>
          </a:xfrm>
          <a:prstGeom prst="roundRect">
            <a:avLst/>
          </a:prstGeom>
          <a:solidFill>
            <a:srgbClr val="FFF6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200" b="1">
                <a:solidFill>
                  <a:srgbClr val="49382F"/>
                </a:solidFill>
                <a:latin typeface="微软雅黑" panose="020B0503020204020204" charset="-122"/>
              </a:rPr>
              <a:t>请举手说一说：你在生活中见过哪些会“帮忙”的机器？</a:t>
            </a:r>
            <a:endParaRPr sz="22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097280" y="2834640"/>
            <a:ext cx="1508760" cy="502920"/>
          </a:xfrm>
          <a:prstGeom prst="roundRect">
            <a:avLst/>
          </a:prstGeom>
          <a:solidFill>
            <a:srgbClr val="CDE8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50" b="1">
                <a:solidFill>
                  <a:srgbClr val="49382F"/>
                </a:solidFill>
                <a:latin typeface="微软雅黑" panose="020B0503020204020204" charset="-122"/>
              </a:rPr>
              <a:t>手机语音助手</a:t>
            </a:r>
            <a:endParaRPr sz="14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926080" y="2834640"/>
            <a:ext cx="1508760" cy="502920"/>
          </a:xfrm>
          <a:prstGeom prst="roundRect">
            <a:avLst/>
          </a:prstGeom>
          <a:solidFill>
            <a:srgbClr val="FFEB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50" b="1">
                <a:solidFill>
                  <a:srgbClr val="49382F"/>
                </a:solidFill>
                <a:latin typeface="微软雅黑" panose="020B0503020204020204" charset="-122"/>
              </a:rPr>
              <a:t>扫地机器人</a:t>
            </a:r>
            <a:endParaRPr sz="14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709160" y="2834640"/>
            <a:ext cx="1508760" cy="502920"/>
          </a:xfrm>
          <a:prstGeom prst="roundRect">
            <a:avLst/>
          </a:prstGeom>
          <a:solidFill>
            <a:srgbClr val="EBF7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50" b="1">
                <a:solidFill>
                  <a:srgbClr val="49382F"/>
                </a:solidFill>
                <a:latin typeface="微软雅黑" panose="020B0503020204020204" charset="-122"/>
              </a:rPr>
              <a:t>自动门</a:t>
            </a:r>
            <a:endParaRPr sz="14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400800" y="2834640"/>
            <a:ext cx="1508760" cy="502920"/>
          </a:xfrm>
          <a:prstGeom prst="roundRect">
            <a:avLst/>
          </a:prstGeom>
          <a:solidFill>
            <a:srgbClr val="FFE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50" b="1">
                <a:solidFill>
                  <a:srgbClr val="49382F"/>
                </a:solidFill>
                <a:latin typeface="微软雅黑" panose="020B0503020204020204" charset="-122"/>
              </a:rPr>
              <a:t>人脸识别</a:t>
            </a:r>
            <a:endParaRPr sz="14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828800" y="3703320"/>
            <a:ext cx="1508760" cy="502920"/>
          </a:xfrm>
          <a:prstGeom prst="roundRect">
            <a:avLst/>
          </a:prstGeom>
          <a:solidFill>
            <a:srgbClr val="FFF8D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50" b="1">
                <a:solidFill>
                  <a:srgbClr val="49382F"/>
                </a:solidFill>
                <a:latin typeface="微软雅黑" panose="020B0503020204020204" charset="-122"/>
              </a:rPr>
              <a:t>视频推荐</a:t>
            </a:r>
            <a:endParaRPr sz="14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572000" y="3703320"/>
            <a:ext cx="1508760" cy="502920"/>
          </a:xfrm>
          <a:prstGeom prst="roundRect">
            <a:avLst/>
          </a:prstGeom>
          <a:solidFill>
            <a:srgbClr val="E1F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50" b="1">
                <a:solidFill>
                  <a:srgbClr val="49382F"/>
                </a:solidFill>
                <a:latin typeface="微软雅黑" panose="020B0503020204020204" charset="-122"/>
              </a:rPr>
              <a:t>智能音箱</a:t>
            </a:r>
            <a:endParaRPr sz="14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32" name="Rounded Rectangle 31"/>
          <p:cNvSpPr/>
          <p:nvPr/>
        </p:nvSpPr>
        <p:spPr>
          <a:xfrm rot="180000">
            <a:off x="9509759" y="1463039"/>
            <a:ext cx="2011680" cy="29718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3" name="Picture 32" descr="run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0000">
            <a:off x="9555480" y="1508760"/>
            <a:ext cx="1920240" cy="2880360"/>
          </a:xfrm>
          <a:prstGeom prst="rect">
            <a:avLst/>
          </a:prstGeom>
        </p:spPr>
      </p:pic>
      <p:sp>
        <p:nvSpPr>
          <p:cNvPr id="34" name="Rounded Rectangle 33"/>
          <p:cNvSpPr/>
          <p:nvPr/>
        </p:nvSpPr>
        <p:spPr>
          <a:xfrm rot="21240000">
            <a:off x="9829800" y="4526280"/>
            <a:ext cx="1188720" cy="10058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5" name="Picture 34" descr="dog_head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40000">
            <a:off x="9875520" y="4572000"/>
            <a:ext cx="1097280" cy="914400"/>
          </a:xfrm>
          <a:prstGeom prst="rect">
            <a:avLst/>
          </a:prstGeom>
        </p:spPr>
      </p:pic>
      <p:sp>
        <p:nvSpPr>
          <p:cNvPr id="36" name="Rounded Rectangle 35"/>
          <p:cNvSpPr/>
          <p:nvPr/>
        </p:nvSpPr>
        <p:spPr>
          <a:xfrm rot="300000">
            <a:off x="10515600" y="4572000"/>
            <a:ext cx="960120" cy="11887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7" name="Picture 36" descr="chicke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0000">
            <a:off x="10561320" y="4617720"/>
            <a:ext cx="868680" cy="109728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3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Heart 19"/>
          <p:cNvSpPr/>
          <p:nvPr/>
        </p:nvSpPr>
        <p:spPr>
          <a:xfrm>
            <a:off x="5669280" y="5029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Heart 20"/>
          <p:cNvSpPr/>
          <p:nvPr/>
        </p:nvSpPr>
        <p:spPr>
          <a:xfrm>
            <a:off x="8321040" y="5394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小知识：AI 是什么？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 algn="l"/>
            <a:r>
              <a:rPr sz="1050">
                <a:solidFill>
                  <a:srgbClr val="6E6E6E"/>
                </a:solidFill>
                <a:latin typeface="微软雅黑" panose="020B0503020204020204" charset="-122"/>
              </a:rPr>
              <a:t>AI 的中文名字叫“人工智能”。</a:t>
            </a:r>
            <a:endParaRPr sz="1050">
              <a:solidFill>
                <a:srgbClr val="6E6E6E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48640" y="124587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" y="1600200"/>
            <a:ext cx="7955279" cy="868680"/>
          </a:xfrm>
          <a:prstGeom prst="roundRect">
            <a:avLst/>
          </a:prstGeom>
          <a:solidFill>
            <a:srgbClr val="FFFA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100" b="1">
                <a:solidFill>
                  <a:srgbClr val="49382F"/>
                </a:solidFill>
                <a:latin typeface="微软雅黑" panose="020B0503020204020204" charset="-122"/>
              </a:rPr>
              <a:t>AI 就像一个聪明的小助手：它能看、能听、能判断、还能回答问题。</a:t>
            </a:r>
            <a:endParaRPr sz="21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051560" y="2743200"/>
            <a:ext cx="3291840" cy="914400"/>
          </a:xfrm>
          <a:prstGeom prst="roundRect">
            <a:avLst/>
          </a:prstGeom>
          <a:solidFill>
            <a:srgbClr val="CDE8F6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>
                <a:solidFill>
                  <a:srgbClr val="49382F"/>
                </a:solidFill>
                <a:latin typeface="微软雅黑" panose="020B0503020204020204" charset="-122"/>
              </a:rPr>
              <a:t>看一看</a:t>
            </a:r>
            <a:endParaRPr sz="18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r>
              <a:rPr sz="1250">
                <a:solidFill>
                  <a:srgbClr val="49382F"/>
                </a:solidFill>
                <a:latin typeface="微软雅黑" panose="020B0503020204020204" charset="-122"/>
              </a:rPr>
              <a:t>比如识别人脸、看图片</a:t>
            </a:r>
            <a:endParaRPr sz="12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800600" y="2743200"/>
            <a:ext cx="3291840" cy="914400"/>
          </a:xfrm>
          <a:prstGeom prst="roundRect">
            <a:avLst/>
          </a:prstGeom>
          <a:solidFill>
            <a:srgbClr val="FFECBC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>
                <a:solidFill>
                  <a:srgbClr val="49382F"/>
                </a:solidFill>
                <a:latin typeface="微软雅黑" panose="020B0503020204020204" charset="-122"/>
              </a:rPr>
              <a:t>听一听</a:t>
            </a:r>
            <a:endParaRPr sz="18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r>
              <a:rPr sz="1250">
                <a:solidFill>
                  <a:srgbClr val="49382F"/>
                </a:solidFill>
                <a:latin typeface="微软雅黑" panose="020B0503020204020204" charset="-122"/>
              </a:rPr>
              <a:t>比如听懂你说的话</a:t>
            </a:r>
            <a:endParaRPr sz="12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051560" y="3977639"/>
            <a:ext cx="3291840" cy="914400"/>
          </a:xfrm>
          <a:prstGeom prst="roundRect">
            <a:avLst/>
          </a:prstGeom>
          <a:solidFill>
            <a:srgbClr val="EBF7E9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>
                <a:solidFill>
                  <a:srgbClr val="49382F"/>
                </a:solidFill>
                <a:latin typeface="微软雅黑" panose="020B0503020204020204" charset="-122"/>
              </a:rPr>
              <a:t>想一想</a:t>
            </a:r>
            <a:endParaRPr sz="18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r>
              <a:rPr sz="1250">
                <a:solidFill>
                  <a:srgbClr val="49382F"/>
                </a:solidFill>
                <a:latin typeface="微软雅黑" panose="020B0503020204020204" charset="-122"/>
              </a:rPr>
              <a:t>比如从很多信息里找规律</a:t>
            </a:r>
            <a:endParaRPr sz="12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800600" y="3977639"/>
            <a:ext cx="3291840" cy="914400"/>
          </a:xfrm>
          <a:prstGeom prst="roundRect">
            <a:avLst/>
          </a:prstGeom>
          <a:solidFill>
            <a:srgbClr val="FFE5EB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>
                <a:solidFill>
                  <a:srgbClr val="49382F"/>
                </a:solidFill>
                <a:latin typeface="微软雅黑" panose="020B0503020204020204" charset="-122"/>
              </a:rPr>
              <a:t>答一答</a:t>
            </a:r>
            <a:endParaRPr sz="18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r>
              <a:rPr sz="1250">
                <a:solidFill>
                  <a:srgbClr val="49382F"/>
                </a:solidFill>
                <a:latin typeface="微软雅黑" panose="020B0503020204020204" charset="-122"/>
              </a:rPr>
              <a:t>比如回答问题、推荐内容</a:t>
            </a:r>
            <a:endParaRPr sz="12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914400" y="5349240"/>
            <a:ext cx="8046720" cy="594360"/>
          </a:xfrm>
          <a:prstGeom prst="roundRect">
            <a:avLst/>
          </a:prstGeom>
          <a:solidFill>
            <a:srgbClr val="EFF9EA"/>
          </a:solidFill>
          <a:ln w="12700">
            <a:solidFill>
              <a:srgbClr val="7FBE7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b="1">
                <a:solidFill>
                  <a:srgbClr val="49382F"/>
                </a:solidFill>
                <a:latin typeface="微软雅黑" panose="020B0503020204020204" charset="-122"/>
              </a:rPr>
              <a:t>记住：AI 不是人，也不是魔法，它只是能帮助人的一种智能工具。</a:t>
            </a:r>
            <a:endParaRPr sz="16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30" name="Rounded Rectangle 29"/>
          <p:cNvSpPr/>
          <p:nvPr/>
        </p:nvSpPr>
        <p:spPr>
          <a:xfrm rot="21360000">
            <a:off x="9509759" y="1371600"/>
            <a:ext cx="2148840" cy="27432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1" name="Picture 30" descr="happy_boy_do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60000">
            <a:off x="9555480" y="1417320"/>
            <a:ext cx="2057400" cy="2651760"/>
          </a:xfrm>
          <a:prstGeom prst="rect">
            <a:avLst/>
          </a:prstGeom>
        </p:spPr>
      </p:pic>
      <p:sp>
        <p:nvSpPr>
          <p:cNvPr id="32" name="Rounded Rectangle 31"/>
          <p:cNvSpPr/>
          <p:nvPr/>
        </p:nvSpPr>
        <p:spPr>
          <a:xfrm rot="360000">
            <a:off x="9738359" y="4251960"/>
            <a:ext cx="1325880" cy="12801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3" name="Picture 32" descr="dog_head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9784080" y="4297680"/>
            <a:ext cx="1234440" cy="1188720"/>
          </a:xfrm>
          <a:prstGeom prst="rect">
            <a:avLst/>
          </a:prstGeom>
        </p:spPr>
      </p:pic>
      <p:sp>
        <p:nvSpPr>
          <p:cNvPr id="34" name="Rounded Rectangle 33"/>
          <p:cNvSpPr/>
          <p:nvPr/>
        </p:nvSpPr>
        <p:spPr>
          <a:xfrm rot="21180000">
            <a:off x="10561319" y="4846320"/>
            <a:ext cx="960120" cy="7772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5" name="Picture 34" descr="logo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80000">
            <a:off x="10607040" y="4892040"/>
            <a:ext cx="868680" cy="6858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4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普通机器是什么？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1600200"/>
            <a:ext cx="7955279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100">
                <a:solidFill>
                  <a:srgbClr val="49382F"/>
                </a:solidFill>
                <a:latin typeface="微软雅黑" panose="020B0503020204020204" charset="-122"/>
              </a:rPr>
              <a:t>普通机器通常要人来控制。</a:t>
            </a:r>
            <a:endParaRPr sz="21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100">
                <a:solidFill>
                  <a:srgbClr val="49382F"/>
                </a:solidFill>
                <a:latin typeface="微软雅黑" panose="020B0503020204020204" charset="-122"/>
              </a:rPr>
              <a:t>你按按钮，它才会行动。</a:t>
            </a:r>
            <a:endParaRPr sz="21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100">
                <a:solidFill>
                  <a:srgbClr val="49382F"/>
                </a:solidFill>
                <a:latin typeface="微软雅黑" panose="020B0503020204020204" charset="-122"/>
              </a:rPr>
              <a:t>它会按固定方法工作，不会自己“想一想”。</a:t>
            </a:r>
            <a:endParaRPr sz="21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100">
                <a:solidFill>
                  <a:srgbClr val="49382F"/>
                </a:solidFill>
                <a:latin typeface="微软雅黑" panose="020B0503020204020204" charset="-122"/>
              </a:rPr>
              <a:t>生活中的例子：普通闹钟、手电筒、电风扇、遥控玩具车。</a:t>
            </a:r>
            <a:endParaRPr sz="210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97280" y="4754880"/>
            <a:ext cx="1828800" cy="594360"/>
          </a:xfrm>
          <a:prstGeom prst="roundRect">
            <a:avLst/>
          </a:prstGeom>
          <a:solidFill>
            <a:srgbClr val="F692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700" b="1">
                <a:solidFill>
                  <a:srgbClr val="49382F"/>
                </a:solidFill>
                <a:latin typeface="微软雅黑" panose="020B0503020204020204" charset="-122"/>
              </a:rPr>
              <a:t>人按按钮</a:t>
            </a:r>
            <a:endParaRPr sz="17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cxnSp>
        <p:nvCxnSpPr>
          <p:cNvPr id="24" name="Connector 23"/>
          <p:cNvCxnSpPr/>
          <p:nvPr/>
        </p:nvCxnSpPr>
        <p:spPr>
          <a:xfrm>
            <a:off x="2926080" y="5047488"/>
            <a:ext cx="411480" cy="0"/>
          </a:xfrm>
          <a:prstGeom prst="line">
            <a:avLst/>
          </a:prstGeom>
          <a:ln w="25400">
            <a:solidFill>
              <a:srgbClr val="5B84D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3383280" y="4754880"/>
            <a:ext cx="1828800" cy="594360"/>
          </a:xfrm>
          <a:prstGeom prst="roundRect">
            <a:avLst/>
          </a:prstGeom>
          <a:solidFill>
            <a:srgbClr val="CDE8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700" b="1">
                <a:solidFill>
                  <a:srgbClr val="49382F"/>
                </a:solidFill>
                <a:latin typeface="微软雅黑" panose="020B0503020204020204" charset="-122"/>
              </a:rPr>
              <a:t>机器行动</a:t>
            </a:r>
            <a:endParaRPr sz="17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cxnSp>
        <p:nvCxnSpPr>
          <p:cNvPr id="26" name="Connector 25"/>
          <p:cNvCxnSpPr/>
          <p:nvPr/>
        </p:nvCxnSpPr>
        <p:spPr>
          <a:xfrm>
            <a:off x="5212080" y="5047488"/>
            <a:ext cx="411480" cy="0"/>
          </a:xfrm>
          <a:prstGeom prst="line">
            <a:avLst/>
          </a:prstGeom>
          <a:ln w="25400">
            <a:solidFill>
              <a:srgbClr val="5B84D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5669280" y="4754880"/>
            <a:ext cx="1828800" cy="594360"/>
          </a:xfrm>
          <a:prstGeom prst="roundRect">
            <a:avLst/>
          </a:prstGeom>
          <a:solidFill>
            <a:srgbClr val="FFECB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700" b="1">
                <a:solidFill>
                  <a:srgbClr val="49382F"/>
                </a:solidFill>
                <a:latin typeface="微软雅黑" panose="020B0503020204020204" charset="-122"/>
              </a:rPr>
              <a:t>完成任务</a:t>
            </a:r>
            <a:endParaRPr sz="17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 rot="21360000">
            <a:off x="9555480" y="1463039"/>
            <a:ext cx="2011680" cy="26060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9" name="Picture 28" descr="girl_bunny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60000">
            <a:off x="9601200" y="1508760"/>
            <a:ext cx="1920240" cy="2514600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 rot="240000">
            <a:off x="9829800" y="4251960"/>
            <a:ext cx="1234440" cy="11430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1" name="Picture 30" descr="stand_bo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40000">
            <a:off x="9875520" y="4297680"/>
            <a:ext cx="1143000" cy="1051560"/>
          </a:xfrm>
          <a:prstGeom prst="rect">
            <a:avLst/>
          </a:prstGeom>
        </p:spPr>
      </p:pic>
      <p:sp>
        <p:nvSpPr>
          <p:cNvPr id="32" name="Rounded Rectangle 31"/>
          <p:cNvSpPr/>
          <p:nvPr/>
        </p:nvSpPr>
        <p:spPr>
          <a:xfrm rot="21180000">
            <a:off x="10607040" y="4709160"/>
            <a:ext cx="822960" cy="8229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3" name="Picture 32" descr="dog_hea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80000">
            <a:off x="10652760" y="4754880"/>
            <a:ext cx="731520" cy="73152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5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AI 有什么不一样？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1600200"/>
            <a:ext cx="7955279" cy="2377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AI 会先接收信息，再自己判断，然后做出反应。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它不需要人每一步都按按钮。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比如：智能音箱能听懂指令；智能路灯会发现天黑后自动亮。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914400" y="4069080"/>
            <a:ext cx="2331720" cy="1234440"/>
          </a:xfrm>
          <a:prstGeom prst="roundRect">
            <a:avLst/>
          </a:prstGeom>
          <a:solidFill>
            <a:srgbClr val="CDE8F6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>
                <a:solidFill>
                  <a:srgbClr val="49382F"/>
                </a:solidFill>
                <a:latin typeface="微软雅黑" panose="020B0503020204020204" charset="-122"/>
              </a:rPr>
              <a:t>① 发现情况</a:t>
            </a:r>
            <a:endParaRPr sz="18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 algn="ctr"/>
            <a:r>
              <a:rPr sz="1250">
                <a:solidFill>
                  <a:srgbClr val="49382F"/>
                </a:solidFill>
                <a:latin typeface="微软雅黑" panose="020B0503020204020204" charset="-122"/>
              </a:rPr>
              <a:t>看见/听见/收到信息</a:t>
            </a:r>
            <a:endParaRPr sz="12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cxnSp>
        <p:nvCxnSpPr>
          <p:cNvPr id="24" name="Connector 23"/>
          <p:cNvCxnSpPr/>
          <p:nvPr/>
        </p:nvCxnSpPr>
        <p:spPr>
          <a:xfrm>
            <a:off x="3246120" y="4663440"/>
            <a:ext cx="347472" cy="0"/>
          </a:xfrm>
          <a:prstGeom prst="line">
            <a:avLst/>
          </a:prstGeom>
          <a:ln w="27940">
            <a:solidFill>
              <a:srgbClr val="EA626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3611880" y="4069080"/>
            <a:ext cx="2331720" cy="1234440"/>
          </a:xfrm>
          <a:prstGeom prst="roundRect">
            <a:avLst/>
          </a:prstGeom>
          <a:solidFill>
            <a:srgbClr val="FFECBC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>
                <a:solidFill>
                  <a:srgbClr val="49382F"/>
                </a:solidFill>
                <a:latin typeface="微软雅黑" panose="020B0503020204020204" charset="-122"/>
              </a:rPr>
              <a:t>② 自己判断</a:t>
            </a:r>
            <a:endParaRPr sz="18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 algn="ctr"/>
            <a:r>
              <a:rPr sz="1250">
                <a:solidFill>
                  <a:srgbClr val="49382F"/>
                </a:solidFill>
                <a:latin typeface="微软雅黑" panose="020B0503020204020204" charset="-122"/>
              </a:rPr>
              <a:t>想一想该怎么办</a:t>
            </a:r>
            <a:endParaRPr sz="12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cxnSp>
        <p:nvCxnSpPr>
          <p:cNvPr id="26" name="Connector 25"/>
          <p:cNvCxnSpPr/>
          <p:nvPr/>
        </p:nvCxnSpPr>
        <p:spPr>
          <a:xfrm>
            <a:off x="5943600" y="4663440"/>
            <a:ext cx="347472" cy="0"/>
          </a:xfrm>
          <a:prstGeom prst="line">
            <a:avLst/>
          </a:prstGeom>
          <a:ln w="27940">
            <a:solidFill>
              <a:srgbClr val="EA626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6309360" y="4069080"/>
            <a:ext cx="2331720" cy="1234440"/>
          </a:xfrm>
          <a:prstGeom prst="roundRect">
            <a:avLst/>
          </a:prstGeom>
          <a:solidFill>
            <a:srgbClr val="EBF7E9"/>
          </a:solidFill>
          <a:ln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>
                <a:solidFill>
                  <a:srgbClr val="49382F"/>
                </a:solidFill>
                <a:latin typeface="微软雅黑" panose="020B0503020204020204" charset="-122"/>
              </a:rPr>
              <a:t>③ 做出反应</a:t>
            </a:r>
            <a:endParaRPr sz="18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 algn="ctr"/>
            <a:r>
              <a:rPr sz="1250">
                <a:solidFill>
                  <a:srgbClr val="49382F"/>
                </a:solidFill>
                <a:latin typeface="微软雅黑" panose="020B0503020204020204" charset="-122"/>
              </a:rPr>
              <a:t>回答、推荐、自动行动</a:t>
            </a:r>
            <a:endParaRPr sz="12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14400" y="5349240"/>
            <a:ext cx="8046720" cy="594360"/>
          </a:xfrm>
          <a:prstGeom prst="roundRect">
            <a:avLst/>
          </a:prstGeom>
          <a:solidFill>
            <a:srgbClr val="FFF8DC"/>
          </a:solidFill>
          <a:ln w="12700">
            <a:solidFill>
              <a:srgbClr val="F2BB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550" b="1">
                <a:solidFill>
                  <a:srgbClr val="49382F"/>
                </a:solidFill>
                <a:latin typeface="微软雅黑" panose="020B0503020204020204" charset="-122"/>
              </a:rPr>
              <a:t>一句话理解：普通机器需要人全程操控，AI 能根据情况自己判断、自己反应。</a:t>
            </a:r>
            <a:endParaRPr sz="155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9" name="Rounded Rectangle 28"/>
          <p:cNvSpPr/>
          <p:nvPr/>
        </p:nvSpPr>
        <p:spPr>
          <a:xfrm rot="21360000">
            <a:off x="9509759" y="1371600"/>
            <a:ext cx="2148840" cy="274320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sleep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60000">
            <a:off x="9555480" y="1417320"/>
            <a:ext cx="2057400" cy="265176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 rot="360000">
            <a:off x="9738359" y="4251960"/>
            <a:ext cx="1325880" cy="128016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2" name="Picture 31" descr="stand_bo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9784080" y="4297680"/>
            <a:ext cx="1234440" cy="1188720"/>
          </a:xfrm>
          <a:prstGeom prst="rect">
            <a:avLst/>
          </a:prstGeom>
        </p:spPr>
      </p:pic>
      <p:sp>
        <p:nvSpPr>
          <p:cNvPr id="33" name="Rounded Rectangle 32"/>
          <p:cNvSpPr/>
          <p:nvPr/>
        </p:nvSpPr>
        <p:spPr>
          <a:xfrm rot="21180000">
            <a:off x="10561319" y="4846320"/>
            <a:ext cx="960120" cy="7772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4" name="Picture 33" descr="dog_hea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80000">
            <a:off x="10607040" y="4892040"/>
            <a:ext cx="868680" cy="6858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6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Heart 19"/>
          <p:cNvSpPr/>
          <p:nvPr/>
        </p:nvSpPr>
        <p:spPr>
          <a:xfrm>
            <a:off x="5669280" y="5029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Heart 20"/>
          <p:cNvSpPr/>
          <p:nvPr/>
        </p:nvSpPr>
        <p:spPr>
          <a:xfrm>
            <a:off x="8321040" y="5394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环节 1：误区闯关——分清普通机器 VS AI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  <a:p>
            <a:pPr algn="l"/>
            <a:r>
              <a:rPr sz="1050">
                <a:solidFill>
                  <a:srgbClr val="6E6E6E"/>
                </a:solidFill>
                <a:latin typeface="微软雅黑" panose="020B0503020204020204" charset="-122"/>
              </a:rPr>
              <a:t>小组抢答游戏（10分钟）</a:t>
            </a:r>
            <a:endParaRPr sz="1050">
              <a:solidFill>
                <a:srgbClr val="6E6E6E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14400" y="1600200"/>
            <a:ext cx="475488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4–5 人一组，组成“AI 小队”。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老师出题后，小组举手/抢答。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答对 1 题积 1 分。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  <a:p>
            <a:pPr>
              <a:spcBef>
                <a:spcPts val="200"/>
              </a:spcBef>
              <a:spcAft>
                <a:spcPts val="1000"/>
              </a:spcAft>
            </a:pPr>
            <a:r>
              <a:rPr sz="2000">
                <a:solidFill>
                  <a:srgbClr val="49382F"/>
                </a:solidFill>
                <a:latin typeface="微软雅黑" panose="020B0503020204020204" charset="-122"/>
              </a:rPr>
              <a:t>最后评选“AI 最佳小队”。</a:t>
            </a:r>
            <a:endParaRPr sz="200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852160" y="1783080"/>
            <a:ext cx="2926080" cy="3154680"/>
          </a:xfrm>
          <a:prstGeom prst="roundRect">
            <a:avLst/>
          </a:prstGeom>
          <a:solidFill>
            <a:srgbClr val="FAF8E9"/>
          </a:solidFill>
          <a:ln>
            <a:solidFill>
              <a:srgbClr val="9180D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6053328" y="1965960"/>
          <a:ext cx="256032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731520"/>
              </a:tblGrid>
              <a:tr h="548640">
                <a:tc>
                  <a:txBody>
                    <a:bodyPr/>
                    <a:lstStyle/>
                    <a:p>
                      <a:r>
                        <a:rPr sz="1600" b="1">
                          <a:solidFill>
                            <a:srgbClr val="49382F"/>
                          </a:solidFill>
                          <a:latin typeface="微软雅黑" panose="020B0503020204020204" charset="-122"/>
                        </a:rPr>
                        <a:t>小组</a:t>
                      </a:r>
                      <a:endParaRPr sz="1600" b="1">
                        <a:solidFill>
                          <a:srgbClr val="49382F"/>
                        </a:solidFill>
                        <a:latin typeface="微软雅黑" panose="020B0503020204020204" charset="-122"/>
                      </a:endParaRPr>
                    </a:p>
                  </a:txBody>
                  <a:tcPr>
                    <a:solidFill>
                      <a:srgbClr val="CDE8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00" b="1">
                          <a:solidFill>
                            <a:srgbClr val="49382F"/>
                          </a:solidFill>
                          <a:latin typeface="微软雅黑" panose="020B0503020204020204" charset="-122"/>
                        </a:rPr>
                        <a:t>得分</a:t>
                      </a:r>
                      <a:endParaRPr sz="1600" b="1">
                        <a:solidFill>
                          <a:srgbClr val="49382F"/>
                        </a:solidFill>
                        <a:latin typeface="微软雅黑" panose="020B0503020204020204" charset="-122"/>
                      </a:endParaRPr>
                    </a:p>
                  </a:txBody>
                  <a:tcPr>
                    <a:solidFill>
                      <a:srgbClr val="CDE8F6"/>
                    </a:solidFill>
                  </a:tcPr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sz="1600" b="0">
                          <a:solidFill>
                            <a:srgbClr val="49382F"/>
                          </a:solidFill>
                          <a:latin typeface="微软雅黑" panose="020B0503020204020204" charset="-122"/>
                        </a:rPr>
                        <a:t>第 1 组</a:t>
                      </a:r>
                      <a:endParaRPr sz="1600" b="0">
                        <a:solidFill>
                          <a:srgbClr val="49382F"/>
                        </a:solidFill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sz="1600" b="0">
                          <a:solidFill>
                            <a:srgbClr val="49382F"/>
                          </a:solidFill>
                          <a:latin typeface="微软雅黑" panose="020B0503020204020204" charset="-122"/>
                        </a:rPr>
                        <a:t>第 2 组</a:t>
                      </a:r>
                      <a:endParaRPr sz="1600" b="0">
                        <a:solidFill>
                          <a:srgbClr val="49382F"/>
                        </a:solidFill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sz="1600" b="0">
                          <a:solidFill>
                            <a:srgbClr val="49382F"/>
                          </a:solidFill>
                          <a:latin typeface="微软雅黑" panose="020B0503020204020204" charset="-122"/>
                        </a:rPr>
                        <a:t>第 3 组</a:t>
                      </a:r>
                      <a:endParaRPr sz="1600" b="0">
                        <a:solidFill>
                          <a:srgbClr val="49382F"/>
                        </a:solidFill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sz="1600" b="0">
                          <a:solidFill>
                            <a:srgbClr val="49382F"/>
                          </a:solidFill>
                          <a:latin typeface="微软雅黑" panose="020B0503020204020204" charset="-122"/>
                        </a:rPr>
                        <a:t>第 4 组</a:t>
                      </a:r>
                      <a:endParaRPr sz="1600" b="0">
                        <a:solidFill>
                          <a:srgbClr val="49382F"/>
                        </a:solidFill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28" name="Rounded Rectangle 27"/>
          <p:cNvSpPr/>
          <p:nvPr/>
        </p:nvSpPr>
        <p:spPr>
          <a:xfrm rot="180000">
            <a:off x="9509759" y="960120"/>
            <a:ext cx="2103120" cy="30632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9" name="Picture 28" descr="run_bi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0000">
            <a:off x="9555480" y="1005840"/>
            <a:ext cx="2011680" cy="2971800"/>
          </a:xfrm>
          <a:prstGeom prst="rect">
            <a:avLst/>
          </a:prstGeom>
        </p:spPr>
      </p:pic>
      <p:sp>
        <p:nvSpPr>
          <p:cNvPr id="30" name="Rounded Rectangle 29"/>
          <p:cNvSpPr/>
          <p:nvPr/>
        </p:nvSpPr>
        <p:spPr>
          <a:xfrm rot="21360000">
            <a:off x="9784080" y="4297680"/>
            <a:ext cx="1325880" cy="9601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1" name="Picture 30" descr="small_icons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0000">
            <a:off x="9829800" y="4343400"/>
            <a:ext cx="1234440" cy="868680"/>
          </a:xfrm>
          <a:prstGeom prst="rect">
            <a:avLst/>
          </a:prstGeom>
        </p:spPr>
      </p:pic>
      <p:sp>
        <p:nvSpPr>
          <p:cNvPr id="32" name="Rounded Rectangle 31"/>
          <p:cNvSpPr/>
          <p:nvPr/>
        </p:nvSpPr>
        <p:spPr>
          <a:xfrm rot="300000">
            <a:off x="10744200" y="4983480"/>
            <a:ext cx="731519" cy="731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3" name="Picture 32" descr="dog_hea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00000">
            <a:off x="10789920" y="5029200"/>
            <a:ext cx="640080" cy="64008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7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闯关题 1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1417320"/>
            <a:ext cx="7955279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400" b="1">
                <a:solidFill>
                  <a:srgbClr val="49382F"/>
                </a:solidFill>
                <a:latin typeface="微软雅黑" panose="020B0503020204020204" charset="-122"/>
              </a:rPr>
              <a:t>普通闹钟 VS 智能音箱</a:t>
            </a:r>
            <a:endParaRPr sz="24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914400" y="2057400"/>
            <a:ext cx="3474720" cy="1828800"/>
          </a:xfrm>
          <a:prstGeom prst="roundRect">
            <a:avLst/>
          </a:prstGeom>
          <a:solidFill>
            <a:srgbClr val="CDE8F6"/>
          </a:solidFill>
          <a:ln w="2032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tlCol="0" anchor="ctr"/>
          <a:lstStyle/>
          <a:p>
            <a:pPr algn="ctr"/>
            <a:r>
              <a:rPr sz="2400" b="1">
                <a:solidFill>
                  <a:srgbClr val="EA6265"/>
                </a:solidFill>
                <a:latin typeface="Arial Rounded MT Bold" panose="020F0704030504030204"/>
              </a:rPr>
              <a:t>A</a:t>
            </a:r>
            <a:endParaRPr sz="2400" b="1">
              <a:solidFill>
                <a:srgbClr val="EA6265"/>
              </a:solidFill>
              <a:latin typeface="Arial Rounded MT Bold" panose="020F0704030504030204"/>
            </a:endParaRPr>
          </a:p>
          <a:p>
            <a:r>
              <a:rPr sz="1900" b="1">
                <a:solidFill>
                  <a:srgbClr val="49382F"/>
                </a:solidFill>
                <a:latin typeface="微软雅黑" panose="020B0503020204020204" charset="-122"/>
              </a:rPr>
              <a:t>普通闹钟
定时响铃</a:t>
            </a:r>
            <a:endParaRPr sz="19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754880" y="2057400"/>
            <a:ext cx="3474720" cy="1828800"/>
          </a:xfrm>
          <a:prstGeom prst="roundRect">
            <a:avLst/>
          </a:prstGeom>
          <a:solidFill>
            <a:srgbClr val="FFEBBF"/>
          </a:solidFill>
          <a:ln w="2032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tlCol="0" anchor="ctr"/>
          <a:lstStyle/>
          <a:p>
            <a:pPr algn="ctr"/>
            <a:r>
              <a:rPr sz="2400" b="1">
                <a:solidFill>
                  <a:srgbClr val="EA6265"/>
                </a:solidFill>
                <a:latin typeface="Arial Rounded MT Bold" panose="020F0704030504030204"/>
              </a:rPr>
              <a:t>B</a:t>
            </a:r>
            <a:endParaRPr sz="2400" b="1">
              <a:solidFill>
                <a:srgbClr val="EA6265"/>
              </a:solidFill>
              <a:latin typeface="Arial Rounded MT Bold" panose="020F0704030504030204"/>
            </a:endParaRPr>
          </a:p>
          <a:p>
            <a:r>
              <a:rPr sz="1900" b="1">
                <a:solidFill>
                  <a:srgbClr val="49382F"/>
                </a:solidFill>
                <a:latin typeface="微软雅黑" panose="020B0503020204020204" charset="-122"/>
              </a:rPr>
              <a:t>智能音箱
听懂指令放歌</a:t>
            </a:r>
            <a:endParaRPr sz="19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914400" y="4160520"/>
            <a:ext cx="8183879" cy="566928"/>
          </a:xfrm>
          <a:prstGeom prst="roundRect">
            <a:avLst/>
          </a:prstGeom>
          <a:solidFill>
            <a:srgbClr val="FFFA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>
                <a:solidFill>
                  <a:srgbClr val="EA6265"/>
                </a:solidFill>
                <a:latin typeface="微软雅黑" panose="020B0503020204020204" charset="-122"/>
              </a:rPr>
              <a:t>小组抢答：哪个更像 AI？为什么？</a:t>
            </a:r>
            <a:endParaRPr sz="1800" b="1">
              <a:solidFill>
                <a:srgbClr val="EA6265"/>
              </a:solidFill>
              <a:latin typeface="微软雅黑" panose="020B0503020204020204" charset="-122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914400" y="4983480"/>
            <a:ext cx="8183879" cy="914400"/>
          </a:xfrm>
          <a:prstGeom prst="roundRect">
            <a:avLst/>
          </a:prstGeom>
          <a:solidFill>
            <a:srgbClr val="EFF9EA"/>
          </a:solidFill>
          <a:ln w="15240">
            <a:solidFill>
              <a:srgbClr val="7FBE7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650">
                <a:solidFill>
                  <a:srgbClr val="49382F"/>
                </a:solidFill>
                <a:latin typeface="微软雅黑" panose="020B0503020204020204" charset="-122"/>
              </a:rPr>
              <a:t>参考答案：B：智能音箱更像 AI，因为它能听懂人的指令，并做出反应。</a:t>
            </a:r>
            <a:endParaRPr sz="16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 rot="21360000">
            <a:off x="9509759" y="1371600"/>
            <a:ext cx="2057400" cy="25603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happy_boy_do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360000">
            <a:off x="9555480" y="1417320"/>
            <a:ext cx="1965960" cy="2468880"/>
          </a:xfrm>
          <a:prstGeom prst="rect">
            <a:avLst/>
          </a:prstGeom>
        </p:spPr>
      </p:pic>
      <p:sp>
        <p:nvSpPr>
          <p:cNvPr id="29" name="Rounded Rectangle 28"/>
          <p:cNvSpPr/>
          <p:nvPr/>
        </p:nvSpPr>
        <p:spPr>
          <a:xfrm rot="360000">
            <a:off x="9784080" y="4343400"/>
            <a:ext cx="1143000" cy="10058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dog_head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9829800" y="4389120"/>
            <a:ext cx="1051560" cy="9144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 rot="21360000">
            <a:off x="10515600" y="4754880"/>
            <a:ext cx="960120" cy="7772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2" name="Picture 31" descr="small_icon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60000">
            <a:off x="10561320" y="4800600"/>
            <a:ext cx="868680" cy="6858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8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1C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Heart 1"/>
          <p:cNvSpPr/>
          <p:nvPr/>
        </p:nvSpPr>
        <p:spPr>
          <a:xfrm>
            <a:off x="3657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Heart 2"/>
          <p:cNvSpPr/>
          <p:nvPr/>
        </p:nvSpPr>
        <p:spPr>
          <a:xfrm>
            <a:off x="2194560" y="731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Heart 3"/>
          <p:cNvSpPr/>
          <p:nvPr/>
        </p:nvSpPr>
        <p:spPr>
          <a:xfrm>
            <a:off x="4480560" y="4572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Heart 4"/>
          <p:cNvSpPr/>
          <p:nvPr/>
        </p:nvSpPr>
        <p:spPr>
          <a:xfrm>
            <a:off x="6949440" y="8229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Heart 5"/>
          <p:cNvSpPr/>
          <p:nvPr/>
        </p:nvSpPr>
        <p:spPr>
          <a:xfrm>
            <a:off x="9692640" y="6400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Heart 6"/>
          <p:cNvSpPr/>
          <p:nvPr/>
        </p:nvSpPr>
        <p:spPr>
          <a:xfrm>
            <a:off x="11064240" y="3657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Heart 7"/>
          <p:cNvSpPr/>
          <p:nvPr/>
        </p:nvSpPr>
        <p:spPr>
          <a:xfrm>
            <a:off x="10972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Heart 8"/>
          <p:cNvSpPr/>
          <p:nvPr/>
        </p:nvSpPr>
        <p:spPr>
          <a:xfrm>
            <a:off x="3474720" y="17373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Heart 9"/>
          <p:cNvSpPr/>
          <p:nvPr/>
        </p:nvSpPr>
        <p:spPr>
          <a:xfrm>
            <a:off x="5486400" y="21031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Heart 10"/>
          <p:cNvSpPr/>
          <p:nvPr/>
        </p:nvSpPr>
        <p:spPr>
          <a:xfrm>
            <a:off x="8412480" y="18288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Heart 11"/>
          <p:cNvSpPr/>
          <p:nvPr/>
        </p:nvSpPr>
        <p:spPr>
          <a:xfrm>
            <a:off x="10607040" y="20116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Heart 12"/>
          <p:cNvSpPr/>
          <p:nvPr/>
        </p:nvSpPr>
        <p:spPr>
          <a:xfrm>
            <a:off x="54864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Heart 13"/>
          <p:cNvSpPr/>
          <p:nvPr/>
        </p:nvSpPr>
        <p:spPr>
          <a:xfrm>
            <a:off x="2651760" y="356616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Heart 14"/>
          <p:cNvSpPr/>
          <p:nvPr/>
        </p:nvSpPr>
        <p:spPr>
          <a:xfrm>
            <a:off x="5852160" y="338328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Heart 15"/>
          <p:cNvSpPr/>
          <p:nvPr/>
        </p:nvSpPr>
        <p:spPr>
          <a:xfrm>
            <a:off x="8046720" y="320040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Heart 16"/>
          <p:cNvSpPr/>
          <p:nvPr/>
        </p:nvSpPr>
        <p:spPr>
          <a:xfrm>
            <a:off x="10149840" y="3749039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Heart 17"/>
          <p:cNvSpPr/>
          <p:nvPr/>
        </p:nvSpPr>
        <p:spPr>
          <a:xfrm>
            <a:off x="914400" y="512064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Heart 18"/>
          <p:cNvSpPr/>
          <p:nvPr/>
        </p:nvSpPr>
        <p:spPr>
          <a:xfrm>
            <a:off x="3383280" y="5303520"/>
            <a:ext cx="201168" cy="201168"/>
          </a:xfrm>
          <a:prstGeom prst="heart">
            <a:avLst/>
          </a:prstGeom>
          <a:solidFill>
            <a:srgbClr val="F2BB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48640" y="320040"/>
            <a:ext cx="7955279" cy="777240"/>
          </a:xfrm>
          <a:prstGeom prst="roundRect">
            <a:avLst/>
          </a:prstGeom>
          <a:solidFill>
            <a:srgbClr val="FFFFFF"/>
          </a:solidFill>
          <a:ln w="2794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500" b="1">
                <a:solidFill>
                  <a:srgbClr val="49382F"/>
                </a:solidFill>
                <a:latin typeface="微软雅黑" panose="020B0503020204020204" charset="-122"/>
              </a:rPr>
              <a:t>闯关题 2</a:t>
            </a:r>
            <a:endParaRPr sz="25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48640" y="1234440"/>
            <a:ext cx="8961120" cy="5029200"/>
          </a:xfrm>
          <a:prstGeom prst="roundRect">
            <a:avLst/>
          </a:prstGeom>
          <a:solidFill>
            <a:srgbClr val="FFFFFF"/>
          </a:solidFill>
          <a:ln w="22860">
            <a:solidFill>
              <a:srgbClr val="C9C4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1417320"/>
            <a:ext cx="7955279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400" b="1">
                <a:solidFill>
                  <a:srgbClr val="49382F"/>
                </a:solidFill>
                <a:latin typeface="微软雅黑" panose="020B0503020204020204" charset="-122"/>
              </a:rPr>
              <a:t>普通手电筒 VS 智能路灯</a:t>
            </a:r>
            <a:endParaRPr sz="24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914400" y="2057400"/>
            <a:ext cx="3474720" cy="1828800"/>
          </a:xfrm>
          <a:prstGeom prst="roundRect">
            <a:avLst/>
          </a:prstGeom>
          <a:solidFill>
            <a:srgbClr val="CDE8F6"/>
          </a:solidFill>
          <a:ln w="2032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tlCol="0" anchor="ctr"/>
          <a:lstStyle/>
          <a:p>
            <a:pPr algn="ctr"/>
            <a:r>
              <a:rPr sz="2400" b="1">
                <a:solidFill>
                  <a:srgbClr val="EA6265"/>
                </a:solidFill>
                <a:latin typeface="Arial Rounded MT Bold" panose="020F0704030504030204"/>
              </a:rPr>
              <a:t>A</a:t>
            </a:r>
            <a:endParaRPr sz="2400" b="1">
              <a:solidFill>
                <a:srgbClr val="EA6265"/>
              </a:solidFill>
              <a:latin typeface="Arial Rounded MT Bold" panose="020F0704030504030204"/>
            </a:endParaRPr>
          </a:p>
          <a:p>
            <a:r>
              <a:rPr sz="1900" b="1">
                <a:solidFill>
                  <a:srgbClr val="49382F"/>
                </a:solidFill>
                <a:latin typeface="微软雅黑" panose="020B0503020204020204" charset="-122"/>
              </a:rPr>
              <a:t>普通手电筒
手动开关</a:t>
            </a:r>
            <a:endParaRPr sz="19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754880" y="2057400"/>
            <a:ext cx="3474720" cy="1828800"/>
          </a:xfrm>
          <a:prstGeom prst="roundRect">
            <a:avLst/>
          </a:prstGeom>
          <a:solidFill>
            <a:srgbClr val="FFEBBF"/>
          </a:solidFill>
          <a:ln w="20320">
            <a:solidFill>
              <a:srgbClr val="5B84D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tlCol="0" anchor="ctr"/>
          <a:lstStyle/>
          <a:p>
            <a:pPr algn="ctr"/>
            <a:r>
              <a:rPr sz="2400" b="1">
                <a:solidFill>
                  <a:srgbClr val="EA6265"/>
                </a:solidFill>
                <a:latin typeface="Arial Rounded MT Bold" panose="020F0704030504030204"/>
              </a:rPr>
              <a:t>B</a:t>
            </a:r>
            <a:endParaRPr sz="2400" b="1">
              <a:solidFill>
                <a:srgbClr val="EA6265"/>
              </a:solidFill>
              <a:latin typeface="Arial Rounded MT Bold" panose="020F0704030504030204"/>
            </a:endParaRPr>
          </a:p>
          <a:p>
            <a:r>
              <a:rPr sz="1900" b="1">
                <a:solidFill>
                  <a:srgbClr val="49382F"/>
                </a:solidFill>
                <a:latin typeface="微软雅黑" panose="020B0503020204020204" charset="-122"/>
              </a:rPr>
              <a:t>智能路灯
天黑自动亮</a:t>
            </a:r>
            <a:endParaRPr sz="1900" b="1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914400" y="4160520"/>
            <a:ext cx="8183879" cy="566928"/>
          </a:xfrm>
          <a:prstGeom prst="roundRect">
            <a:avLst/>
          </a:prstGeom>
          <a:solidFill>
            <a:srgbClr val="FFFA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800" b="1">
                <a:solidFill>
                  <a:srgbClr val="EA6265"/>
                </a:solidFill>
                <a:latin typeface="微软雅黑" panose="020B0503020204020204" charset="-122"/>
              </a:rPr>
              <a:t>小组抢答：哪个更像 AI？为什么？</a:t>
            </a:r>
            <a:endParaRPr sz="1800" b="1">
              <a:solidFill>
                <a:srgbClr val="EA6265"/>
              </a:solidFill>
              <a:latin typeface="微软雅黑" panose="020B0503020204020204" charset="-122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914400" y="4983480"/>
            <a:ext cx="8183879" cy="914400"/>
          </a:xfrm>
          <a:prstGeom prst="roundRect">
            <a:avLst/>
          </a:prstGeom>
          <a:solidFill>
            <a:srgbClr val="EFF9EA"/>
          </a:solidFill>
          <a:ln w="15240">
            <a:solidFill>
              <a:srgbClr val="7FBE7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650">
                <a:solidFill>
                  <a:srgbClr val="49382F"/>
                </a:solidFill>
                <a:latin typeface="微软雅黑" panose="020B0503020204020204" charset="-122"/>
              </a:rPr>
              <a:t>参考答案：B：智能路灯更像 AI，因为它能发现天黑，并自动亮起来。</a:t>
            </a:r>
            <a:endParaRPr sz="1650">
              <a:solidFill>
                <a:srgbClr val="49382F"/>
              </a:solidFill>
              <a:latin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 rot="180000">
            <a:off x="9418319" y="1371600"/>
            <a:ext cx="2194560" cy="301752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girl_bunny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0000">
            <a:off x="9464040" y="1417320"/>
            <a:ext cx="2103120" cy="2926080"/>
          </a:xfrm>
          <a:prstGeom prst="rect">
            <a:avLst/>
          </a:prstGeom>
        </p:spPr>
      </p:pic>
      <p:sp>
        <p:nvSpPr>
          <p:cNvPr id="29" name="Rounded Rectangle 28"/>
          <p:cNvSpPr/>
          <p:nvPr/>
        </p:nvSpPr>
        <p:spPr>
          <a:xfrm rot="21300000">
            <a:off x="9966959" y="4480560"/>
            <a:ext cx="1051560" cy="1005840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0" name="Picture 29" descr="stand_bo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00000">
            <a:off x="10012680" y="4526280"/>
            <a:ext cx="960120" cy="91440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 rot="240000">
            <a:off x="10744200" y="4892040"/>
            <a:ext cx="731519" cy="731519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2" name="Picture 31" descr="dog_hea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0000">
            <a:off x="10789920" y="4937760"/>
            <a:ext cx="640080" cy="64008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1247120" y="6428232"/>
            <a:ext cx="45720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50">
                <a:solidFill>
                  <a:srgbClr val="968C82"/>
                </a:solidFill>
                <a:latin typeface="Arial Rounded MT Bold" panose="020F0704030504030204"/>
              </a:rPr>
              <a:t>9</a:t>
            </a:r>
            <a:endParaRPr sz="1050">
              <a:solidFill>
                <a:srgbClr val="968C82"/>
              </a:solidFill>
              <a:latin typeface="Arial Rounded MT Bold" panose="020F07040305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1389</Words>
  <Application>WPS 演示</Application>
  <PresentationFormat>On-screen Show (4:3)</PresentationFormat>
  <Paragraphs>207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Arial</vt:lpstr>
      <vt:lpstr>微软雅黑</vt:lpstr>
      <vt:lpstr>Arial Rounded MT Bold</vt:lpstr>
      <vt:lpstr>Calibri</vt:lpstr>
      <vt:lpstr>Arial Unicode MS</vt:lpstr>
      <vt:lpstr>Arial Rounded MT Bold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牛滢芳</cp:lastModifiedBy>
  <cp:revision>3</cp:revision>
  <dcterms:created xsi:type="dcterms:W3CDTF">2013-01-27T09:14:00Z</dcterms:created>
  <dcterms:modified xsi:type="dcterms:W3CDTF">2026-05-30T09:00:21Z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D8ADFE42B0714F7DAC63F143DEC786F8_12</vt:lpwstr>
  </property>
  <property fmtid="{D5CDD505-2E9C-101B-9397-08002B2CF9AE}" pid="3" name="KSOProductBuildVer">
    <vt:lpwstr>2052-12.1.0.26895</vt:lpwstr>
  </property>
</Properties>
</file>