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1365" cy="6858000"/>
  <p:notesSz cx="6858000" cy="1219136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85800" y="749808"/>
            <a:ext cx="6629400" cy="1234440"/>
          </a:xfrm>
          <a:prstGeom prst="rect">
            <a:avLst/>
          </a:prstGeom>
          <a:solidFill>
            <a:srgbClr val="FFFFFF">
              <a:alpha val="92000"/>
            </a:srgbClr>
          </a:solidFill>
          <a:ln w="1524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第三节：AI 能干什么、不能干什么</a:t>
            </a:r>
            <a:endParaRPr lang="en-US" sz="1900" dirty="0"/>
          </a:p>
          <a:p>
            <a:pPr marL="0" indent="0">
              <a:buNone/>
            </a:pPr>
            <a:r>
              <a:rPr lang="en-US" sz="15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用举手抢答辩论赛，分清“会帮忙”和“会爱人”</a:t>
            </a:r>
            <a:endParaRPr lang="en-US" sz="1900" dirty="0"/>
          </a:p>
        </p:txBody>
      </p:sp>
      <p:sp>
        <p:nvSpPr>
          <p:cNvPr id="3" name="Text 1"/>
          <p:cNvSpPr/>
          <p:nvPr/>
        </p:nvSpPr>
        <p:spPr>
          <a:xfrm>
            <a:off x="868680" y="2148840"/>
            <a:ext cx="2331720" cy="393192"/>
          </a:xfrm>
          <a:prstGeom prst="rect">
            <a:avLst/>
          </a:prstGeom>
          <a:solidFill>
            <a:srgbClr val="FFEFA6"/>
          </a:solidFill>
          <a:ln>
            <a:solidFill>
              <a:srgbClr val="F2C94C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5F4600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AI知识科普设计课 3/5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731520" y="2788920"/>
            <a:ext cx="6309360" cy="2514600"/>
          </a:xfrm>
          <a:prstGeom prst="rect">
            <a:avLst/>
          </a:prstGeom>
          <a:noFill/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知道 AI 可以画画、写字、查资料、提醒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明白 AI 可以模仿表情，但没有真实感情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学会判断：AI 能帮忙，不能代替爸爸妈妈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完成“能/不能/看情况”举手抢答小游戏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914400" y="5806440"/>
            <a:ext cx="8001000" cy="530352"/>
          </a:xfrm>
          <a:prstGeom prst="rect">
            <a:avLst/>
          </a:prstGeom>
          <a:solidFill>
            <a:srgbClr val="FFF8E8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核心问题：AI 会不会和人一样？它能代替人吗？</a:t>
            </a:r>
            <a:endParaRPr lang="en-US" sz="1220" dirty="0"/>
          </a:p>
        </p:txBody>
      </p:sp>
      <p:pic>
        <p:nvPicPr>
          <p:cNvPr id="6" name="Image 0" descr="/mnt/data/pptx_unzip/ppt/media/image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6219" y="411480"/>
            <a:ext cx="1232561" cy="1874520"/>
          </a:xfrm>
          <a:prstGeom prst="rect">
            <a:avLst/>
          </a:prstGeom>
        </p:spPr>
      </p:pic>
      <p:pic>
        <p:nvPicPr>
          <p:cNvPr id="7" name="Image 1" descr="/mnt/data/pptx_unzip/ppt/media/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7365" y="411480"/>
            <a:ext cx="1316350" cy="1874520"/>
          </a:xfrm>
          <a:prstGeom prst="rect">
            <a:avLst/>
          </a:prstGeom>
        </p:spPr>
      </p:pic>
      <p:pic>
        <p:nvPicPr>
          <p:cNvPr id="8" name="Image 2" descr="/mnt/data/pptx_unzip/ppt/media/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20" y="2431199"/>
            <a:ext cx="1508760" cy="1812723"/>
          </a:xfrm>
          <a:prstGeom prst="rect">
            <a:avLst/>
          </a:prstGeom>
        </p:spPr>
      </p:pic>
      <p:pic>
        <p:nvPicPr>
          <p:cNvPr id="9" name="Image 3" descr="/mnt/data/pptx_unzip/ppt/media/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2072" y="2423160"/>
            <a:ext cx="1455576" cy="182880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</a:t>
            </a:r>
            <a:endParaRPr lang="en-US" sz="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抢答题 4：AI 可以代替爸爸妈妈吗？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166749"/>
            <a:ext cx="1828800" cy="2604263"/>
          </a:xfrm>
          <a:prstGeom prst="rect">
            <a:avLst/>
          </a:prstGeom>
        </p:spPr>
      </p:pic>
      <p:pic>
        <p:nvPicPr>
          <p:cNvPr id="5" name="Image 1" descr="/mnt/data/pptx_unzip/ppt/media/imag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264" y="4389120"/>
            <a:ext cx="83467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444752"/>
            <a:ext cx="7955280" cy="457200"/>
          </a:xfrm>
          <a:prstGeom prst="rect">
            <a:avLst/>
          </a:prstGeom>
          <a:noFill/>
        </p:spPr>
        <p:txBody>
          <a:bodyPr wrap="square" lIns="381" tIns="381" rIns="381" bIns="381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哪个更像“人类的爱和照顾”？</a:t>
            </a:r>
            <a:endParaRPr lang="en-US" sz="1550" dirty="0"/>
          </a:p>
        </p:txBody>
      </p:sp>
      <p:sp>
        <p:nvSpPr>
          <p:cNvPr id="8" name="Text 3"/>
          <p:cNvSpPr/>
          <p:nvPr/>
        </p:nvSpPr>
        <p:spPr>
          <a:xfrm>
            <a:off x="914400" y="2011680"/>
            <a:ext cx="3520440" cy="150876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  AI 小助手</a:t>
            </a:r>
            <a:endParaRPr lang="en-US" sz="1500" dirty="0"/>
          </a:p>
          <a:p>
            <a:pPr marL="0" indent="0">
              <a:buNone/>
            </a:pPr>
            <a:r>
              <a:rPr lang="en-US" sz="130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提醒带伞、讲故事、查资料</a:t>
            </a:r>
            <a:endParaRPr lang="en-US" sz="1500" dirty="0"/>
          </a:p>
        </p:txBody>
      </p:sp>
      <p:sp>
        <p:nvSpPr>
          <p:cNvPr id="9" name="Text 4"/>
          <p:cNvSpPr/>
          <p:nvPr/>
        </p:nvSpPr>
        <p:spPr>
          <a:xfrm>
            <a:off x="4709160" y="2011680"/>
            <a:ext cx="3520440" cy="150876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B  爸爸妈妈</a:t>
            </a:r>
            <a:endParaRPr lang="en-US" sz="1500" dirty="0"/>
          </a:p>
          <a:p>
            <a:pPr marL="0" indent="0">
              <a:buNone/>
            </a:pPr>
            <a:r>
              <a:rPr lang="en-US" sz="130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拥抱你、保护你、陪伴你成长</a:t>
            </a: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914400" y="3931920"/>
            <a:ext cx="8138160" cy="594360"/>
          </a:xfrm>
          <a:prstGeom prst="rect">
            <a:avLst/>
          </a:prstGeom>
          <a:solidFill>
            <a:srgbClr val="FFF8E8"/>
          </a:solidFill>
          <a:ln>
            <a:solidFill>
              <a:srgbClr val="F1CB7E"/>
            </a:solidFill>
          </a:ln>
        </p:spPr>
        <p:txBody>
          <a:bodyPr wrap="square" lIns="1016" tIns="1016" rIns="1016" bIns="1016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小组判断：AI 能帮忙，但能不能代替爸爸妈妈？为什么？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914400" y="4800600"/>
            <a:ext cx="8183880" cy="868680"/>
          </a:xfrm>
          <a:prstGeom prst="rect">
            <a:avLst/>
          </a:prstGeom>
          <a:solidFill>
            <a:srgbClr val="E6F6D9"/>
          </a:solidFill>
          <a:ln>
            <a:solidFill>
              <a:srgbClr val="B7D6A8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 algn="ctr">
              <a:buNone/>
            </a:pPr>
            <a:r>
              <a:rPr lang="en-US" sz="123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参考答案：不能。AI 没有爱和责任，不能真正照顾人的安全、情绪和成长。</a:t>
            </a:r>
            <a:endParaRPr lang="en-US" sz="1230" dirty="0"/>
          </a:p>
        </p:txBody>
      </p:sp>
      <p:sp>
        <p:nvSpPr>
          <p:cNvPr id="12" name="Text 7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10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老师总结：AI 能干什么、不能干什么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把四道题的标准答案记在心里。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370260"/>
            <a:ext cx="1828800" cy="2197240"/>
          </a:xfrm>
          <a:prstGeom prst="rect">
            <a:avLst/>
          </a:prstGeom>
        </p:spPr>
      </p:pic>
      <p:pic>
        <p:nvPicPr>
          <p:cNvPr id="5" name="Image 1" descr="/mnt/data/pptx_unzip/ppt/media/image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154" y="4389120"/>
            <a:ext cx="61689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645920"/>
            <a:ext cx="3520440" cy="11430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能干活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画画、写字、回答问题、提醒</a:t>
            </a:r>
            <a:endParaRPr lang="en-US" sz="1280" dirty="0"/>
          </a:p>
        </p:txBody>
      </p:sp>
      <p:sp>
        <p:nvSpPr>
          <p:cNvPr id="8" name="Text 3"/>
          <p:cNvSpPr/>
          <p:nvPr/>
        </p:nvSpPr>
        <p:spPr>
          <a:xfrm>
            <a:off x="4892040" y="1645920"/>
            <a:ext cx="3520440" cy="114300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能帮忙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给建议、做练习、提供思路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914400" y="3246120"/>
            <a:ext cx="3520440" cy="114300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没有感情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会模仿开心/难过，不会真的感受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4892040" y="3246120"/>
            <a:ext cx="3520440" cy="1143000"/>
          </a:xfrm>
          <a:prstGeom prst="rect">
            <a:avLst/>
          </a:prstGeom>
          <a:solidFill>
            <a:srgbClr val="F2D8E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不能代替人类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不会爱人，不能替代父母和老师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914400" y="5349240"/>
            <a:ext cx="8001000" cy="530352"/>
          </a:xfrm>
          <a:prstGeom prst="rect">
            <a:avLst/>
          </a:prstGeom>
          <a:solidFill>
            <a:srgbClr val="FFF5D7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标准答案：AI 能干活、能帮忙，但没有感情、不会爱人、不能代替人类。</a:t>
            </a:r>
            <a:endParaRPr lang="en-US" sz="1220" dirty="0"/>
          </a:p>
        </p:txBody>
      </p:sp>
      <p:sp>
        <p:nvSpPr>
          <p:cNvPr id="12" name="Text 7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11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小任务：做一张“AI 能 / 不能”判断卡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320018"/>
            <a:ext cx="1828800" cy="2297723"/>
          </a:xfrm>
          <a:prstGeom prst="rect">
            <a:avLst/>
          </a:prstGeom>
        </p:spPr>
      </p:pic>
      <p:pic>
        <p:nvPicPr>
          <p:cNvPr id="5" name="Image 1" descr="/mnt/data/pptx_unzip/ppt/media/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874" y="4389120"/>
            <a:ext cx="703451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08760"/>
            <a:ext cx="8001000" cy="713232"/>
          </a:xfrm>
          <a:prstGeom prst="rect">
            <a:avLst/>
          </a:prstGeom>
          <a:solidFill>
            <a:srgbClr val="FFF8E8"/>
          </a:solidFill>
          <a:ln>
            <a:solidFill>
              <a:srgbClr val="F1CB7E"/>
            </a:solidFill>
          </a:ln>
        </p:spPr>
        <p:txBody>
          <a:bodyPr wrap="square" lIns="1016" tIns="1016" rIns="1016" bIns="1016" rtlCol="0" anchor="ctr"/>
          <a:lstStyle/>
          <a:p>
            <a:pPr marL="0" indent="0" algn="ctr">
              <a:buNone/>
            </a:pPr>
            <a:endParaRPr lang="en-US" sz="1500" dirty="0"/>
          </a:p>
        </p:txBody>
      </p:sp>
      <p:sp>
        <p:nvSpPr>
          <p:cNvPr id="8" name="Text 3"/>
          <p:cNvSpPr/>
          <p:nvPr>
            <p:custDataLst>
              <p:tags r:id="rId4"/>
            </p:custDataLst>
          </p:nvPr>
        </p:nvSpPr>
        <p:spPr>
          <a:xfrm>
            <a:off x="1097280" y="2514600"/>
            <a:ext cx="3291840" cy="914400"/>
          </a:xfrm>
          <a:prstGeom prst="rect">
            <a:avLst/>
          </a:prstGeom>
          <a:solidFill>
            <a:srgbClr val="F29CB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题目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可以 ______ 吗？</a:t>
            </a:r>
            <a:endParaRPr lang="en-US" sz="1280" dirty="0"/>
          </a:p>
        </p:txBody>
      </p:sp>
      <p:sp>
        <p:nvSpPr>
          <p:cNvPr id="9" name="Text 4"/>
          <p:cNvSpPr/>
          <p:nvPr>
            <p:custDataLst>
              <p:tags r:id="rId5"/>
            </p:custDataLst>
          </p:nvPr>
        </p:nvSpPr>
        <p:spPr>
          <a:xfrm>
            <a:off x="4846320" y="2514600"/>
            <a:ext cx="3291840" cy="9144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我的判断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能 / 不能 / 看情况</a:t>
            </a:r>
            <a:endParaRPr lang="en-US" sz="1280" dirty="0"/>
          </a:p>
        </p:txBody>
      </p:sp>
      <p:sp>
        <p:nvSpPr>
          <p:cNvPr id="10" name="Text 5"/>
          <p:cNvSpPr/>
          <p:nvPr>
            <p:custDataLst>
              <p:tags r:id="rId6"/>
            </p:custDataLst>
          </p:nvPr>
        </p:nvSpPr>
        <p:spPr>
          <a:xfrm>
            <a:off x="1097280" y="3749040"/>
            <a:ext cx="3291840" cy="91440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理由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因为它 ______，但是 ______。</a:t>
            </a:r>
            <a:endParaRPr lang="en-US" sz="1280" dirty="0"/>
          </a:p>
        </p:txBody>
      </p:sp>
      <p:sp>
        <p:nvSpPr>
          <p:cNvPr id="12" name="Text 7"/>
          <p:cNvSpPr/>
          <p:nvPr/>
        </p:nvSpPr>
        <p:spPr>
          <a:xfrm>
            <a:off x="914400" y="5349240"/>
            <a:ext cx="8001000" cy="530352"/>
          </a:xfrm>
          <a:prstGeom prst="rect">
            <a:avLst/>
          </a:prstGeom>
          <a:solidFill>
            <a:srgbClr val="F7F2FF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分享句式：我认为 AI 可以/不可以____，因为____，使用时要注意____。</a:t>
            </a:r>
            <a:endParaRPr lang="en-US" sz="1220" dirty="0"/>
          </a:p>
        </p:txBody>
      </p:sp>
      <p:sp>
        <p:nvSpPr>
          <p:cNvPr id="13" name="Text 8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12</a:t>
            </a:r>
            <a:endParaRPr lang="en-US" sz="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pptx_unzip/ppt/media/image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704557"/>
            <a:ext cx="1280160" cy="1608406"/>
          </a:xfrm>
          <a:prstGeom prst="rect">
            <a:avLst/>
          </a:prstGeom>
        </p:spPr>
      </p:pic>
      <p:pic>
        <p:nvPicPr>
          <p:cNvPr id="3" name="Image 1" descr="/mnt/data/pptx_unzip/ppt/media/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926" y="502920"/>
            <a:ext cx="1322748" cy="2011680"/>
          </a:xfrm>
          <a:prstGeom prst="rect">
            <a:avLst/>
          </a:prstGeom>
        </p:spPr>
      </p:pic>
      <p:pic>
        <p:nvPicPr>
          <p:cNvPr id="4" name="Image 2" descr="/mnt/data/pptx_unzip/ppt/media/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480" y="657330"/>
            <a:ext cx="1417320" cy="1702861"/>
          </a:xfrm>
          <a:prstGeom prst="rect">
            <a:avLst/>
          </a:prstGeom>
        </p:spPr>
      </p:pic>
      <p:pic>
        <p:nvPicPr>
          <p:cNvPr id="5" name="Image 3" descr="/mnt/data/pptx_unzip/ppt/media/image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8040" y="564715"/>
            <a:ext cx="1325880" cy="1888091"/>
          </a:xfrm>
          <a:prstGeom prst="rect">
            <a:avLst/>
          </a:prstGeom>
        </p:spPr>
      </p:pic>
      <p:pic>
        <p:nvPicPr>
          <p:cNvPr id="6" name="Image 4" descr="/mnt/data/pptx_unzip/ppt/media/image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1367" y="640080"/>
            <a:ext cx="1054065" cy="1554480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914400" y="4206240"/>
            <a:ext cx="10241280" cy="1463040"/>
          </a:xfrm>
          <a:prstGeom prst="rect">
            <a:avLst/>
          </a:prstGeom>
          <a:solidFill>
            <a:srgbClr val="FFFFFF">
              <a:alpha val="95000"/>
            </a:srgbClr>
          </a:solidFill>
          <a:ln w="13970">
            <a:solidFill>
              <a:srgbClr val="4D7CF2"/>
            </a:solidFill>
          </a:ln>
        </p:spPr>
        <p:txBody>
          <a:bodyPr wrap="square" lIns="1905" tIns="1905" rIns="1905" bIns="1905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今天你学会了什么？</a:t>
            </a:r>
            <a:endParaRPr lang="en-US" sz="1550" dirty="0"/>
          </a:p>
          <a:p>
            <a:pPr marL="0" indent="0" algn="ctr">
              <a:buNone/>
            </a:pPr>
            <a:r>
              <a:rPr lang="en-US" sz="15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✓ AI 能干活、能帮忙   ✓ AI 没有真实感情   ✓ AI 不能代替爸爸妈妈和人类</a:t>
            </a:r>
            <a:endParaRPr lang="en-US" sz="1550" dirty="0"/>
          </a:p>
        </p:txBody>
      </p:sp>
      <p:sp>
        <p:nvSpPr>
          <p:cNvPr id="8" name="Text 1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13</a:t>
            </a:r>
            <a:endParaRPr lang="en-US" sz="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今天我们要完成什么？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40分钟：回顾、本领判断、辩论抢答、总结、约定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166749"/>
            <a:ext cx="1828800" cy="2604263"/>
          </a:xfrm>
          <a:prstGeom prst="rect">
            <a:avLst/>
          </a:prstGeom>
        </p:spPr>
      </p:pic>
      <p:pic>
        <p:nvPicPr>
          <p:cNvPr id="5" name="Image 1" descr="/mnt/data/pptx_unzip/ppt/media/image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154" y="4389120"/>
            <a:ext cx="61689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627632"/>
            <a:ext cx="3474720" cy="1170432"/>
          </a:xfrm>
          <a:prstGeom prst="rect">
            <a:avLst/>
          </a:prstGeom>
          <a:solidFill>
            <a:srgbClr val="F29CB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① 复习一下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是“观察—判断—反应”的工具</a:t>
            </a:r>
            <a:endParaRPr lang="en-US" sz="1280" dirty="0"/>
          </a:p>
        </p:txBody>
      </p:sp>
      <p:sp>
        <p:nvSpPr>
          <p:cNvPr id="8" name="Text 3"/>
          <p:cNvSpPr/>
          <p:nvPr/>
        </p:nvSpPr>
        <p:spPr>
          <a:xfrm>
            <a:off x="4983480" y="1627632"/>
            <a:ext cx="3474720" cy="1170432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② 本领大猜想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可以做哪些事情？为什么？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914400" y="3246120"/>
            <a:ext cx="3474720" cy="1170432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③ 举手抢答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能 / 不能 / 看情况，先举手再说理由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4983480" y="3246120"/>
            <a:ext cx="3474720" cy="1170432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④ 小结约定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能帮忙，但人类更重要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2</a:t>
            </a:r>
            <a:endParaRPr lang="en-US" sz="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先来复习：AI 和普通机器有什么不同？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370260"/>
            <a:ext cx="1828800" cy="2197240"/>
          </a:xfrm>
          <a:prstGeom prst="rect">
            <a:avLst/>
          </a:prstGeom>
        </p:spPr>
      </p:pic>
      <p:pic>
        <p:nvPicPr>
          <p:cNvPr id="5" name="Image 1" descr="/mnt/data/pptx_unzip/ppt/media/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874" y="4389120"/>
            <a:ext cx="703451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627632"/>
            <a:ext cx="3474720" cy="160020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普通机器</a:t>
            </a:r>
            <a:endParaRPr lang="en-US" sz="1400" dirty="0"/>
          </a:p>
          <a:p>
            <a:pPr marL="0" indent="0">
              <a:buNone/>
            </a:pPr>
            <a:r>
              <a:rPr lang="en-US" sz="124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按固定规则工作</a:t>
            </a:r>
            <a:endParaRPr lang="en-US" sz="1400" dirty="0"/>
          </a:p>
          <a:p>
            <a:pPr marL="0" indent="0">
              <a:buNone/>
            </a:pPr>
            <a:r>
              <a:rPr lang="en-US" sz="124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例子：闹钟响、手电筒亮</a:t>
            </a:r>
            <a:endParaRPr lang="en-US" sz="1400" dirty="0"/>
          </a:p>
        </p:txBody>
      </p:sp>
      <p:sp>
        <p:nvSpPr>
          <p:cNvPr id="8" name="Text 3"/>
          <p:cNvSpPr/>
          <p:nvPr/>
        </p:nvSpPr>
        <p:spPr>
          <a:xfrm>
            <a:off x="4709160" y="1627632"/>
            <a:ext cx="3474720" cy="16002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</a:t>
            </a:r>
            <a:endParaRPr lang="en-US" sz="1400" dirty="0"/>
          </a:p>
          <a:p>
            <a:pPr marL="0" indent="0">
              <a:buNone/>
            </a:pPr>
            <a:r>
              <a:rPr lang="en-US" sz="124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接收信息 → 判断 → 做出反应</a:t>
            </a:r>
            <a:endParaRPr lang="en-US" sz="1400" dirty="0"/>
          </a:p>
          <a:p>
            <a:pPr marL="0" indent="0">
              <a:buNone/>
            </a:pPr>
            <a:r>
              <a:rPr lang="en-US" sz="124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例子：语音助手、智能推荐</a:t>
            </a:r>
            <a:endParaRPr lang="en-US" sz="1400" dirty="0"/>
          </a:p>
        </p:txBody>
      </p:sp>
      <p:sp>
        <p:nvSpPr>
          <p:cNvPr id="9" name="Text 4"/>
          <p:cNvSpPr/>
          <p:nvPr/>
        </p:nvSpPr>
        <p:spPr>
          <a:xfrm>
            <a:off x="1051560" y="4617720"/>
            <a:ext cx="7955280" cy="822960"/>
          </a:xfrm>
          <a:prstGeom prst="rect">
            <a:avLst/>
          </a:prstGeom>
          <a:solidFill>
            <a:srgbClr val="FFF7E8"/>
          </a:solidFill>
          <a:ln w="10160">
            <a:solidFill>
              <a:srgbClr val="F1CB7E"/>
            </a:solidFill>
          </a:ln>
        </p:spPr>
        <p:txBody>
          <a:bodyPr wrap="square" lIns="1270" tIns="1270" rIns="1270" bIns="1270" rtlCol="0" anchor="ctr"/>
          <a:lstStyle/>
          <a:p>
            <a:pPr marL="0" indent="0" algn="ctr">
              <a:buNone/>
            </a:pPr>
            <a:r>
              <a:rPr lang="en-US" sz="15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这节课我们继续想一想：AI 有本领，但它是不是“和人一样”？</a:t>
            </a:r>
            <a:endParaRPr lang="en-US" sz="1550" dirty="0"/>
          </a:p>
        </p:txBody>
      </p:sp>
      <p:sp>
        <p:nvSpPr>
          <p:cNvPr id="10" name="Text 5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3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小知识：AI 能帮我们做很多事情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它像一个会听指令的小工具箱。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320018"/>
            <a:ext cx="1828800" cy="2297723"/>
          </a:xfrm>
          <a:prstGeom prst="rect">
            <a:avLst/>
          </a:prstGeom>
        </p:spPr>
      </p:pic>
      <p:pic>
        <p:nvPicPr>
          <p:cNvPr id="5" name="Image 1" descr="/mnt/data/pptx_unzip/ppt/media/imag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264" y="4389120"/>
            <a:ext cx="83467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36192"/>
            <a:ext cx="8001000" cy="658368"/>
          </a:xfrm>
          <a:prstGeom prst="rect">
            <a:avLst/>
          </a:prstGeom>
          <a:solidFill>
            <a:srgbClr val="FFF5D7"/>
          </a:solidFill>
          <a:ln>
            <a:solidFill>
              <a:srgbClr val="F4D27E"/>
            </a:solidFill>
          </a:ln>
        </p:spPr>
        <p:txBody>
          <a:bodyPr wrap="square" lIns="1270" tIns="1270" rIns="1270" bIns="127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可以帮忙，但它做事需要人的指令，也需要人来检查。</a:t>
            </a:r>
            <a:endParaRPr lang="en-US" sz="1500" dirty="0"/>
          </a:p>
        </p:txBody>
      </p:sp>
      <p:sp>
        <p:nvSpPr>
          <p:cNvPr id="8" name="Text 3"/>
          <p:cNvSpPr/>
          <p:nvPr/>
        </p:nvSpPr>
        <p:spPr>
          <a:xfrm>
            <a:off x="960120" y="2487168"/>
            <a:ext cx="2331720" cy="11430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画画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根据文字生成图片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3657600" y="2487168"/>
            <a:ext cx="2331720" cy="114300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写字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帮忙写句子、故事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6355080" y="2487168"/>
            <a:ext cx="2331720" cy="114300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回答问题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查资料、做解释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960120" y="4069080"/>
            <a:ext cx="2331720" cy="1143000"/>
          </a:xfrm>
          <a:prstGeom prst="rect">
            <a:avLst/>
          </a:prstGeom>
          <a:solidFill>
            <a:srgbClr val="F2D8E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识别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看图片、听声音</a:t>
            </a:r>
            <a:endParaRPr lang="en-US" sz="1280" dirty="0"/>
          </a:p>
        </p:txBody>
      </p:sp>
      <p:sp>
        <p:nvSpPr>
          <p:cNvPr id="12" name="Text 7"/>
          <p:cNvSpPr/>
          <p:nvPr/>
        </p:nvSpPr>
        <p:spPr>
          <a:xfrm>
            <a:off x="3657600" y="4069080"/>
            <a:ext cx="2331720" cy="1143000"/>
          </a:xfrm>
          <a:prstGeom prst="rect">
            <a:avLst/>
          </a:prstGeom>
          <a:solidFill>
            <a:srgbClr val="FFE2B4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提醒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天气、时间、作业</a:t>
            </a:r>
            <a:endParaRPr lang="en-US" sz="1280" dirty="0"/>
          </a:p>
        </p:txBody>
      </p:sp>
      <p:sp>
        <p:nvSpPr>
          <p:cNvPr id="13" name="Text 8"/>
          <p:cNvSpPr/>
          <p:nvPr/>
        </p:nvSpPr>
        <p:spPr>
          <a:xfrm>
            <a:off x="6355080" y="4069080"/>
            <a:ext cx="2331720" cy="11430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推荐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歌曲、视频、故事</a:t>
            </a:r>
            <a:endParaRPr lang="en-US" sz="1280" dirty="0"/>
          </a:p>
        </p:txBody>
      </p:sp>
      <p:sp>
        <p:nvSpPr>
          <p:cNvPr id="14" name="Text 9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4</a:t>
            </a:r>
            <a:endParaRPr lang="en-US" sz="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为什么能画画、写字、回答问题？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它学过很多例子，再按照规则生成结果。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205230"/>
            <a:ext cx="1828800" cy="2527300"/>
          </a:xfrm>
          <a:prstGeom prst="rect">
            <a:avLst/>
          </a:prstGeom>
        </p:spPr>
      </p:pic>
      <p:pic>
        <p:nvPicPr>
          <p:cNvPr id="5" name="Image 1" descr="/mnt/data/pptx_unzip/ppt/media/image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154" y="4389120"/>
            <a:ext cx="61689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72768"/>
            <a:ext cx="3429000" cy="11430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① 学过很多资料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见过很多图片、文字和声音</a:t>
            </a:r>
            <a:endParaRPr lang="en-US" sz="1280" dirty="0"/>
          </a:p>
        </p:txBody>
      </p:sp>
      <p:sp>
        <p:nvSpPr>
          <p:cNvPr id="8" name="Text 3"/>
          <p:cNvSpPr/>
          <p:nvPr/>
        </p:nvSpPr>
        <p:spPr>
          <a:xfrm>
            <a:off x="4846320" y="1572768"/>
            <a:ext cx="3429000" cy="114300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② 听懂一点指令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根据我们说的话来生成内容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914400" y="3090672"/>
            <a:ext cx="3429000" cy="114300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③ 会模仿样子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像在“照着很多例子拼答案”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4846320" y="3090672"/>
            <a:ext cx="3429000" cy="1143000"/>
          </a:xfrm>
          <a:prstGeom prst="rect">
            <a:avLst/>
          </a:prstGeom>
          <a:solidFill>
            <a:srgbClr val="F2D8E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④ 需要人检查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可能会说错、画错、编错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914400" y="5172075"/>
            <a:ext cx="8001000" cy="530352"/>
          </a:xfrm>
          <a:prstGeom prst="rect">
            <a:avLst/>
          </a:prstGeom>
          <a:solidFill>
            <a:srgbClr val="E6F6D9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重点：AI 很会“做任务”，但它不是人，也没有真正的心情。</a:t>
            </a:r>
            <a:endParaRPr lang="en-US" sz="1220" dirty="0"/>
          </a:p>
        </p:txBody>
      </p:sp>
      <p:sp>
        <p:nvSpPr>
          <p:cNvPr id="12" name="Text 7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5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环节：AI 能干什么、不能干什么 辩论赛小游戏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举手抢答 + 说理由 + 小组积分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353954"/>
            <a:ext cx="1828800" cy="2229853"/>
          </a:xfrm>
          <a:prstGeom prst="rect">
            <a:avLst/>
          </a:prstGeom>
        </p:spPr>
      </p:pic>
      <p:pic>
        <p:nvPicPr>
          <p:cNvPr id="5" name="Image 1" descr="/mnt/data/pptx_unzip/ppt/media/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874" y="4389120"/>
            <a:ext cx="703451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36192"/>
            <a:ext cx="4709160" cy="3611880"/>
          </a:xfrm>
          <a:prstGeom prst="rect">
            <a:avLst/>
          </a:prstGeom>
          <a:noFill/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4–5 人一组，选一名记分员。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老师读题：AI 可以……吗？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先举手，再回答：能 / 不能 / 看情况。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说出一个理由，得 1 分。</a:t>
            </a:r>
            <a:endParaRPr lang="en-US" sz="1350" dirty="0"/>
          </a:p>
          <a:p>
            <a:pPr marL="0" indent="0">
              <a:buNone/>
            </a:pPr>
            <a:r>
              <a:rPr lang="en-US" sz="13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• 能举出安全提醒，再加 1 分。</a:t>
            </a:r>
            <a:endParaRPr lang="en-US" sz="1350" dirty="0"/>
          </a:p>
        </p:txBody>
      </p:sp>
      <p:sp>
        <p:nvSpPr>
          <p:cNvPr id="8" name="Text 3"/>
          <p:cNvSpPr/>
          <p:nvPr/>
        </p:nvSpPr>
        <p:spPr>
          <a:xfrm>
            <a:off x="5897880" y="1755648"/>
            <a:ext cx="2926080" cy="3246120"/>
          </a:xfrm>
          <a:prstGeom prst="rect">
            <a:avLst/>
          </a:prstGeom>
          <a:solidFill>
            <a:srgbClr val="FFF8E8"/>
          </a:solidFill>
          <a:ln>
            <a:solidFill>
              <a:srgbClr val="D8C88F"/>
            </a:solidFill>
          </a:ln>
        </p:spPr>
        <p:txBody>
          <a:bodyPr wrap="square" lIns="2032" tIns="2032" rIns="2032" bIns="2032" rtlCol="0" anchor="ctr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积分表</a:t>
            </a:r>
            <a:endParaRPr lang="en-US" sz="1150" dirty="0"/>
          </a:p>
          <a:p>
            <a:pPr marL="0" indent="0">
              <a:buNone/>
            </a:pP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小组   答对分   理由分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第1组     ____     ____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第2组     ____     ____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第3组     ____     ____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第4组     ____     ____</a:t>
            </a:r>
            <a:endParaRPr lang="en-US" sz="1150" dirty="0"/>
          </a:p>
        </p:txBody>
      </p:sp>
      <p:sp>
        <p:nvSpPr>
          <p:cNvPr id="9" name="Text 4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6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抢答题 1：AI 可以画画吗？</a:t>
            </a:r>
            <a:endParaRPr lang="en-US" sz="1800" dirty="0"/>
          </a:p>
          <a:p>
            <a:pPr marL="0" indent="0">
              <a:buNone/>
            </a:pPr>
            <a:r>
              <a:rPr lang="en-US" sz="1400" dirty="0">
                <a:solidFill>
                  <a:srgbClr val="59606B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请先举手，再说“为什么”。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910671"/>
            <a:ext cx="1828800" cy="1116419"/>
          </a:xfrm>
          <a:prstGeom prst="rect">
            <a:avLst/>
          </a:prstGeom>
        </p:spPr>
      </p:pic>
      <p:pic>
        <p:nvPicPr>
          <p:cNvPr id="5" name="Image 1" descr="/mnt/data/pptx_unzip/ppt/media/image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264" y="4389120"/>
            <a:ext cx="83467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08760"/>
            <a:ext cx="3520440" cy="105156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 可以</a:t>
            </a:r>
            <a:endParaRPr lang="en-US" sz="13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输入“画一只会飞的小猫”，AI 可能画出来</a:t>
            </a:r>
            <a:endParaRPr lang="en-US" sz="1350" dirty="0"/>
          </a:p>
        </p:txBody>
      </p:sp>
      <p:sp>
        <p:nvSpPr>
          <p:cNvPr id="8" name="Text 3"/>
          <p:cNvSpPr/>
          <p:nvPr/>
        </p:nvSpPr>
        <p:spPr>
          <a:xfrm>
            <a:off x="4892040" y="1508760"/>
            <a:ext cx="3520440" cy="105156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B 但要注意</a:t>
            </a:r>
            <a:endParaRPr lang="en-US" sz="13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不要上传别人的照片、姓名、住址</a:t>
            </a:r>
            <a:endParaRPr lang="en-US" sz="1350" dirty="0"/>
          </a:p>
        </p:txBody>
      </p:sp>
      <p:sp>
        <p:nvSpPr>
          <p:cNvPr id="9" name="Text 4"/>
          <p:cNvSpPr/>
          <p:nvPr/>
        </p:nvSpPr>
        <p:spPr>
          <a:xfrm>
            <a:off x="914400" y="2880360"/>
            <a:ext cx="3520440" cy="105156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不是魔法</a:t>
            </a:r>
            <a:endParaRPr lang="en-US" sz="13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AI 是根据学过的例子生成图片</a:t>
            </a:r>
            <a:endParaRPr lang="en-US" sz="1350" dirty="0"/>
          </a:p>
        </p:txBody>
      </p:sp>
      <p:sp>
        <p:nvSpPr>
          <p:cNvPr id="10" name="Text 5"/>
          <p:cNvSpPr/>
          <p:nvPr/>
        </p:nvSpPr>
        <p:spPr>
          <a:xfrm>
            <a:off x="4892040" y="2880360"/>
            <a:ext cx="3520440" cy="1051560"/>
          </a:xfrm>
          <a:prstGeom prst="rect">
            <a:avLst/>
          </a:prstGeom>
          <a:solidFill>
            <a:srgbClr val="F2D8E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35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不是人的想象</a:t>
            </a:r>
            <a:endParaRPr lang="en-US" sz="135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它没有亲眼看过，也没有童年记忆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914400" y="5120640"/>
            <a:ext cx="8001000" cy="530352"/>
          </a:xfrm>
          <a:prstGeom prst="rect">
            <a:avLst/>
          </a:prstGeom>
          <a:solidFill>
            <a:srgbClr val="E6F6D9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标准回答：可以画，但需要人给指令、做检查、注意隐私。</a:t>
            </a:r>
            <a:endParaRPr lang="en-US" sz="1220" dirty="0"/>
          </a:p>
        </p:txBody>
      </p:sp>
      <p:sp>
        <p:nvSpPr>
          <p:cNvPr id="12" name="Text 7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7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抢答题 2：AI 可以写字吗？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120371"/>
            <a:ext cx="1828800" cy="2697018"/>
          </a:xfrm>
          <a:prstGeom prst="rect">
            <a:avLst/>
          </a:prstGeom>
        </p:spPr>
      </p:pic>
      <p:pic>
        <p:nvPicPr>
          <p:cNvPr id="5" name="Image 1" descr="/mnt/data/pptx_unzip/ppt/media/image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154" y="4389120"/>
            <a:ext cx="616892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08760"/>
            <a:ext cx="3520440" cy="91440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可以帮忙写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句子、故事、儿歌、总结</a:t>
            </a:r>
            <a:endParaRPr lang="en-US" sz="1280" dirty="0"/>
          </a:p>
        </p:txBody>
      </p:sp>
      <p:sp>
        <p:nvSpPr>
          <p:cNvPr id="8" name="Text 3"/>
          <p:cNvSpPr/>
          <p:nvPr/>
        </p:nvSpPr>
        <p:spPr>
          <a:xfrm>
            <a:off x="4892040" y="1508760"/>
            <a:ext cx="3520440" cy="91440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可以帮忙改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检查错别字、调整表达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914400" y="2743200"/>
            <a:ext cx="3520440" cy="91440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不能保证全对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可能编错事实，答案要核对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4892040" y="2743200"/>
            <a:ext cx="3520440" cy="914400"/>
          </a:xfrm>
          <a:prstGeom prst="rect">
            <a:avLst/>
          </a:prstGeom>
          <a:solidFill>
            <a:srgbClr val="F2D8E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不能替你学习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作业要自己思考、自己表达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914400" y="3977640"/>
            <a:ext cx="3520440" cy="914400"/>
          </a:xfrm>
          <a:prstGeom prst="rect">
            <a:avLst/>
          </a:prstGeom>
          <a:solidFill>
            <a:srgbClr val="FFEED8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好用法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让 AI 给例子，再自己修改</a:t>
            </a:r>
            <a:endParaRPr lang="en-US" sz="1280" dirty="0"/>
          </a:p>
        </p:txBody>
      </p:sp>
      <p:sp>
        <p:nvSpPr>
          <p:cNvPr id="12" name="Text 7"/>
          <p:cNvSpPr/>
          <p:nvPr/>
        </p:nvSpPr>
        <p:spPr>
          <a:xfrm>
            <a:off x="914400" y="5440680"/>
            <a:ext cx="8001000" cy="530352"/>
          </a:xfrm>
          <a:prstGeom prst="rect">
            <a:avLst/>
          </a:prstGeom>
          <a:solidFill>
            <a:srgbClr val="FFF8E8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重点：AI 可以当“小助手”，不能当“替你完成作业的人”。</a:t>
            </a:r>
            <a:endParaRPr lang="en-US" sz="1220" dirty="0"/>
          </a:p>
        </p:txBody>
      </p:sp>
      <p:sp>
        <p:nvSpPr>
          <p:cNvPr id="13" name="Text 8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8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20040"/>
            <a:ext cx="8138160" cy="786384"/>
          </a:xfrm>
          <a:prstGeom prst="rect">
            <a:avLst/>
          </a:prstGeom>
          <a:solidFill>
            <a:srgbClr val="FFFFFF">
              <a:alpha val="90000"/>
            </a:srgbClr>
          </a:solidFill>
          <a:ln w="13970">
            <a:solidFill>
              <a:srgbClr val="4D7CF2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22222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抢答题 3：AI 可以哭、可以开心吗？</a:t>
            </a:r>
            <a:endParaRPr lang="en-US" sz="1800" dirty="0"/>
          </a:p>
        </p:txBody>
      </p:sp>
      <p:sp>
        <p:nvSpPr>
          <p:cNvPr id="3" name="Shape 1"/>
          <p:cNvSpPr/>
          <p:nvPr/>
        </p:nvSpPr>
        <p:spPr>
          <a:xfrm>
            <a:off x="594360" y="1170432"/>
            <a:ext cx="8823960" cy="5074920"/>
          </a:xfrm>
          <a:prstGeom prst="roundRect">
            <a:avLst>
              <a:gd name="adj" fmla="val 2883"/>
            </a:avLst>
          </a:prstGeom>
          <a:solidFill>
            <a:srgbClr val="FFFFFF"/>
          </a:solidFill>
          <a:ln w="12700">
            <a:solidFill>
              <a:srgbClr val="C6D1F2"/>
            </a:solidFill>
            <a:prstDash val="solid"/>
          </a:ln>
        </p:spPr>
      </p:sp>
      <p:pic>
        <p:nvPicPr>
          <p:cNvPr id="4" name="Image 0" descr="/mnt/data/pptx_unzip/ppt/media/image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5480" y="1078230"/>
            <a:ext cx="1828800" cy="2781300"/>
          </a:xfrm>
          <a:prstGeom prst="rect">
            <a:avLst/>
          </a:prstGeom>
        </p:spPr>
      </p:pic>
      <p:pic>
        <p:nvPicPr>
          <p:cNvPr id="5" name="Image 1" descr="/mnt/data/pptx_unzip/ppt/media/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874" y="4389120"/>
            <a:ext cx="703451" cy="777240"/>
          </a:xfrm>
          <a:prstGeom prst="rect">
            <a:avLst/>
          </a:prstGeom>
        </p:spPr>
      </p:pic>
      <p:pic>
        <p:nvPicPr>
          <p:cNvPr id="6" name="Image 2" descr="/mnt/data/pptx_unzip/ppt/media/image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3749" y="5623560"/>
            <a:ext cx="341021" cy="50292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914400" y="1554480"/>
            <a:ext cx="8046720" cy="822960"/>
          </a:xfrm>
          <a:prstGeom prst="rect">
            <a:avLst/>
          </a:prstGeom>
          <a:solidFill>
            <a:srgbClr val="FFF5D7"/>
          </a:solidFill>
          <a:ln>
            <a:solidFill>
              <a:srgbClr val="F4D27E"/>
            </a:solidFill>
          </a:ln>
        </p:spPr>
        <p:txBody>
          <a:bodyPr wrap="square" lIns="1270" tIns="1270" rIns="1270" bIns="127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它会说“我很开心”，这就是真开心吗？</a:t>
            </a:r>
            <a:endParaRPr lang="en-US" sz="1800" dirty="0"/>
          </a:p>
        </p:txBody>
      </p:sp>
      <p:sp>
        <p:nvSpPr>
          <p:cNvPr id="8" name="Text 3"/>
          <p:cNvSpPr/>
          <p:nvPr/>
        </p:nvSpPr>
        <p:spPr>
          <a:xfrm>
            <a:off x="960120" y="2880360"/>
            <a:ext cx="2468880" cy="1234440"/>
          </a:xfrm>
          <a:prstGeom prst="rect">
            <a:avLst/>
          </a:prstGeom>
          <a:solidFill>
            <a:srgbClr val="CFE8F7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会模仿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会写“我难过了”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也会画眼泪</a:t>
            </a:r>
            <a:endParaRPr lang="en-US" sz="1280" dirty="0"/>
          </a:p>
        </p:txBody>
      </p:sp>
      <p:sp>
        <p:nvSpPr>
          <p:cNvPr id="9" name="Text 4"/>
          <p:cNvSpPr/>
          <p:nvPr/>
        </p:nvSpPr>
        <p:spPr>
          <a:xfrm>
            <a:off x="3794760" y="2880360"/>
            <a:ext cx="2468880" cy="1234440"/>
          </a:xfrm>
          <a:prstGeom prst="rect">
            <a:avLst/>
          </a:prstGeom>
          <a:solidFill>
            <a:srgbClr val="F9E7BA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不会真正感受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没有心跳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没有身体感觉</a:t>
            </a:r>
            <a:endParaRPr lang="en-US" sz="1280" dirty="0"/>
          </a:p>
        </p:txBody>
      </p:sp>
      <p:sp>
        <p:nvSpPr>
          <p:cNvPr id="10" name="Text 5"/>
          <p:cNvSpPr/>
          <p:nvPr/>
        </p:nvSpPr>
        <p:spPr>
          <a:xfrm>
            <a:off x="6629400" y="2880360"/>
            <a:ext cx="2468880" cy="1234440"/>
          </a:xfrm>
          <a:prstGeom prst="rect">
            <a:avLst/>
          </a:prstGeom>
          <a:solidFill>
            <a:srgbClr val="DDF0D9"/>
          </a:solidFill>
          <a:ln w="10160">
            <a:solidFill>
              <a:srgbClr val="B8C6E8"/>
            </a:solidFill>
          </a:ln>
        </p:spPr>
        <p:txBody>
          <a:bodyPr wrap="square" lIns="1651" tIns="1651" rIns="1651" bIns="1651" rtlCol="0" anchor="ctr">
            <a:normAutofit/>
          </a:bodyPr>
          <a:lstStyle/>
          <a:p>
            <a:pPr marL="0" indent="0">
              <a:buNone/>
            </a:pPr>
            <a:r>
              <a:rPr lang="en-US" sz="128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不会爱人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没有家庭</a:t>
            </a:r>
            <a:endParaRPr lang="en-US" sz="1280" dirty="0"/>
          </a:p>
          <a:p>
            <a:pPr marL="0" indent="0">
              <a:buNone/>
            </a:pPr>
            <a:r>
              <a:rPr lang="en-US" sz="1150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没有真实牵挂</a:t>
            </a:r>
            <a:endParaRPr lang="en-US" sz="1280" dirty="0"/>
          </a:p>
        </p:txBody>
      </p:sp>
      <p:sp>
        <p:nvSpPr>
          <p:cNvPr id="11" name="Text 6"/>
          <p:cNvSpPr/>
          <p:nvPr/>
        </p:nvSpPr>
        <p:spPr>
          <a:xfrm>
            <a:off x="960120" y="5166360"/>
            <a:ext cx="8001000" cy="530352"/>
          </a:xfrm>
          <a:prstGeom prst="rect">
            <a:avLst/>
          </a:prstGeom>
          <a:solidFill>
            <a:srgbClr val="E6F6D9"/>
          </a:solidFill>
          <a:ln w="11430">
            <a:solidFill>
              <a:srgbClr val="F1CB7E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>
              <a:buNone/>
            </a:pPr>
            <a:r>
              <a:rPr lang="en-US" sz="1220" b="1" dirty="0">
                <a:solidFill>
                  <a:srgbClr val="333333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标准回答：AI 可以模仿情绪表达，但没有真实感情。</a:t>
            </a:r>
            <a:endParaRPr lang="en-US" sz="1220" dirty="0"/>
          </a:p>
        </p:txBody>
      </p:sp>
      <p:sp>
        <p:nvSpPr>
          <p:cNvPr id="12" name="Text 7"/>
          <p:cNvSpPr/>
          <p:nvPr/>
        </p:nvSpPr>
        <p:spPr>
          <a:xfrm>
            <a:off x="11292840" y="6419088"/>
            <a:ext cx="411480" cy="182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00" dirty="0">
                <a:solidFill>
                  <a:srgbClr val="999999"/>
                </a:solidFill>
                <a:latin typeface="Noto Sans CJK SC" pitchFamily="34" charset="0"/>
                <a:ea typeface="Noto Sans CJK SC" pitchFamily="34" charset="-122"/>
                <a:cs typeface="Noto Sans CJK SC" pitchFamily="34" charset="-120"/>
              </a:rPr>
              <a:t>9</a:t>
            </a:r>
            <a:endParaRPr lang="en-US" sz="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169.2,&quot;left&quot;:86.4,&quot;top&quot;:198,&quot;width&quot;:554.4}"/>
</p:tagLst>
</file>

<file path=ppt/tags/tag2.xml><?xml version="1.0" encoding="utf-8"?>
<p:tagLst xmlns:p="http://schemas.openxmlformats.org/presentationml/2006/main">
  <p:tag name="KSO_WM_DIAGRAM_VIRTUALLY_FRAME" val="{&quot;height&quot;:169.2,&quot;left&quot;:86.4,&quot;top&quot;:198,&quot;width&quot;:554.4}"/>
</p:tagLst>
</file>

<file path=ppt/tags/tag3.xml><?xml version="1.0" encoding="utf-8"?>
<p:tagLst xmlns:p="http://schemas.openxmlformats.org/presentationml/2006/main">
  <p:tag name="KSO_WM_DIAGRAM_VIRTUALLY_FRAME" val="{&quot;height&quot;:169.2,&quot;left&quot;:86.4,&quot;top&quot;:198,&quot;width&quot;:554.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CJK S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Noto Sans CJK S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CJK S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Noto Sans CJK S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On-screen Show (16:9)</PresentationFormat>
  <Paragraphs>224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Noto Sans CJK SC</vt:lpstr>
      <vt:lpstr>Segoe Print</vt:lpstr>
      <vt:lpstr>Noto Sans CJK SC</vt:lpstr>
      <vt:lpstr>Noto Sans CJK SC</vt:lpstr>
      <vt:lpstr>微软雅黑</vt:lpstr>
      <vt:lpstr>Arial Unicode MS</vt:lpstr>
      <vt:lpstr>等线</vt:lpstr>
      <vt:lpstr>Calibri</vt:lpstr>
      <vt:lpstr>MingLiU-ExtB</vt:lpstr>
      <vt:lpstr>Saturday Sans Regular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OpenAI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AI知识科普设计课_第三节_AI能干什么不能干什么</dc:title>
  <dc:creator>OpenAI</dc:creator>
  <dc:subject>AI知识科普设计课 第三节</dc:subject>
  <cp:lastModifiedBy>牛滢芳</cp:lastModifiedBy>
  <cp:revision>2</cp:revision>
  <dcterms:created xsi:type="dcterms:W3CDTF">2026-05-30T08:55:00Z</dcterms:created>
  <dcterms:modified xsi:type="dcterms:W3CDTF">2026-05-30T09:00:23Z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8020D3E8C208459AB0F98AD69365CD7A_12</vt:lpwstr>
  </property>
</Properties>
</file>