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00.svg" ContentType="image/svg+xml"/>
  <Override PartName="/ppt/media/image103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.svg" ContentType="image/svg+xml"/>
  <Override PartName="/ppt/media/image31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5.svg" ContentType="image/svg+xml"/>
  <Override PartName="/ppt/media/image51.svg" ContentType="image/svg+xml"/>
  <Override PartName="/ppt/media/image53.svg" ContentType="image/svg+xml"/>
  <Override PartName="/ppt/media/image55.svg" ContentType="image/svg+xml"/>
  <Override PartName="/ppt/media/image57.svg" ContentType="image/svg+xml"/>
  <Override PartName="/ppt/media/image59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.svg" ContentType="image/svg+xml"/>
  <Override PartName="/ppt/media/image70.svg" ContentType="image/svg+xml"/>
  <Override PartName="/ppt/media/image72.svg" ContentType="image/svg+xml"/>
  <Override PartName="/ppt/media/image74.svg" ContentType="image/svg+xml"/>
  <Override PartName="/ppt/media/image76.svg" ContentType="image/svg+xml"/>
  <Override PartName="/ppt/media/image78.svg" ContentType="image/svg+xml"/>
  <Override PartName="/ppt/media/image80.svg" ContentType="image/svg+xml"/>
  <Override PartName="/ppt/media/image82.svg" ContentType="image/svg+xml"/>
  <Override PartName="/ppt/media/image84.svg" ContentType="image/svg+xml"/>
  <Override PartName="/ppt/media/image86.svg" ContentType="image/svg+xml"/>
  <Override PartName="/ppt/media/image88.svg" ContentType="image/svg+xml"/>
  <Override PartName="/ppt/media/image90.svg" ContentType="image/svg+xml"/>
  <Override PartName="/ppt/media/image92.svg" ContentType="image/svg+xml"/>
  <Override PartName="/ppt/media/image94.svg" ContentType="image/svg+xml"/>
  <Override PartName="/ppt/media/image96.svg" ContentType="image/svg+xml"/>
  <Override PartName="/ppt/media/image9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小朋友们好！欢迎来到今天的创意课堂！今天，我们要一起变身成为保护自己和同伴的安全小超人，学习一项超酷的本领——制作神奇的安全标识牌！准备好开始我们的冒险了吗？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第二步，让我们把“安全咒语”变成看得见的“魔法图案”。图案要简单、清楚，这样别人一看就明白你的意思。发挥你的想象力，画出最棒的图案吧！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第三步，给你的图案加上一句“友情提示”吧！一句简单的话，能让你的安全标识牌更清楚。如果你还不会写字，别担心，可以请老师或者爸爸妈妈帮忙哦！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最后一步，发挥你的创意，给你的安全标识牌穿上漂亮的外衣！用画笔、贴纸把它装饰起来，让它变得独一无二，成为我们教室里最亮眼的安全小精灵！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在制作的过程中，我们也要注意安全哦！使用剪刀要小心，胶水不要涂太多，还要保持桌面干净。做一个不仅会提醒别人，自己也注意安全的小超人！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哇！大家的作品都太棒了！现在，轮到我们的小明星们登场了！请勇敢地站起来，向大家介绍你的安全标识牌，告诉大家你想提醒什么，想把它贴在哪里。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现在，让我们把所有的作品集合起来，创建一个属于我们班级的“安全魔法墙”！这面墙会提醒我们每一个人注意安全，让我们的教室变得更安全、更温暖！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恭喜所有小朋友，你们都是合格的安全小超人啦！今天我们不仅学会了识别安全标识，还创造了自己的安全小精灵。别忘了把今天学到的知识分享给家人和朋友们哦！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小朋友们，看看我们周围，是不是有很多需要注意安全的地方？今天，我们就要学习一种魔法，把这些危险变成会说话的卡片，提醒大家注意安全。让我们一起变身，成为最棒的安全小超人吧！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看，这就是我们的新朋友——安全小精灵！它们就是我们随处可见的安全标识。它们用特殊的颜色和形状告诉我们哪里有危险，应该怎么做。它们是我们身边最忠实的守护者。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今天的冒险有三个任务！首先，我们要像小侦探一样，发现身边的安全隐患。然后，拿起画笔，变身创意小画家，设计我们自己的安全标识。最后，还要像小明星一样，勇敢地分享我们的作品！大家有信心完成吗？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安全小精灵会说颜色的悄悄话哦！红色代表危险，黄色代表警告，绿色代表安全，蓝色代表提示。记住这些颜色的秘密，我们就能更好地理解它们的提醒啦！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除了颜色，安全小精灵还有形状的小暗号！圆形带斜杠是禁止，黄色三角形是警告，方形和长方形是提示。学会了这些，我们就能看懂所有安全标识啦！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现在轮到我们当小侦探啦！看看这些场景，上下楼梯、用剪刀、过马路、喝水，这些地方都需要我们的安全标识来提醒。开动小脑筋，想一想，我们身边还有哪些地方需要提醒大家注意安全呢？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魔法时间到！我们的魔法工具箱里有卡纸、画笔、安全剪刀和胶棒。请小朋友们检查一下自己的工具都准备好了吗？这些工具将帮助我们创造出独一无二的安全标识牌！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制作的第一步，是确定我们的主题。你想提醒大家注意什么安全问题呢？是关于楼梯、用电，还是其他事情？想好你的“安全咒语”，我们的创作就成功了一半！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66.svg"/><Relationship Id="rId7" Type="http://schemas.openxmlformats.org/officeDocument/2006/relationships/image" Target="../media/image65.png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2.svg"/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4.svg"/><Relationship Id="rId8" Type="http://schemas.openxmlformats.org/officeDocument/2006/relationships/image" Target="../media/image73.png"/><Relationship Id="rId7" Type="http://schemas.openxmlformats.org/officeDocument/2006/relationships/image" Target="../media/image72.svg"/><Relationship Id="rId6" Type="http://schemas.openxmlformats.org/officeDocument/2006/relationships/image" Target="../media/image71.png"/><Relationship Id="rId5" Type="http://schemas.openxmlformats.org/officeDocument/2006/relationships/image" Target="../media/image70.svg"/><Relationship Id="rId4" Type="http://schemas.openxmlformats.org/officeDocument/2006/relationships/image" Target="../media/image69.png"/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2.svg"/><Relationship Id="rId8" Type="http://schemas.openxmlformats.org/officeDocument/2006/relationships/image" Target="../media/image81.png"/><Relationship Id="rId7" Type="http://schemas.openxmlformats.org/officeDocument/2006/relationships/image" Target="../media/image80.svg"/><Relationship Id="rId6" Type="http://schemas.openxmlformats.org/officeDocument/2006/relationships/image" Target="../media/image79.png"/><Relationship Id="rId5" Type="http://schemas.openxmlformats.org/officeDocument/2006/relationships/image" Target="../media/image78.svg"/><Relationship Id="rId4" Type="http://schemas.openxmlformats.org/officeDocument/2006/relationships/image" Target="../media/image77.png"/><Relationship Id="rId3" Type="http://schemas.openxmlformats.org/officeDocument/2006/relationships/image" Target="../media/image76.svg"/><Relationship Id="rId2" Type="http://schemas.openxmlformats.org/officeDocument/2006/relationships/image" Target="../media/image75.png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88.svg"/><Relationship Id="rId6" Type="http://schemas.openxmlformats.org/officeDocument/2006/relationships/image" Target="../media/image87.png"/><Relationship Id="rId5" Type="http://schemas.openxmlformats.org/officeDocument/2006/relationships/image" Target="../media/image86.svg"/><Relationship Id="rId4" Type="http://schemas.openxmlformats.org/officeDocument/2006/relationships/image" Target="../media/image85.png"/><Relationship Id="rId3" Type="http://schemas.openxmlformats.org/officeDocument/2006/relationships/image" Target="../media/image84.svg"/><Relationship Id="rId2" Type="http://schemas.openxmlformats.org/officeDocument/2006/relationships/image" Target="../media/image83.pn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7.jpeg"/><Relationship Id="rId7" Type="http://schemas.openxmlformats.org/officeDocument/2006/relationships/image" Target="../media/image94.svg"/><Relationship Id="rId6" Type="http://schemas.openxmlformats.org/officeDocument/2006/relationships/image" Target="../media/image93.png"/><Relationship Id="rId5" Type="http://schemas.openxmlformats.org/officeDocument/2006/relationships/image" Target="../media/image92.svg"/><Relationship Id="rId4" Type="http://schemas.openxmlformats.org/officeDocument/2006/relationships/image" Target="../media/image91.png"/><Relationship Id="rId3" Type="http://schemas.openxmlformats.org/officeDocument/2006/relationships/image" Target="../media/image90.svg"/><Relationship Id="rId2" Type="http://schemas.openxmlformats.org/officeDocument/2006/relationships/image" Target="../media/image89.pn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00.svg"/><Relationship Id="rId6" Type="http://schemas.openxmlformats.org/officeDocument/2006/relationships/image" Target="../media/image99.png"/><Relationship Id="rId5" Type="http://schemas.openxmlformats.org/officeDocument/2006/relationships/image" Target="../media/image98.svg"/><Relationship Id="rId4" Type="http://schemas.openxmlformats.org/officeDocument/2006/relationships/image" Target="../media/image97.png"/><Relationship Id="rId3" Type="http://schemas.openxmlformats.org/officeDocument/2006/relationships/image" Target="../media/image96.svg"/><Relationship Id="rId2" Type="http://schemas.openxmlformats.org/officeDocument/2006/relationships/image" Target="../media/image95.png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4.png"/><Relationship Id="rId3" Type="http://schemas.openxmlformats.org/officeDocument/2006/relationships/image" Target="../media/image103.svg"/><Relationship Id="rId2" Type="http://schemas.openxmlformats.org/officeDocument/2006/relationships/image" Target="../media/image102.png"/><Relationship Id="rId1" Type="http://schemas.openxmlformats.org/officeDocument/2006/relationships/image" Target="../media/image10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svg"/><Relationship Id="rId8" Type="http://schemas.openxmlformats.org/officeDocument/2006/relationships/image" Target="../media/image15.png"/><Relationship Id="rId7" Type="http://schemas.openxmlformats.org/officeDocument/2006/relationships/image" Target="../media/image14.svg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3.svg"/><Relationship Id="rId7" Type="http://schemas.openxmlformats.org/officeDocument/2006/relationships/image" Target="../media/image22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9.svg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svg"/><Relationship Id="rId8" Type="http://schemas.openxmlformats.org/officeDocument/2006/relationships/image" Target="../media/image36.png"/><Relationship Id="rId7" Type="http://schemas.openxmlformats.org/officeDocument/2006/relationships/image" Target="../media/image35.svg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svg"/><Relationship Id="rId8" Type="http://schemas.openxmlformats.org/officeDocument/2006/relationships/image" Target="../media/image52.png"/><Relationship Id="rId7" Type="http://schemas.openxmlformats.org/officeDocument/2006/relationships/image" Target="../media/image51.svg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59.svg"/><Relationship Id="rId6" Type="http://schemas.openxmlformats.org/officeDocument/2006/relationships/image" Target="../media/image58.png"/><Relationship Id="rId5" Type="http://schemas.openxmlformats.org/officeDocument/2006/relationships/image" Target="../media/image57.svg"/><Relationship Id="rId4" Type="http://schemas.openxmlformats.org/officeDocument/2006/relationships/image" Target="../media/image56.png"/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1016000" y="1016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6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变身安全小超人！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2540000"/>
            <a:ext cx="1524000" cy="101600"/>
          </a:xfrm>
          <a:prstGeom prst="roundRect">
            <a:avLst>
              <a:gd name="adj" fmla="val 0"/>
            </a:avLst>
          </a:prstGeom>
          <a:solidFill>
            <a:srgbClr val="FFC0C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330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0" i="0" u="none" strike="noStrike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一起动手，制作属于你的神奇安全标识牌，守护身边的每一个角落！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080000"/>
            <a:ext cx="3302000" cy="1270000"/>
          </a:xfrm>
          <a:prstGeom prst="roundRect">
            <a:avLst>
              <a:gd name="adj" fmla="val 0"/>
            </a:avLst>
          </a:prstGeom>
          <a:solidFill>
            <a:srgbClr val="FFFFFF">
              <a:alpha val="15000"/>
            </a:srgbClr>
          </a:solidFill>
          <a:ln w="25400" cap="flat" cmpd="sng">
            <a:solidFill>
              <a:srgbClr val="FFC0CB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0000" y="5270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778000" y="5270500"/>
            <a:ext cx="241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认识安全标志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FFFFFF">
                    <a:alpha val="85098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看看红绿灯、小心剪刀，发现藏在生活里的安全小秘密！</a:t>
            </a:r>
            <a:endParaRPr lang="en-US" sz="1300" b="0" i="0" u="none" strike="noStrike">
              <a:solidFill>
                <a:srgbClr val="FFFFFF">
                  <a:alpha val="85098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4572000" y="5080000"/>
            <a:ext cx="3302000" cy="1270000"/>
          </a:xfrm>
          <a:prstGeom prst="roundRect">
            <a:avLst>
              <a:gd name="adj" fmla="val 0"/>
            </a:avLst>
          </a:prstGeom>
          <a:solidFill>
            <a:srgbClr val="FFFFFF">
              <a:alpha val="15000"/>
            </a:srgbClr>
          </a:solidFill>
          <a:ln w="25400" cap="flat" cmpd="sng">
            <a:solidFill>
              <a:srgbClr val="FFC0CB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6000" y="52705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334000" y="5270500"/>
            <a:ext cx="241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创意绘制设计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FFFFFF">
                    <a:alpha val="85098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用画笔和色彩，画出独一无二的安全提示，发挥你的想象力！</a:t>
            </a:r>
            <a:endParaRPr lang="en-US" sz="1300" b="0" i="0" u="none" strike="noStrike">
              <a:solidFill>
                <a:srgbClr val="FFFFFF">
                  <a:alpha val="85098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8128000" y="5080000"/>
            <a:ext cx="3302000" cy="1270000"/>
          </a:xfrm>
          <a:prstGeom prst="roundRect">
            <a:avLst>
              <a:gd name="adj" fmla="val 0"/>
            </a:avLst>
          </a:prstGeom>
          <a:solidFill>
            <a:srgbClr val="FFFFFF">
              <a:alpha val="15000"/>
            </a:srgbClr>
          </a:solidFill>
          <a:ln w="25400" cap="flat" cmpd="sng">
            <a:solidFill>
              <a:srgbClr val="FFC0CB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0" y="5270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890000" y="5270500"/>
            <a:ext cx="241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分享安全知识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FFFFFF">
                    <a:alpha val="85098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把你的作品分享给小伙伴，让大家都学会保护自己哦！</a:t>
            </a:r>
            <a:endParaRPr lang="en-US" sz="1300" b="0" i="0" u="none" strike="noStrike">
              <a:solidFill>
                <a:srgbClr val="FFFFFF">
                  <a:alpha val="85098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第二步：画出你的“魔法图案”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8B5E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现在，把你的“安全咒语”变成一个简单的图案吧！让大家一眼就能读懂你的小心思～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14613" b="14613"/>
          <a:stretch>
            <a:fillRect/>
          </a:stretch>
        </p:blipFill>
        <p:spPr>
          <a:xfrm>
            <a:off x="762000" y="2286000"/>
            <a:ext cx="3556000" cy="304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762000" y="5588000"/>
            <a:ext cx="355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65433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像这样用多彩的画笔，把想法画出来！哪怕只是简单的线条，也是最棒的创意哦。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5388540">
            <a:off x="2921000" y="4184661"/>
            <a:ext cx="381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C0CB">
                <a:alpha val="8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5207000" y="2286000"/>
            <a:ext cx="6223000" cy="1524000"/>
          </a:xfrm>
          <a:prstGeom prst="roundRect">
            <a:avLst>
              <a:gd name="adj" fmla="val 0"/>
            </a:avLst>
          </a:prstGeom>
          <a:solidFill>
            <a:srgbClr val="FFC0CB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1000" y="2476500"/>
            <a:ext cx="609600" cy="609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350000" y="2413000"/>
            <a:ext cx="482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8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想提醒“不要奔跑”？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65433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画一个正在奔跑的小人，再给它加上一个醒目的红色禁止圆圈，大家一下子就知道这里不能跑啦！</a:t>
            </a:r>
            <a:endParaRPr lang="en-US" sz="1400" b="0" i="0" u="none" strike="noStrike">
              <a:solidFill>
                <a:srgbClr val="65433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5207000" y="4064000"/>
            <a:ext cx="6223000" cy="1524000"/>
          </a:xfrm>
          <a:prstGeom prst="roundRect">
            <a:avLst>
              <a:gd name="adj" fmla="val 0"/>
            </a:avLst>
          </a:prstGeom>
          <a:solidFill>
            <a:srgbClr val="87CEFA">
              <a:alpha val="2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61000" y="4254500"/>
            <a:ext cx="609600" cy="609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350000" y="4191000"/>
            <a:ext cx="482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8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想呼吁“节约用水”？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65433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画一个正在滴着小水珠的水龙头，简单的几笔，就能传递出珍惜每一滴水的重要性哦。</a:t>
            </a:r>
            <a:endParaRPr lang="en-US" sz="1400" b="0" i="0" u="none" strike="noStrike">
              <a:solidFill>
                <a:srgbClr val="65433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5207000" y="5778500"/>
            <a:ext cx="6223000" cy="698500"/>
          </a:xfrm>
          <a:prstGeom prst="roundRect">
            <a:avLst>
              <a:gd name="adj" fmla="val 0"/>
            </a:avLst>
          </a:prstGeom>
          <a:solidFill>
            <a:srgbClr val="FFF1F2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97500" y="59436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842000" y="5842000"/>
            <a:ext cx="546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小秘诀：图案越简单越好，不用画得很复杂，重点是让大家一眼就看懂你的意思！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第三步：写下你的“友情提示”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800" b="0" i="0" u="none" strike="noStrike">
                <a:solidFill>
                  <a:srgbClr val="6E504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在你画好的图案旁边，写上一句简单的提醒语吧！一句贴心的话，能让你的安全标识牌变得更清楚、更温暖哦。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3175000"/>
            <a:ext cx="3302000" cy="19050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3429000"/>
            <a:ext cx="508000" cy="508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778000" y="34290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“慢慢走”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8B5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提醒大家走路不奔跑，注意脚下安全，稳稳当当最安心。</a:t>
            </a:r>
            <a:endParaRPr lang="en-US" sz="1400" b="0" i="0" u="none" strike="noStrike">
              <a:solidFill>
                <a:srgbClr val="8B5A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4445000" y="3175000"/>
            <a:ext cx="3302000" cy="19050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99000" y="3429000"/>
            <a:ext cx="508000" cy="508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461000" y="34290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“小心剪刀”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8B5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工具使用要小心，提醒自己和伙伴注意尖尖的地方，不受伤。</a:t>
            </a:r>
            <a:endParaRPr lang="en-US" sz="1400" b="0" i="0" u="none" strike="noStrike">
              <a:solidFill>
                <a:srgbClr val="8B5A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8128000" y="3175000"/>
            <a:ext cx="3302000" cy="19050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0" y="3429000"/>
            <a:ext cx="508000" cy="508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9144000" y="3429000"/>
            <a:ext cx="215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“排队更安全”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8B5A4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人多的时候排好队，不争不抢，这样我们的活动才会更有序。</a:t>
            </a:r>
            <a:endParaRPr lang="en-US" sz="1400" b="0" i="0" u="none" strike="noStrike">
              <a:solidFill>
                <a:srgbClr val="8B5A4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762000" y="5461000"/>
            <a:ext cx="10668000" cy="1016000"/>
          </a:xfrm>
          <a:prstGeom prst="roundRect">
            <a:avLst>
              <a:gd name="adj" fmla="val 0"/>
            </a:avLst>
          </a:prstGeom>
          <a:solidFill>
            <a:srgbClr val="FFF0F5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5740400"/>
            <a:ext cx="457200" cy="4572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905000" y="5588000"/>
            <a:ext cx="914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小帮手提示：</a:t>
            </a:r>
            <a:r>
              <a:rPr lang="en-US" sz="1500" b="0" i="0" u="none" strike="noStrike">
                <a:solidFill>
                  <a:srgbClr val="6E504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如果还不太会写字，也可以请老师或爸爸妈妈帮忙哦！也可以用可爱的图画来代替文字表达想法。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第四步：给它穿上漂亮的外衣！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78200" cy="2667000"/>
          </a:xfrm>
          <a:prstGeom prst="roundRect">
            <a:avLst>
              <a:gd name="adj" fmla="val 0"/>
            </a:avLst>
          </a:prstGeom>
          <a:solidFill>
            <a:srgbClr val="FFC0CB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2860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778000" y="2286000"/>
            <a:ext cx="215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彩色画笔涂鸦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5211">
            <a:off x="1016014" y="3168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1016000" y="3429000"/>
            <a:ext cx="28702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73F3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拿起你最喜欢的水彩笔、马克笔，画出彩虹、星星或者小动物，让安全标识牌充满童趣色彩！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06900" y="2032000"/>
            <a:ext cx="3378200" cy="2667000"/>
          </a:xfrm>
          <a:prstGeom prst="roundRect">
            <a:avLst>
              <a:gd name="adj" fmla="val 0"/>
            </a:avLst>
          </a:prstGeom>
          <a:solidFill>
            <a:srgbClr val="FFC0CB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60900" y="2286000"/>
            <a:ext cx="609600" cy="609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422900" y="2286000"/>
            <a:ext cx="215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可爱贴纸装扮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15211">
            <a:off x="4660914" y="3168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3" name="AutoShape 13"/>
          <p:cNvSpPr/>
          <p:nvPr/>
        </p:nvSpPr>
        <p:spPr>
          <a:xfrm>
            <a:off x="4660900" y="3429000"/>
            <a:ext cx="28702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73F3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贴上亮晶晶的星星贴纸、卡通动物贴画，瞬间让标识牌变得立体又生动，吸引大家的目光！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51800" y="2032000"/>
            <a:ext cx="3378200" cy="2667000"/>
          </a:xfrm>
          <a:prstGeom prst="roundRect">
            <a:avLst>
              <a:gd name="adj" fmla="val 0"/>
            </a:avLst>
          </a:prstGeom>
          <a:solidFill>
            <a:srgbClr val="FFC0CB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05800" y="2286000"/>
            <a:ext cx="609600" cy="609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067800" y="2286000"/>
            <a:ext cx="215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缤纷纸片拼贴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5211">
            <a:off x="8305814" y="3168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8" name="AutoShape 18"/>
          <p:cNvSpPr/>
          <p:nvPr/>
        </p:nvSpPr>
        <p:spPr>
          <a:xfrm>
            <a:off x="8305800" y="3429000"/>
            <a:ext cx="28702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73F3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剪一些彩色的圆形、爱心小纸片，粘贴出花边或者图案，让你的标识牌成为独一无二的艺术品。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080000"/>
            <a:ext cx="10668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ap="flat" cmpd="sng">
            <a:solidFill>
              <a:srgbClr val="FFC0CB">
                <a:alpha val="100000"/>
              </a:srgbClr>
            </a:solidFill>
            <a:prstDash val="dot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5397500"/>
            <a:ext cx="508000" cy="508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1778000" y="5270500"/>
            <a:ext cx="939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8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发挥你的无限创意，大胆动手装饰吧！让它成为教室里最特别、最醒目的“安全小精灵”，守护大家的安全哦～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制作时也要注意安全哦！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65500" cy="3302000"/>
          </a:xfrm>
          <a:prstGeom prst="roundRect">
            <a:avLst>
              <a:gd name="adj" fmla="val 0"/>
            </a:avLst>
          </a:prstGeom>
          <a:solidFill>
            <a:srgbClr val="FFC0CB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286000"/>
            <a:ext cx="660400" cy="660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016000" y="3175000"/>
            <a:ext cx="2857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小心尖尖的剪刀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5278">
            <a:off x="1016014" y="3930650"/>
            <a:ext cx="2857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3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1016000" y="4191000"/>
            <a:ext cx="2857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使用剪刀时要像小大人一样专注，刀刃尖尖很锋利，千万不要对着自己和身边的小伙伴哦。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06900" y="2032000"/>
            <a:ext cx="3365500" cy="3302000"/>
          </a:xfrm>
          <a:prstGeom prst="roundRect">
            <a:avLst>
              <a:gd name="adj" fmla="val 0"/>
            </a:avLst>
          </a:prstGeom>
          <a:solidFill>
            <a:srgbClr val="FFC0CB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60900" y="2286000"/>
            <a:ext cx="660400" cy="660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660900" y="3175000"/>
            <a:ext cx="2857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胶水轻轻涂就好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15278">
            <a:off x="4660914" y="3930650"/>
            <a:ext cx="2857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3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3" name="AutoShape 13"/>
          <p:cNvSpPr/>
          <p:nvPr/>
        </p:nvSpPr>
        <p:spPr>
          <a:xfrm>
            <a:off x="4660900" y="4191000"/>
            <a:ext cx="2857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胶水不要挤太多，不然会弄得黏糊糊的，不仅粘不住东西，还会把小手和桌面都弄脏啦。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64500" y="2032000"/>
            <a:ext cx="3365500" cy="3302000"/>
          </a:xfrm>
          <a:prstGeom prst="roundRect">
            <a:avLst>
              <a:gd name="adj" fmla="val 0"/>
            </a:avLst>
          </a:prstGeom>
          <a:solidFill>
            <a:srgbClr val="FFC0CB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18500" y="2286000"/>
            <a:ext cx="660400" cy="660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318500" y="3175000"/>
            <a:ext cx="2857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做整洁的小超人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5278">
            <a:off x="8318514" y="3930650"/>
            <a:ext cx="2857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3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8" name="AutoShape 18"/>
          <p:cNvSpPr/>
          <p:nvPr/>
        </p:nvSpPr>
        <p:spPr>
          <a:xfrm>
            <a:off x="8318500" y="4191000"/>
            <a:ext cx="2857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用完的材料要及时收好，保持桌面干干净净，这样我们才能更开心地做手工呀！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7150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952500" y="5816600"/>
            <a:ext cx="10287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记住这三个小秘诀，我们就是既会动手、又懂安全的手工小达人啦！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闪亮登场！介绍你的安全标识牌！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54610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哇！好多神奇的安全标识牌诞生啦！现在，就请你像小明星一样，大声分享出来吧！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5389582">
            <a:off x="3746500" y="3994160"/>
            <a:ext cx="419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6223000" y="1905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13500" y="20955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985000" y="2032000"/>
            <a:ext cx="431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我的安全标识是提醒大家…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5C4033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把你设计的标识想要传达的安全小秘密，大声告诉身边的小伙伴们吧！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3429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3500" y="36195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985000" y="3556000"/>
            <a:ext cx="431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我希望把它贴在…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5C4033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是教室的门口、楼梯旁，还是操场边呢？选一个最需要它的地方吧！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223000" y="4953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3500" y="51435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985000" y="5080000"/>
            <a:ext cx="431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因为这样做，我们会更安全！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5C4033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你的标识能守护大家的安全，这是一件超棒、超有意义的事情哦！</a:t>
            </a:r>
            <a:endParaRPr lang="en-US" sz="1100"/>
          </a:p>
        </p:txBody>
      </p:sp>
      <p:pic>
        <p:nvPicPr>
          <p:cNvPr id="16" name="Picture 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762000" y="2032000"/>
            <a:ext cx="3995420" cy="304927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创建我们的“班级安全魔法墙”！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5207000" cy="2794000"/>
          </a:xfrm>
          <a:prstGeom prst="roundRect">
            <a:avLst>
              <a:gd name="adj" fmla="val 0"/>
            </a:avLst>
          </a:prstGeom>
          <a:solidFill>
            <a:srgbClr val="FFC0CB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2860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778000" y="2286000"/>
            <a:ext cx="393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贴上我们的安全小标识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291">
            <a:off x="1016009" y="3168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1016000" y="3429000"/>
            <a:ext cx="4699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把每一位小朋友亲手制作的安全标识牌，都小心地贴在教室的墙上吧！让这面墙成为我们专属的“魔法阵地”，展示大家的创意和用心。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23000" y="2032000"/>
            <a:ext cx="5207000" cy="2794000"/>
          </a:xfrm>
          <a:prstGeom prst="roundRect">
            <a:avLst>
              <a:gd name="adj" fmla="val 0"/>
            </a:avLst>
          </a:prstGeom>
          <a:solidFill>
            <a:srgbClr val="FFE4E1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2286000"/>
            <a:ext cx="609600" cy="609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239000" y="2286000"/>
            <a:ext cx="393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让教室更安全更温暖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9291">
            <a:off x="6477009" y="3168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3" name="AutoShape 13"/>
          <p:cNvSpPr/>
          <p:nvPr/>
        </p:nvSpPr>
        <p:spPr>
          <a:xfrm>
            <a:off x="6477000" y="3429000"/>
            <a:ext cx="4699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每当我们抬头看到这些提醒，就会时刻注意安全。这面“魔法墙”不仅守护着我们，更让教室充满了小伙伴们的爱，变得像家一样温暖！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54610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5689600"/>
            <a:ext cx="431800" cy="431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651000" y="5613400"/>
            <a:ext cx="927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这是独一无二的班级风景，更是我们共同守护安全的约定哦！ ✨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0" y="5334000"/>
            <a:ext cx="12192000" cy="1524000"/>
          </a:xfrm>
          <a:prstGeom prst="roundRect">
            <a:avLst>
              <a:gd name="adj" fmla="val 0"/>
            </a:avLst>
          </a:prstGeom>
          <a:solidFill>
            <a:srgbClr val="FFC0CB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540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恭喜你，合格的安全小超人！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064000"/>
            <a:ext cx="10160000" cy="38100"/>
          </a:xfrm>
          <a:prstGeom prst="roundRect">
            <a:avLst>
              <a:gd name="adj" fmla="val 0"/>
            </a:avLst>
          </a:prstGeom>
          <a:solidFill>
            <a:srgbClr val="5C4033">
              <a:alpha val="2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5461000"/>
            <a:ext cx="9652000" cy="1016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0000" y="5689600"/>
            <a:ext cx="558800" cy="558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2032000" y="5588000"/>
            <a:ext cx="838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8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记得把你学到的安全知识分享给爸爸妈妈和身边的小伙伴哦！让我们一起守护安全，快乐成长～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嗨，小小安全员！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78200" cy="3048000"/>
          </a:xfrm>
          <a:prstGeom prst="roundRect">
            <a:avLst>
              <a:gd name="adj" fmla="val 0"/>
            </a:avLst>
          </a:prstGeom>
          <a:solidFill>
            <a:srgbClr val="FFC0CB">
              <a:alpha val="5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2860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22860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创意课堂欢迎你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5211">
            <a:off x="10160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1016000" y="3302000"/>
            <a:ext cx="28702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03C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小朋友们好呀！欢迎来到充满趣味的安全创意小课堂。在这里，我们会发现生活里的小秘密，学会保护自己的好方法，一起开启奇妙的探索之旅！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94200" y="2032000"/>
            <a:ext cx="3378200" cy="3048000"/>
          </a:xfrm>
          <a:prstGeom prst="roundRect">
            <a:avLst>
              <a:gd name="adj" fmla="val 0"/>
            </a:avLst>
          </a:prstGeom>
          <a:solidFill>
            <a:srgbClr val="FFC0CB">
              <a:alpha val="5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48200" y="22860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283200" y="22860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发现身边的“小心”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15211">
            <a:off x="46482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3" name="AutoShape 13"/>
          <p:cNvSpPr/>
          <p:nvPr/>
        </p:nvSpPr>
        <p:spPr>
          <a:xfrm>
            <a:off x="4648200" y="3302000"/>
            <a:ext cx="28702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03C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我们身边藏着好多需要“小心”的地方哦！比如尖尖的剪刀会扎手，刚拖过的地面滑溜溜，马路上的车车跑得快……这些都要记在心里。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26400" y="2032000"/>
            <a:ext cx="3403600" cy="3048000"/>
          </a:xfrm>
          <a:prstGeom prst="roundRect">
            <a:avLst>
              <a:gd name="adj" fmla="val 0"/>
            </a:avLst>
          </a:prstGeom>
          <a:solidFill>
            <a:srgbClr val="FFC0CB">
              <a:alpha val="5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80400" y="2286000"/>
            <a:ext cx="508000" cy="508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915400" y="22860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制作神奇安全卡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5077">
            <a:off x="8280414" y="3041650"/>
            <a:ext cx="28956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8" name="AutoShape 18"/>
          <p:cNvSpPr/>
          <p:nvPr/>
        </p:nvSpPr>
        <p:spPr>
          <a:xfrm>
            <a:off x="8280400" y="3302000"/>
            <a:ext cx="28956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03C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今天我们要学习一项超酷的本领，把这些“小心”变成会说话的神奇卡片！让它来提醒自己和身边的人注意安全，你准备好变身安全小超人了吗？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5880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solidFill>
              <a:srgbClr val="FFC0CB">
                <a:alpha val="100000"/>
              </a:srgbClr>
            </a:solidFill>
            <a:prstDash val="dot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5740400"/>
            <a:ext cx="457200" cy="4572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1778000" y="5740400"/>
            <a:ext cx="914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快和小伙伴们分享一下，你发现了哪些需要提醒大家的安全小秘密呢？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认识一下我们的新朋友——安全小精灵！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2000" y="2032000"/>
            <a:ext cx="3556000" cy="355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cxnSp>
        <p:nvCxnSpPr>
          <p:cNvPr id="5" name="Connector 5"/>
          <p:cNvCxnSpPr/>
          <p:nvPr/>
        </p:nvCxnSpPr>
        <p:spPr>
          <a:xfrm rot="5388540">
            <a:off x="2921000" y="3930661"/>
            <a:ext cx="381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/>
        </p:nvSpPr>
        <p:spPr>
          <a:xfrm>
            <a:off x="5207000" y="1905000"/>
            <a:ext cx="6223000" cy="1206500"/>
          </a:xfrm>
          <a:prstGeom prst="roundRect">
            <a:avLst>
              <a:gd name="adj" fmla="val 0"/>
            </a:avLst>
          </a:prstGeom>
          <a:solidFill>
            <a:srgbClr val="FFC0CB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97500" y="2095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969000" y="2032000"/>
            <a:ext cx="5334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谁是安全小精灵？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75554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它们就是我们身边随处可见的“安全标识”。虽然不会说话，但用独特的颜色和形状，悄悄提醒着我们身边的安全知识。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207000" y="3429000"/>
            <a:ext cx="2984500" cy="2032000"/>
          </a:xfrm>
          <a:prstGeom prst="roundRect">
            <a:avLst>
              <a:gd name="adj" fmla="val 0"/>
            </a:avLst>
          </a:prstGeom>
          <a:solidFill>
            <a:srgbClr val="FFC8C8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97500" y="3619500"/>
            <a:ext cx="457200" cy="4572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969000" y="3619500"/>
            <a:ext cx="20955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B91C1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红色“禁止令”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7F1D1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看到红色的圈圈加斜杠，就像小精灵在严肃地说：“这件事千万不能做！”是在提醒我们避开危险行为。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445500" y="3429000"/>
            <a:ext cx="2984500" cy="2032000"/>
          </a:xfrm>
          <a:prstGeom prst="roundRect">
            <a:avLst>
              <a:gd name="adj" fmla="val 0"/>
            </a:avLst>
          </a:prstGeom>
          <a:solidFill>
            <a:srgbClr val="FFF5C8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36000" y="36195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9207500" y="3619500"/>
            <a:ext cx="20955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B4530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黄色“小心心”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78350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黄色的三角形就像小精灵在眨眼睛提醒：“这里要小心哦！”它在告诉我们周围可能有潜在的危险，要提高警惕。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5207000" y="5715000"/>
            <a:ext cx="6223000" cy="762000"/>
          </a:xfrm>
          <a:prstGeom prst="roundRect">
            <a:avLst>
              <a:gd name="adj" fmla="val 0"/>
            </a:avLst>
          </a:prstGeom>
          <a:solidFill>
            <a:srgbClr val="FFC0CB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5397500" y="5816600"/>
            <a:ext cx="5842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这些小精灵就像忠诚的小卫士，默默地守护着我们的安全，是不是既可爱又神奇呢？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今天的冒险任务！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FFC0CB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3495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778000" y="2349500"/>
            <a:ext cx="215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01. 安全小侦探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5211">
            <a:off x="1016014" y="3295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3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1016000" y="3556000"/>
            <a:ext cx="28702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睁大你的小眼睛，像侦探一样仔细观察，找出身边那些容易被忽略、需要提醒大家注意的安全小秘密吧！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94200" y="2032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FFC0CB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48200" y="2349500"/>
            <a:ext cx="609600" cy="609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410200" y="2349500"/>
            <a:ext cx="215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02. 创意小画家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15211">
            <a:off x="4648214" y="3295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3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3" name="AutoShape 13"/>
          <p:cNvSpPr/>
          <p:nvPr/>
        </p:nvSpPr>
        <p:spPr>
          <a:xfrm>
            <a:off x="4648200" y="3556000"/>
            <a:ext cx="28702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发挥天马行空的想象力，拿起画笔和彩纸，亲手设计一个独一无二的安全标识牌，让它变得醒目又有趣！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26400" y="2032000"/>
            <a:ext cx="3378200" cy="3302000"/>
          </a:xfrm>
          <a:prstGeom prst="roundRect">
            <a:avLst>
              <a:gd name="adj" fmla="val 0"/>
            </a:avLst>
          </a:prstGeom>
          <a:solidFill>
            <a:srgbClr val="FFC0CB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80400" y="2349500"/>
            <a:ext cx="609600" cy="609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042400" y="2349500"/>
            <a:ext cx="215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03. 分享小明星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5211">
            <a:off x="8280414" y="3295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5C4033">
                <a:alpha val="3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8" name="AutoShape 18"/>
          <p:cNvSpPr/>
          <p:nvPr/>
        </p:nvSpPr>
        <p:spPr>
          <a:xfrm>
            <a:off x="8280400" y="3556000"/>
            <a:ext cx="28702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勇敢地站上小舞台，大声告诉小伙伴们，你的安全标识牌是什么意思、是用来提醒大家注意什么的！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7150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762000" y="5816600"/>
            <a:ext cx="10668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这三个有趣的任务，你准备好接受挑战了吗？让我们一起出发，开启今天的安全探险之旅！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颜色的悄悄话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C4033">
                    <a:alpha val="85098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安全小精灵会用不同的颜色告诉我们不同的话哦！每种颜色都藏着独特的安全密码，快来听听它们在耳边说的悄悄话吧～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540000"/>
            <a:ext cx="5270500" cy="1714500"/>
          </a:xfrm>
          <a:prstGeom prst="roundRect">
            <a:avLst>
              <a:gd name="adj" fmla="val 0"/>
            </a:avLst>
          </a:prstGeom>
          <a:solidFill>
            <a:srgbClr val="FFB6C1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794000"/>
            <a:ext cx="609600" cy="609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905000" y="2730500"/>
            <a:ext cx="3937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000" b="1" i="0" u="none" strike="noStrike">
                <a:solidFill>
                  <a:srgbClr val="A52A2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红色 · 严厉小老师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5C4033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它会叉着腰大声喊：“停！危险！不可以！”看到红色，我们一定要立刻停下脚步，保护好自己哦。</a:t>
            </a:r>
            <a:endParaRPr lang="en-US" sz="1400" b="0" i="0" u="none" strike="noStrike">
              <a:solidFill>
                <a:srgbClr val="5C4033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286500" y="2540000"/>
            <a:ext cx="5270500" cy="1714500"/>
          </a:xfrm>
          <a:prstGeom prst="roundRect">
            <a:avLst>
              <a:gd name="adj" fmla="val 0"/>
            </a:avLst>
          </a:prstGeom>
          <a:solidFill>
            <a:srgbClr val="FFE4B5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40500" y="2794000"/>
            <a:ext cx="609600" cy="609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429500" y="2730500"/>
            <a:ext cx="3937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000" b="1" i="0" u="none" strike="noStrike">
                <a:solidFill>
                  <a:srgbClr val="D2691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黄/橙色 · 温柔好朋友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5C4033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它会轻轻拍拍你：“嘿，要小心哦！注意安全！”这个颜色在提醒我们周围可能有需要注意的地方。</a:t>
            </a:r>
            <a:endParaRPr lang="en-US" sz="1400" b="0" i="0" u="none" strike="noStrike">
              <a:solidFill>
                <a:srgbClr val="5C4033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762000" y="4572000"/>
            <a:ext cx="5270500" cy="1714500"/>
          </a:xfrm>
          <a:prstGeom prst="roundRect">
            <a:avLst>
              <a:gd name="adj" fmla="val 0"/>
            </a:avLst>
          </a:prstGeom>
          <a:solidFill>
            <a:srgbClr val="90EE90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4826000"/>
            <a:ext cx="609600" cy="609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905000" y="4762500"/>
            <a:ext cx="3937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000" b="1" i="0" u="none" strike="noStrike">
                <a:solidFill>
                  <a:srgbClr val="0064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绿色 · 开心小伙伴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5C4033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它会笑着对你说：“可以走啦！安全！没问题！”绿色是最友好的信号，代表一切顺利，放心前进吧。</a:t>
            </a:r>
            <a:endParaRPr lang="en-US" sz="1400" b="0" i="0" u="none" strike="noStrike">
              <a:solidFill>
                <a:srgbClr val="5C4033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6286500" y="4572000"/>
            <a:ext cx="5270500" cy="1714500"/>
          </a:xfrm>
          <a:prstGeom prst="roundRect">
            <a:avLst>
              <a:gd name="adj" fmla="val 0"/>
            </a:avLst>
          </a:prstGeom>
          <a:solidFill>
            <a:srgbClr val="B0E0E6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40500" y="4826000"/>
            <a:ext cx="609600" cy="609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7429500" y="4762500"/>
            <a:ext cx="3937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000" b="1" i="0" u="none" strike="noStrike">
                <a:solidFill>
                  <a:srgbClr val="19197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蓝色 · 聪明向导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5C4033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它会给你一个小提示：“要这样做哦！”蓝色就像一位智慧的老师，告诉我们正确的做法和方向。</a:t>
            </a:r>
            <a:endParaRPr lang="en-US" sz="1400" b="0" i="0" u="none" strike="noStrike">
              <a:solidFill>
                <a:srgbClr val="5C4033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形状的小暗号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8B5A2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安全小精灵藏在不同的形状里，用独特的“形状语言”给我们传递重要信息哦！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429000" cy="29210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t="3636" b="3636"/>
          <a:stretch>
            <a:fillRect/>
          </a:stretch>
        </p:blipFill>
        <p:spPr>
          <a:xfrm>
            <a:off x="952500" y="2222500"/>
            <a:ext cx="1397000" cy="1397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2540000" y="2222500"/>
            <a:ext cx="152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C14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红色圆形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这是“禁止”的标志，通常带着红色斜杠，意思是“绝对不能做这件事！”</a:t>
            </a:r>
            <a:endParaRPr lang="en-US" sz="1300" b="0" i="0" u="none" strike="noStrike">
              <a:solidFill>
                <a:srgbClr val="5C40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952500" y="38100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503C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比如禁止明火、禁止通行。看到它，我们一定要停下脚步，千万不要违反哦！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81500" y="2032000"/>
            <a:ext cx="3429000" cy="2921000"/>
          </a:xfrm>
          <a:prstGeom prst="roundRect">
            <a:avLst>
              <a:gd name="adj" fmla="val 0"/>
            </a:avLst>
          </a:prstGeom>
          <a:solidFill>
            <a:srgbClr val="FFE4C4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72000" y="2222500"/>
            <a:ext cx="1397000" cy="1397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1" name="AutoShape 11"/>
          <p:cNvSpPr/>
          <p:nvPr/>
        </p:nvSpPr>
        <p:spPr>
          <a:xfrm>
            <a:off x="6159500" y="2222500"/>
            <a:ext cx="152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8C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黄色三角形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这是“警告”的标志，就像在提醒我们：“小心！前方有危险！”</a:t>
            </a:r>
            <a:endParaRPr lang="en-US" sz="1300" b="0" i="0" u="none" strike="noStrike">
              <a:solidFill>
                <a:srgbClr val="5C40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4572000" y="38100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503C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比如注意安全、小心滑倒。看到这个黄三角形，我们就要打起十二分精神啦！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01000" y="2032000"/>
            <a:ext cx="3429000" cy="2921000"/>
          </a:xfrm>
          <a:prstGeom prst="roundRect">
            <a:avLst>
              <a:gd name="adj" fmla="val 0"/>
            </a:avLst>
          </a:prstGeom>
          <a:solidFill>
            <a:srgbClr val="B0E0E6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191500" y="2222500"/>
            <a:ext cx="1397000" cy="1397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5" name="AutoShape 15"/>
          <p:cNvSpPr/>
          <p:nvPr/>
        </p:nvSpPr>
        <p:spPr>
          <a:xfrm>
            <a:off x="9779000" y="2222500"/>
            <a:ext cx="152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E90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蓝/绿色方形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这是“提示”或“指令”标志，温柔地告诉我们“应该这样做”。</a:t>
            </a:r>
            <a:endParaRPr lang="en-US" sz="1300" b="0" i="0" u="none" strike="noStrike">
              <a:solidFill>
                <a:srgbClr val="5C40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8191500" y="38100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503C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比如安全出口、紧急出口。它是我们的好向导，指引我们正确的方向。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5334000"/>
            <a:ext cx="7048500" cy="1143000"/>
          </a:xfrm>
          <a:prstGeom prst="roundRect">
            <a:avLst>
              <a:gd name="adj" fmla="val 0"/>
            </a:avLst>
          </a:prstGeom>
          <a:solidFill>
            <a:srgbClr val="FFFAF0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/>
        </p:nvSpPr>
        <p:spPr>
          <a:xfrm>
            <a:off x="952500" y="5461000"/>
            <a:ext cx="6667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记住这些形状的暗号，我们就能轻松看懂生活中的各种安全标识啦！下次出门，也试着找一找身边的这些形状朋友吧。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382000" y="5270500"/>
            <a:ext cx="1460500" cy="1460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0" name="AutoShape 20"/>
          <p:cNvSpPr/>
          <p:nvPr/>
        </p:nvSpPr>
        <p:spPr>
          <a:xfrm>
            <a:off x="9969500" y="5524500"/>
            <a:ext cx="1714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7F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我是安全小向导！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8080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跟着形状暗号走，安全快乐全都有～</a:t>
            </a:r>
            <a:endParaRPr lang="en-US" sz="1200" b="0" i="0" u="none" strike="noStrike">
              <a:solidFill>
                <a:srgbClr val="8080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火眼金睛找一找！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785A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看看这些地方，是不是需要我们的安全小精灵来提醒一下？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5270500" cy="1968500"/>
          </a:xfrm>
          <a:prstGeom prst="roundRect">
            <a:avLst>
              <a:gd name="adj" fmla="val 0"/>
            </a:avLst>
          </a:prstGeom>
          <a:solidFill>
            <a:srgbClr val="FFC0CB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l="4545" r="4545"/>
          <a:stretch>
            <a:fillRect/>
          </a:stretch>
        </p:blipFill>
        <p:spPr>
          <a:xfrm>
            <a:off x="889000" y="2032000"/>
            <a:ext cx="1714500" cy="1714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2794000" y="2032000"/>
            <a:ext cx="31115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上下楼梯要小心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64504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楼梯台阶有高低，千万不能跑和跳。一定要扶好扶手，一步一步慢慢走，这样才不会摔倒哦！</a:t>
            </a:r>
            <a:endParaRPr lang="en-US" sz="1400" b="0" i="0" u="none" strike="noStrike">
              <a:solidFill>
                <a:srgbClr val="64504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286500" y="1905000"/>
            <a:ext cx="5270500" cy="1968500"/>
          </a:xfrm>
          <a:prstGeom prst="roundRect">
            <a:avLst>
              <a:gd name="adj" fmla="val 0"/>
            </a:avLst>
          </a:prstGeom>
          <a:solidFill>
            <a:srgbClr val="FFC0CB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13500" y="2032000"/>
            <a:ext cx="1714500" cy="1714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/>
        </p:nvSpPr>
        <p:spPr>
          <a:xfrm>
            <a:off x="8318500" y="2032000"/>
            <a:ext cx="31115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剪刀尖尖藏危险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64504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使用剪刀的时候，尖尖的一头要朝下，绝对不能对着自己或别人。用完要及时合上，收纳好哦！</a:t>
            </a:r>
            <a:endParaRPr lang="en-US" sz="1400" b="0" i="0" u="none" strike="noStrike">
              <a:solidFill>
                <a:srgbClr val="64504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762000" y="4191000"/>
            <a:ext cx="5270500" cy="1968500"/>
          </a:xfrm>
          <a:prstGeom prst="roundRect">
            <a:avLst>
              <a:gd name="adj" fmla="val 0"/>
            </a:avLst>
          </a:prstGeom>
          <a:solidFill>
            <a:srgbClr val="FFC0CB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 l="21999" r="21999"/>
          <a:stretch>
            <a:fillRect/>
          </a:stretch>
        </p:blipFill>
        <p:spPr>
          <a:xfrm>
            <a:off x="889000" y="4318000"/>
            <a:ext cx="1714500" cy="1714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2794000" y="4318000"/>
            <a:ext cx="31115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过马路守规则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64504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红灯停，绿灯行。过马路一定要走斑马线，左右看，确认安全再通过，不能在马路上玩耍打闹。</a:t>
            </a:r>
            <a:endParaRPr lang="en-US" sz="1400" b="0" i="0" u="none" strike="noStrike">
              <a:solidFill>
                <a:srgbClr val="64504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6286500" y="4191000"/>
            <a:ext cx="5270500" cy="1968500"/>
          </a:xfrm>
          <a:prstGeom prst="roundRect">
            <a:avLst>
              <a:gd name="adj" fmla="val 0"/>
            </a:avLst>
          </a:prstGeom>
          <a:solidFill>
            <a:srgbClr val="FFC0CB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413500" y="4318000"/>
            <a:ext cx="1714500" cy="1714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6" name="AutoShape 16"/>
          <p:cNvSpPr/>
          <p:nvPr/>
        </p:nvSpPr>
        <p:spPr>
          <a:xfrm>
            <a:off x="8318500" y="4318000"/>
            <a:ext cx="31115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喝水吃饭不打闹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64504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喝水尤其是喝热水时，要慢慢喝，不能说笑打闹，小心呛到或者烫伤嘴巴和身体。</a:t>
            </a:r>
            <a:endParaRPr lang="en-US" sz="1400" b="0" i="0" u="none" strike="noStrike">
              <a:solidFill>
                <a:srgbClr val="64504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准备好你的魔法工具！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2540000" cy="29210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solidFill>
              <a:srgbClr val="FFB6C1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89000" y="1778000"/>
            <a:ext cx="1524000" cy="152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825500" y="3429000"/>
            <a:ext cx="241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一张卡纸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755A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A4或A3大小，选你最喜欢的颜色，作为标识牌的基底吧！</a:t>
            </a:r>
            <a:endParaRPr lang="en-US" sz="1300" b="0" i="0" u="none" strike="noStrike">
              <a:solidFill>
                <a:srgbClr val="755A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3492500" y="1651000"/>
            <a:ext cx="2540000" cy="29210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solidFill>
              <a:srgbClr val="FFB6C1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19500" y="1778000"/>
            <a:ext cx="1524000" cy="152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3556000" y="3429000"/>
            <a:ext cx="241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彩色画笔/马克笔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755A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用鲜艳的色彩，画出醒目的图案和安全提示语。</a:t>
            </a:r>
            <a:endParaRPr lang="en-US" sz="1300" b="0" i="0" u="none" strike="noStrike">
              <a:solidFill>
                <a:srgbClr val="755A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6223000" y="1651000"/>
            <a:ext cx="2540000" cy="29210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solidFill>
              <a:srgbClr val="FFB6C1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350000" y="1778000"/>
            <a:ext cx="1524000" cy="152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6286500" y="3429000"/>
            <a:ext cx="241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安全小剪刀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755A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用来剪裁卡纸和装饰图案，记得使用时要小心，注意安全哦！</a:t>
            </a:r>
            <a:endParaRPr lang="en-US" sz="1300" b="0" i="0" u="none" strike="noStrike">
              <a:solidFill>
                <a:srgbClr val="755A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8953500" y="1651000"/>
            <a:ext cx="2540000" cy="29210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solidFill>
              <a:srgbClr val="FFB6C1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080500" y="1778000"/>
            <a:ext cx="1524000" cy="152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5" name="AutoShape 15"/>
          <p:cNvSpPr/>
          <p:nvPr/>
        </p:nvSpPr>
        <p:spPr>
          <a:xfrm>
            <a:off x="9017000" y="3429000"/>
            <a:ext cx="241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魔法胶棒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755A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它能把剪好的图案牢牢粘在卡纸上，是拼贴制作的好帮手。</a:t>
            </a:r>
            <a:endParaRPr lang="en-US" sz="1300" b="0" i="0" u="none" strike="noStrike">
              <a:solidFill>
                <a:srgbClr val="755A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762000" y="5080000"/>
            <a:ext cx="5270500" cy="1397000"/>
          </a:xfrm>
          <a:prstGeom prst="roundRect">
            <a:avLst>
              <a:gd name="adj" fmla="val 0"/>
            </a:avLst>
          </a:prstGeom>
          <a:solidFill>
            <a:srgbClr val="FFF0F5">
              <a:alpha val="80000"/>
            </a:srgbClr>
          </a:solidFill>
          <a:ln w="25400" cap="flat" cmpd="sng">
            <a:solidFill>
              <a:srgbClr val="FFB6C1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5397500"/>
            <a:ext cx="711200" cy="711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968500" y="5207000"/>
            <a:ext cx="3873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彩色小纸片（拼贴素材）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755A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收集各种颜色和花纹的小碎纸片，通过拼贴让标识牌的画面更丰富、更有层次感。</a:t>
            </a:r>
            <a:endParaRPr lang="en-US" sz="1300" b="0" i="0" u="none" strike="noStrike">
              <a:solidFill>
                <a:srgbClr val="755A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6223000" y="5080000"/>
            <a:ext cx="5270500" cy="1397000"/>
          </a:xfrm>
          <a:prstGeom prst="roundRect">
            <a:avLst>
              <a:gd name="adj" fmla="val 0"/>
            </a:avLst>
          </a:prstGeom>
          <a:solidFill>
            <a:srgbClr val="FFF0F5">
              <a:alpha val="80000"/>
            </a:srgbClr>
          </a:solidFill>
          <a:ln w="25400" cap="flat" cmpd="sng">
            <a:solidFill>
              <a:srgbClr val="FFB6C1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77000" y="5397500"/>
            <a:ext cx="711200" cy="7112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7429500" y="5207000"/>
            <a:ext cx="3873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（可选）形状卡片模板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755A4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准备圆形、三角形等不同形状的卡片，或者直接在卡纸上画出形状，让标识牌的造型更独特。</a:t>
            </a:r>
            <a:endParaRPr lang="en-US" sz="1300" b="0" i="0" u="none" strike="noStrike">
              <a:solidFill>
                <a:srgbClr val="755A4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第一步：想好你的“安全咒语”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78200" cy="30480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solidFill>
              <a:srgbClr val="FFB6C1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2860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231140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思考小问题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5211">
            <a:off x="10160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5C403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1016000" y="3302000"/>
            <a:ext cx="28702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7556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生活里藏着很多需要注意的安全细节，你最想提醒身边的小伙伴注意什么安全问题呢？先在心里想一想吧！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94200" y="2032000"/>
            <a:ext cx="3378200" cy="30480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solidFill>
              <a:srgbClr val="FFB6C1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48200" y="22860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283200" y="231140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找找灵感吧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15211">
            <a:off x="46482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5C403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4648200" y="3302000"/>
            <a:ext cx="28702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7556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是“上下楼梯请慢行，不推不挤”，还是“小心地滑，慢慢走”？也可以是“插座有电，小手别碰”这类贴心提示哦。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26400" y="2032000"/>
            <a:ext cx="3378200" cy="3048000"/>
          </a:xfrm>
          <a:prstGeom prst="roundRect">
            <a:avLst>
              <a:gd name="adj" fmla="val 0"/>
            </a:avLst>
          </a:prstGeom>
          <a:solidFill>
            <a:srgbClr val="FFC0CB">
              <a:alpha val="50000"/>
            </a:srgbClr>
          </a:solidFill>
          <a:ln w="25400" cap="flat" cmpd="sng">
            <a:solidFill>
              <a:srgbClr val="FFB6C1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80400" y="2286000"/>
            <a:ext cx="508000" cy="508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915400" y="2311400"/>
            <a:ext cx="228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定下“咒语”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5211">
            <a:off x="8280414" y="3041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5C4033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8280400" y="3302000"/>
            <a:ext cx="28702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75564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把你最想传递的安全提示确定下来，这就是独属于你的“安全咒语”！有了它，我们的安全宣传创作就成功了一半。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5880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1016000" y="5715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C40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小贴士：“安全咒语”要简单、好记，最好还能朗朗上口，这样大家才更容易记住哦！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3326</Words>
  <Application>WPS 演示</Application>
  <PresentationFormat/>
  <Paragraphs>234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Arial</vt:lpstr>
      <vt:lpstr>Noto Sans SC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.</cp:lastModifiedBy>
  <cp:revision>1</cp:revision>
  <dcterms:created xsi:type="dcterms:W3CDTF">2026-06-05T01:13:50Z</dcterms:created>
  <dcterms:modified xsi:type="dcterms:W3CDTF">2026-06-05T01:13:50Z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{"Label":"1","ContentProducer":"001191110102MACQD9K64010000","ProduceID":"7647712933824842728","ReservedCode1":"","ContentPropagator":"","PropagateID":"","ReservedCode2":""}</vt:lpwstr>
  </property>
  <property fmtid="{D5CDD505-2E9C-101B-9397-08002B2CF9AE}" pid="3" name="ICV">
    <vt:lpwstr>C0FFD4308F254990B18B8BDCF845E513_12</vt:lpwstr>
  </property>
  <property fmtid="{D5CDD505-2E9C-101B-9397-08002B2CF9AE}" pid="4" name="KSOProductBuildVer">
    <vt:lpwstr>2052-12.1.0.23542</vt:lpwstr>
  </property>
</Properties>
</file>