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core.xml" Type="http://schemas.openxmlformats.org/package/2006/relationships/metadata/core-properties"/><Relationship Id="rId3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  <p:sldMasterId id="2147483660" r:id="rId8"/>
  </p:sldMasterIdLst>
  <p:notesMasterIdLst>
    <p:notesMasterId r:id="rId6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</p:sldIdLst>
  <p:sldSz cx="12192000" cy="6858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 mar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 marL="4572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 marL="9144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 marL="13716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 marL="18288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 marL="22860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 marL="27432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 marL="32004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 marL="36576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<Relationships xmlns="http://schemas.openxmlformats.org/package/2006/relationships"><Relationship Id="rId1" Target="theme/theme1.xml" Type="http://schemas.openxmlformats.org/officeDocument/2006/relationships/theme"/><Relationship Id="rId10" Target="slides/slide2.xml" Type="http://schemas.openxmlformats.org/officeDocument/2006/relationships/slide"/><Relationship Id="rId11" Target="slides/slide3.xml" Type="http://schemas.openxmlformats.org/officeDocument/2006/relationships/slide"/><Relationship Id="rId12" Target="slides/slide4.xml" Type="http://schemas.openxmlformats.org/officeDocument/2006/relationships/slide"/><Relationship Id="rId13" Target="slides/slide5.xml" Type="http://schemas.openxmlformats.org/officeDocument/2006/relationships/slide"/><Relationship Id="rId14" Target="slides/slide6.xml" Type="http://schemas.openxmlformats.org/officeDocument/2006/relationships/slide"/><Relationship Id="rId15" Target="slides/slide7.xml" Type="http://schemas.openxmlformats.org/officeDocument/2006/relationships/slide"/><Relationship Id="rId16" Target="slides/slide8.xml" Type="http://schemas.openxmlformats.org/officeDocument/2006/relationships/slide"/><Relationship Id="rId17" Target="slides/slide9.xml" Type="http://schemas.openxmlformats.org/officeDocument/2006/relationships/slide"/><Relationship Id="rId18" Target="slides/slide10.xml" Type="http://schemas.openxmlformats.org/officeDocument/2006/relationships/slide"/><Relationship Id="rId19" Target="slides/slide11.xml" Type="http://schemas.openxmlformats.org/officeDocument/2006/relationships/slide"/><Relationship Id="rId2" Target="viewProps.xml" Type="http://schemas.openxmlformats.org/officeDocument/2006/relationships/viewProps"/><Relationship Id="rId20" Target="slides/slide12.xml" Type="http://schemas.openxmlformats.org/officeDocument/2006/relationships/slide"/><Relationship Id="rId21" Target="slides/slide13.xml" Type="http://schemas.openxmlformats.org/officeDocument/2006/relationships/slide"/><Relationship Id="rId22" Target="slides/slide14.xml" Type="http://schemas.openxmlformats.org/officeDocument/2006/relationships/slide"/><Relationship Id="rId23" Target="slides/slide15.xml" Type="http://schemas.openxmlformats.org/officeDocument/2006/relationships/slide"/><Relationship Id="rId24" Target="slides/slide16.xml" Type="http://schemas.openxmlformats.org/officeDocument/2006/relationships/slide"/><Relationship Id="rId25" Target="slides/slide17.xml" Type="http://schemas.openxmlformats.org/officeDocument/2006/relationships/slide"/><Relationship Id="rId26" Target="slides/slide18.xml" Type="http://schemas.openxmlformats.org/officeDocument/2006/relationships/slide"/><Relationship Id="rId27" Target="notesSlides/notesSlide1.xml" Type="http://schemas.openxmlformats.org/officeDocument/2006/relationships/notesSlide"/><Relationship Id="rId28" Target="notesSlides/notesSlide2.xml" Type="http://schemas.openxmlformats.org/officeDocument/2006/relationships/notesSlide"/><Relationship Id="rId29" Target="notesSlides/notesSlide3.xml" Type="http://schemas.openxmlformats.org/officeDocument/2006/relationships/notesSlide"/><Relationship Id="rId3" Target="presProps.xml" Type="http://schemas.openxmlformats.org/officeDocument/2006/relationships/presProps"/><Relationship Id="rId30" Target="notesSlides/notesSlide4.xml" Type="http://schemas.openxmlformats.org/officeDocument/2006/relationships/notesSlide"/><Relationship Id="rId31" Target="notesSlides/notesSlide5.xml" Type="http://schemas.openxmlformats.org/officeDocument/2006/relationships/notesSlide"/><Relationship Id="rId32" Target="notesSlides/notesSlide6.xml" Type="http://schemas.openxmlformats.org/officeDocument/2006/relationships/notesSlide"/><Relationship Id="rId33" Target="notesSlides/notesSlide7.xml" Type="http://schemas.openxmlformats.org/officeDocument/2006/relationships/notesSlide"/><Relationship Id="rId34" Target="notesSlides/notesSlide8.xml" Type="http://schemas.openxmlformats.org/officeDocument/2006/relationships/notesSlide"/><Relationship Id="rId35" Target="notesSlides/notesSlide9.xml" Type="http://schemas.openxmlformats.org/officeDocument/2006/relationships/notesSlide"/><Relationship Id="rId36" Target="notesSlides/notesSlide10.xml" Type="http://schemas.openxmlformats.org/officeDocument/2006/relationships/notesSlide"/><Relationship Id="rId37" Target="notesSlides/notesSlide11.xml" Type="http://schemas.openxmlformats.org/officeDocument/2006/relationships/notesSlide"/><Relationship Id="rId38" Target="notesSlides/notesSlide12.xml" Type="http://schemas.openxmlformats.org/officeDocument/2006/relationships/notesSlide"/><Relationship Id="rId39" Target="notesSlides/notesSlide13.xml" Type="http://schemas.openxmlformats.org/officeDocument/2006/relationships/notesSlide"/><Relationship Id="rId4" Target="slideMasters/slideMaster1.xml" Type="http://schemas.openxmlformats.org/officeDocument/2006/relationships/slideMaster"/><Relationship Id="rId40" Target="notesSlides/notesSlide14.xml" Type="http://schemas.openxmlformats.org/officeDocument/2006/relationships/notesSlide"/><Relationship Id="rId41" Target="notesSlides/notesSlide15.xml" Type="http://schemas.openxmlformats.org/officeDocument/2006/relationships/notesSlide"/><Relationship Id="rId42" Target="notesSlides/notesSlide16.xml" Type="http://schemas.openxmlformats.org/officeDocument/2006/relationships/notesSlide"/><Relationship Id="rId43" Target="notesSlides/notesSlide17.xml" Type="http://schemas.openxmlformats.org/officeDocument/2006/relationships/notesSlide"/><Relationship Id="rId44" Target="notesSlides/notesSlide18.xml" Type="http://schemas.openxmlformats.org/officeDocument/2006/relationships/notesSlide"/><Relationship Id="rId6" Target="notesMasters/notesMaster1.xml" Type="http://schemas.openxmlformats.org/officeDocument/2006/relationships/notesMaster"/><Relationship Id="rId7" Target="theme/theme2.xml" Type="http://schemas.openxmlformats.org/officeDocument/2006/relationships/theme"/><Relationship Id="rId8" Target="slideMasters/slideMaster2.xml" Type="http://schemas.openxmlformats.org/officeDocument/2006/relationships/slideMaster"/><Relationship Id="rId9" Target="slides/slide1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10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0.xml" Type="http://schemas.openxmlformats.org/officeDocument/2006/relationships/slide"/></Relationships>
</file>

<file path=ppt/notesSlides/_rels/notesSlide1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1.xml" Type="http://schemas.openxmlformats.org/officeDocument/2006/relationships/slide"/></Relationships>
</file>

<file path=ppt/notesSlides/_rels/notesSlide1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2.xml" Type="http://schemas.openxmlformats.org/officeDocument/2006/relationships/slide"/></Relationships>
</file>

<file path=ppt/notesSlides/_rels/notesSlide1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3.xml" Type="http://schemas.openxmlformats.org/officeDocument/2006/relationships/slide"/></Relationships>
</file>

<file path=ppt/notesSlides/_rels/notesSlide1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4.xml" Type="http://schemas.openxmlformats.org/officeDocument/2006/relationships/slide"/></Relationships>
</file>

<file path=ppt/notesSlides/_rels/notesSlide1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5.xml" Type="http://schemas.openxmlformats.org/officeDocument/2006/relationships/slide"/></Relationships>
</file>

<file path=ppt/notesSlides/_rels/notesSlide1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6.xml" Type="http://schemas.openxmlformats.org/officeDocument/2006/relationships/slide"/></Relationships>
</file>

<file path=ppt/notesSlides/_rels/notesSlide1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7.xml" Type="http://schemas.openxmlformats.org/officeDocument/2006/relationships/slide"/></Relationships>
</file>

<file path=ppt/notesSlides/_rels/notesSlide1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8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6.xml" Type="http://schemas.openxmlformats.org/officeDocument/2006/relationships/slide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嗨！亲爱的小小魔法师们，大家好呀！欢迎来到我们的‘魔法小工坊’！今天，我要告诉大家一个超级神奇的秘密：我们每个人的小手，都拥有一种特别的魔法哦！这种魔法可以把普通的纸张、彩笔，变成世界上独一无二、充满温暖的礼物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第三步，写下你的“爱的悄悄话”！在礼物上写下一句祝福，或者画一个爱心，让你的礼物充满更多的爱！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最后一步，魔法分享会！每个小朋友都来当一次小明星，向大家介绍你的作品吧！告诉大家你的创作故事，我们会为你送上最热烈的掌声！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现在进入情感魔法课堂。爱的魔法是什么呢？其实很简单，爱就是分享和给予。当你为别人做一件好事，你就在施展爱的魔法啦！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想象一下，如果你收到别人亲手做的礼物，是不是心里暖暖的？所以，我们送出的不只是礼物，更是一份能让别人感到幸福的魔法能量！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我们可以把爱送给谁呢？除了家人朋友，还可以是老师、邻居爷爷奶奶，甚至是小动物。每一次小小的善举，都是在传递爱！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这里是创意灵感库！你可以用纸做一个爱心手提包，装上你的祝福；也可以做一张漂亮的感恩贺卡，送给你想感谢的人。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还可以用硬纸板做一个创意相框，放上全家福；或者用你的小手印，创作一幅独一无二的手掌印画！发挥你的想象力吧！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今天的课程就要结束了！恭喜每一位小小魔法师！请记住，魔法的真正力量在于你满满的心意。从今天起，让我们都做一个爱分享、爱给予的爱的魔法师吧！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谢谢大家的参与！希望今天的活动能让大家感受到手作的快乐和分享爱的温暖。让我们一起，把我们的爱，送到世界的每一个角落！下课！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你们想不想知道，如何用我们的‘魔法小手’，把这份特别的爱，送给我们最爱的人呢？今天，就让我们一起变身‘爱的魔法师’，学习这个超酷的魔法吧！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我们的第一个魔法目标，就是用魔法表达爱！亲手做一份礼物送给你爱的人，这份礼物就像一个温暖的拥抱，告诉他们你有多爱他们！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第二个目标，是让我们的小手变得更能干！剪、贴、画、折，每一个动作都在锻炼我们的小手，让它变得越来越灵活，就像游戏里升级一样！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第三个目标，是分享魔法的快乐！当你送出礼物，看到别人开心的笑脸，你自己也会感到双倍的快乐。记住这个魔法咒语：分享快乐，快乐加倍！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要施展魔法，首先要准备好我们的道具！这些是基础魔法道具：彩色卡纸、安全剪刀、固体胶棒和白纸。每个小朋友都要检查一下自己的工具箱哦！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除了基础道具，我们还有创意魔法棒！彩色画笔、闪亮贴纸、彩色毛线……这些道具能让你的礼物变得独一无二，更加特别！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魔法第一步，是构思！想一想，你要把礼物送给谁？他喜欢什么？我们可以为他做什么呢？大胆说出你的想法吧！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现在，轮到你们的魔法小手大显身手啦！拿起材料，大胆地创作吧！不要怕犯错，享受制作的过程最重要。记得使用剪刀要小心哦！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2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幻灯片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和竖排文字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idx="1" type="body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竖排标题与文本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idx="1" type="body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和内容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节标题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idx="1" type="body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两栏内容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idx="1" type="body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idx="2" type="body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较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idx="1" type="body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39" name="Shape 37"/>
          <p:cNvSpPr txBox="1"/>
          <p:nvPr>
            <p:ph idx="2" type="body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1" name="Shape 39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仅标题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空白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内容与标题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图片与标题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_rels/slideMaster2.xml.rels><?xml version="1.0" encoding="UTF-8" standalone="yes"?><Relationships xmlns="http://schemas.openxmlformats.org/package/2006/relationships"><Relationship Id="rId1" Target="../theme/theme3.xml" Type="http://schemas.openxmlformats.org/officeDocument/2006/relationships/theme"/><Relationship Id="rId2" Target="../slideLayouts/slideLayout12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Shape 4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Shape 5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默认主题">
    <p:bg>
      <p:bgPr>
        <a:solidFill>
          <a:srgbClr val="FFFFFF">
            <a:alpha val="10000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5748369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notesSlides/notesSlide1.xml" Type="http://schemas.openxmlformats.org/officeDocument/2006/relationships/notesSlide"/></Relationships>
</file>

<file path=ppt/slides/_rels/slide10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.jpeg" Type="http://schemas.openxmlformats.org/officeDocument/2006/relationships/image"/><Relationship Id="rId3" Target="../media/image41.jpeg" Type="http://schemas.openxmlformats.org/officeDocument/2006/relationships/image"/><Relationship Id="rId4" Target="../media/image42.png" Type="http://schemas.openxmlformats.org/officeDocument/2006/relationships/image"/><Relationship Id="rId5" Target="../media/image43.svg" Type="http://schemas.openxmlformats.org/officeDocument/2006/relationships/image"/><Relationship Id="rId6" Target="../media/image44.png" Type="http://schemas.openxmlformats.org/officeDocument/2006/relationships/image"/><Relationship Id="rId7" Target="../media/image45.svg" Type="http://schemas.openxmlformats.org/officeDocument/2006/relationships/image"/><Relationship Id="rId8" Target="../notesSlides/notesSlide10.xml" Type="http://schemas.openxmlformats.org/officeDocument/2006/relationships/notesSlide"/></Relationships>
</file>

<file path=ppt/slides/_rels/slide11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notesSlides/notesSlide11.xml" Type="http://schemas.openxmlformats.org/officeDocument/2006/relationships/notesSlide"/><Relationship Id="rId2" Target="../media/image4.jpeg" Type="http://schemas.openxmlformats.org/officeDocument/2006/relationships/image"/><Relationship Id="rId3" Target="../media/image46.jpeg" Type="http://schemas.openxmlformats.org/officeDocument/2006/relationships/image"/><Relationship Id="rId4" Target="../media/image42.png" Type="http://schemas.openxmlformats.org/officeDocument/2006/relationships/image"/><Relationship Id="rId5" Target="../media/image43.svg" Type="http://schemas.openxmlformats.org/officeDocument/2006/relationships/image"/><Relationship Id="rId6" Target="../media/image18.png" Type="http://schemas.openxmlformats.org/officeDocument/2006/relationships/image"/><Relationship Id="rId7" Target="../media/image19.svg" Type="http://schemas.openxmlformats.org/officeDocument/2006/relationships/image"/><Relationship Id="rId8" Target="../media/image47.png" Type="http://schemas.openxmlformats.org/officeDocument/2006/relationships/image"/><Relationship Id="rId9" Target="../media/image48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.jpeg" Type="http://schemas.openxmlformats.org/officeDocument/2006/relationships/image"/><Relationship Id="rId3" Target="../media/image37.png" Type="http://schemas.openxmlformats.org/officeDocument/2006/relationships/image"/><Relationship Id="rId4" Target="../media/image38.svg" Type="http://schemas.openxmlformats.org/officeDocument/2006/relationships/image"/><Relationship Id="rId5" Target="../media/image49.png" Type="http://schemas.openxmlformats.org/officeDocument/2006/relationships/image"/><Relationship Id="rId6" Target="../media/image50.svg" Type="http://schemas.openxmlformats.org/officeDocument/2006/relationships/image"/><Relationship Id="rId7" Target="../media/image51.png" Type="http://schemas.openxmlformats.org/officeDocument/2006/relationships/image"/><Relationship Id="rId8" Target="../media/image52.svg" Type="http://schemas.openxmlformats.org/officeDocument/2006/relationships/image"/><Relationship Id="rId9" Target="../notesSlides/notesSlide12.xml" Type="http://schemas.openxmlformats.org/officeDocument/2006/relationships/notesSlide"/></Relationships>
</file>

<file path=ppt/slides/_rels/slide13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.jpeg" Type="http://schemas.openxmlformats.org/officeDocument/2006/relationships/image"/><Relationship Id="rId3" Target="../media/image53.png" Type="http://schemas.openxmlformats.org/officeDocument/2006/relationships/image"/><Relationship Id="rId4" Target="../media/image54.svg" Type="http://schemas.openxmlformats.org/officeDocument/2006/relationships/image"/><Relationship Id="rId5" Target="../media/image55.png" Type="http://schemas.openxmlformats.org/officeDocument/2006/relationships/image"/><Relationship Id="rId6" Target="../media/image56.svg" Type="http://schemas.openxmlformats.org/officeDocument/2006/relationships/image"/><Relationship Id="rId7" Target="../notesSlides/notesSlide13.xml" Type="http://schemas.openxmlformats.org/officeDocument/2006/relationships/notesSlide"/></Relationships>
</file>

<file path=ppt/slides/_rels/slide14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38.svg" Type="http://schemas.openxmlformats.org/officeDocument/2006/relationships/image"/><Relationship Id="rId11" Target="../notesSlides/notesSlide14.xml" Type="http://schemas.openxmlformats.org/officeDocument/2006/relationships/notesSlide"/><Relationship Id="rId2" Target="../media/image4.jpeg" Type="http://schemas.openxmlformats.org/officeDocument/2006/relationships/image"/><Relationship Id="rId3" Target="../media/image57.png" Type="http://schemas.openxmlformats.org/officeDocument/2006/relationships/image"/><Relationship Id="rId4" Target="../media/image58.svg" Type="http://schemas.openxmlformats.org/officeDocument/2006/relationships/image"/><Relationship Id="rId5" Target="../media/image59.png" Type="http://schemas.openxmlformats.org/officeDocument/2006/relationships/image"/><Relationship Id="rId6" Target="../media/image60.svg" Type="http://schemas.openxmlformats.org/officeDocument/2006/relationships/image"/><Relationship Id="rId7" Target="../media/image61.png" Type="http://schemas.openxmlformats.org/officeDocument/2006/relationships/image"/><Relationship Id="rId8" Target="../media/image62.svg" Type="http://schemas.openxmlformats.org/officeDocument/2006/relationships/image"/><Relationship Id="rId9" Target="../media/image37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.jpeg" Type="http://schemas.openxmlformats.org/officeDocument/2006/relationships/image"/><Relationship Id="rId3" Target="../media/image63.jpeg" Type="http://schemas.openxmlformats.org/officeDocument/2006/relationships/image"/><Relationship Id="rId4" Target="../media/image64.jpeg" Type="http://schemas.openxmlformats.org/officeDocument/2006/relationships/image"/><Relationship Id="rId5" Target="../notesSlides/notesSlide15.xml" Type="http://schemas.openxmlformats.org/officeDocument/2006/relationships/notesSlide"/></Relationships>
</file>

<file path=ppt/slides/_rels/slide16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.jpeg" Type="http://schemas.openxmlformats.org/officeDocument/2006/relationships/image"/><Relationship Id="rId3" Target="../media/image65.jpeg" Type="http://schemas.openxmlformats.org/officeDocument/2006/relationships/image"/><Relationship Id="rId4" Target="../media/image66.png" Type="http://schemas.openxmlformats.org/officeDocument/2006/relationships/image"/><Relationship Id="rId5" Target="../media/image67.svg" Type="http://schemas.openxmlformats.org/officeDocument/2006/relationships/image"/><Relationship Id="rId6" Target="../media/image68.png" Type="http://schemas.openxmlformats.org/officeDocument/2006/relationships/image"/><Relationship Id="rId7" Target="../media/image69.svg" Type="http://schemas.openxmlformats.org/officeDocument/2006/relationships/image"/><Relationship Id="rId8" Target="../notesSlides/notesSlide16.xml" Type="http://schemas.openxmlformats.org/officeDocument/2006/relationships/notesSlide"/></Relationships>
</file>

<file path=ppt/slides/_rels/slide17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.jpeg" Type="http://schemas.openxmlformats.org/officeDocument/2006/relationships/image"/><Relationship Id="rId3" Target="../media/image70.png" Type="http://schemas.openxmlformats.org/officeDocument/2006/relationships/image"/><Relationship Id="rId4" Target="../media/image71.svg" Type="http://schemas.openxmlformats.org/officeDocument/2006/relationships/image"/><Relationship Id="rId5" Target="../media/image37.png" Type="http://schemas.openxmlformats.org/officeDocument/2006/relationships/image"/><Relationship Id="rId6" Target="../media/image38.svg" Type="http://schemas.openxmlformats.org/officeDocument/2006/relationships/image"/><Relationship Id="rId7" Target="../media/image72.png" Type="http://schemas.openxmlformats.org/officeDocument/2006/relationships/image"/><Relationship Id="rId8" Target="../media/image73.svg" Type="http://schemas.openxmlformats.org/officeDocument/2006/relationships/image"/><Relationship Id="rId9" Target="../notesSlides/notesSlide17.xml" Type="http://schemas.openxmlformats.org/officeDocument/2006/relationships/notesSlide"/></Relationships>
</file>

<file path=ppt/slides/_rels/slide18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74.jpeg" Type="http://schemas.openxmlformats.org/officeDocument/2006/relationships/image"/><Relationship Id="rId3" Target="../media/image75.png" Type="http://schemas.openxmlformats.org/officeDocument/2006/relationships/image"/><Relationship Id="rId4" Target="../media/image76.svg" Type="http://schemas.openxmlformats.org/officeDocument/2006/relationships/image"/><Relationship Id="rId5" Target="../notesSlides/notesSlide18.xml" Type="http://schemas.openxmlformats.org/officeDocument/2006/relationships/notesSlide"/><Relationship Id="rId6" Target="../media/image77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.jpeg" Type="http://schemas.openxmlformats.org/officeDocument/2006/relationships/image"/><Relationship Id="rId3" Target="../media/image5.png" Type="http://schemas.openxmlformats.org/officeDocument/2006/relationships/image"/><Relationship Id="rId4" Target="../media/image6.svg" Type="http://schemas.openxmlformats.org/officeDocument/2006/relationships/image"/><Relationship Id="rId5" Target="../media/image7.png" Type="http://schemas.openxmlformats.org/officeDocument/2006/relationships/image"/><Relationship Id="rId6" Target="../media/image8.svg" Type="http://schemas.openxmlformats.org/officeDocument/2006/relationships/image"/><Relationship Id="rId7" Target="../media/image9.png" Type="http://schemas.openxmlformats.org/officeDocument/2006/relationships/image"/><Relationship Id="rId8" Target="../media/image10.svg" Type="http://schemas.openxmlformats.org/officeDocument/2006/relationships/image"/><Relationship Id="rId9" Target="../notesSlides/notesSlide2.xml" Type="http://schemas.openxmlformats.org/officeDocument/2006/relationships/notesSlide"/></Relationships>
</file>

<file path=ppt/slides/_rels/slide3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.jpeg" Type="http://schemas.openxmlformats.org/officeDocument/2006/relationships/image"/><Relationship Id="rId3" Target="../media/image11.jpeg" Type="http://schemas.openxmlformats.org/officeDocument/2006/relationships/image"/><Relationship Id="rId4" Target="../notesSlides/notesSlide3.xml" Type="http://schemas.openxmlformats.org/officeDocument/2006/relationships/notesSlide"/></Relationships>
</file>

<file path=ppt/slides/_rels/slide4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.jpeg" Type="http://schemas.openxmlformats.org/officeDocument/2006/relationships/image"/><Relationship Id="rId3" Target="../media/image12.jpeg" Type="http://schemas.openxmlformats.org/officeDocument/2006/relationships/image"/><Relationship Id="rId4" Target="../media/image13.png" Type="http://schemas.openxmlformats.org/officeDocument/2006/relationships/image"/><Relationship Id="rId5" Target="../media/image14.svg" Type="http://schemas.openxmlformats.org/officeDocument/2006/relationships/image"/><Relationship Id="rId6" Target="../media/image15.png" Type="http://schemas.openxmlformats.org/officeDocument/2006/relationships/image"/><Relationship Id="rId7" Target="../media/image16.svg" Type="http://schemas.openxmlformats.org/officeDocument/2006/relationships/image"/><Relationship Id="rId8" Target="../notesSlides/notesSlide4.xml" Type="http://schemas.openxmlformats.org/officeDocument/2006/relationships/notesSlide"/></Relationships>
</file>

<file path=ppt/slides/_rels/slide5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.jpeg" Type="http://schemas.openxmlformats.org/officeDocument/2006/relationships/image"/><Relationship Id="rId3" Target="../media/image17.jpeg" Type="http://schemas.openxmlformats.org/officeDocument/2006/relationships/image"/><Relationship Id="rId4" Target="../media/image18.png" Type="http://schemas.openxmlformats.org/officeDocument/2006/relationships/image"/><Relationship Id="rId5" Target="../media/image19.svg" Type="http://schemas.openxmlformats.org/officeDocument/2006/relationships/image"/><Relationship Id="rId6" Target="../media/image20.png" Type="http://schemas.openxmlformats.org/officeDocument/2006/relationships/image"/><Relationship Id="rId7" Target="../media/image21.svg" Type="http://schemas.openxmlformats.org/officeDocument/2006/relationships/image"/><Relationship Id="rId8" Target="../notesSlides/notesSlide5.xml" Type="http://schemas.openxmlformats.org/officeDocument/2006/relationships/notesSlide"/></Relationships>
</file>

<file path=ppt/slides/_rels/slide6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.jpeg" Type="http://schemas.openxmlformats.org/officeDocument/2006/relationships/image"/><Relationship Id="rId3" Target="../media/image22.jpeg" Type="http://schemas.openxmlformats.org/officeDocument/2006/relationships/image"/><Relationship Id="rId4" Target="../media/image23.jpeg" Type="http://schemas.openxmlformats.org/officeDocument/2006/relationships/image"/><Relationship Id="rId5" Target="../media/image24.jpeg" Type="http://schemas.openxmlformats.org/officeDocument/2006/relationships/image"/><Relationship Id="rId6" Target="../media/image25.png" Type="http://schemas.openxmlformats.org/officeDocument/2006/relationships/image"/><Relationship Id="rId7" Target="../media/image26.svg" Type="http://schemas.openxmlformats.org/officeDocument/2006/relationships/image"/><Relationship Id="rId8" Target="../notesSlides/notesSlide6.xml" Type="http://schemas.openxmlformats.org/officeDocument/2006/relationships/notesSlide"/></Relationships>
</file>

<file path=ppt/slides/_rels/slide7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.jpeg" Type="http://schemas.openxmlformats.org/officeDocument/2006/relationships/image"/><Relationship Id="rId3" Target="../media/image27.jpeg" Type="http://schemas.openxmlformats.org/officeDocument/2006/relationships/image"/><Relationship Id="rId4" Target="../media/image28.jpeg" Type="http://schemas.openxmlformats.org/officeDocument/2006/relationships/image"/><Relationship Id="rId5" Target="../media/image29.jpeg" Type="http://schemas.openxmlformats.org/officeDocument/2006/relationships/image"/><Relationship Id="rId6" Target="../notesSlides/notesSlide7.xml" Type="http://schemas.openxmlformats.org/officeDocument/2006/relationships/notesSlide"/></Relationships>
</file>

<file path=ppt/slides/_rels/slide8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notesSlides/notesSlide8.xml" Type="http://schemas.openxmlformats.org/officeDocument/2006/relationships/notesSlide"/><Relationship Id="rId2" Target="../media/image4.jpeg" Type="http://schemas.openxmlformats.org/officeDocument/2006/relationships/image"/><Relationship Id="rId3" Target="../media/image30.jpeg" Type="http://schemas.openxmlformats.org/officeDocument/2006/relationships/image"/><Relationship Id="rId4" Target="../media/image31.png" Type="http://schemas.openxmlformats.org/officeDocument/2006/relationships/image"/><Relationship Id="rId5" Target="../media/image32.svg" Type="http://schemas.openxmlformats.org/officeDocument/2006/relationships/image"/><Relationship Id="rId6" Target="../media/image33.png" Type="http://schemas.openxmlformats.org/officeDocument/2006/relationships/image"/><Relationship Id="rId7" Target="../media/image34.svg" Type="http://schemas.openxmlformats.org/officeDocument/2006/relationships/image"/><Relationship Id="rId8" Target="../media/image35.png" Type="http://schemas.openxmlformats.org/officeDocument/2006/relationships/image"/><Relationship Id="rId9" Target="../media/image36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.jpe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Relationship Id="rId5" Target="../media/image37.png" Type="http://schemas.openxmlformats.org/officeDocument/2006/relationships/image"/><Relationship Id="rId6" Target="../media/image38.svg" Type="http://schemas.openxmlformats.org/officeDocument/2006/relationships/image"/><Relationship Id="rId7" Target="../media/image39.png" Type="http://schemas.openxmlformats.org/officeDocument/2006/relationships/image"/><Relationship Id="rId8" Target="../media/image40.svg" Type="http://schemas.openxmlformats.org/officeDocument/2006/relationships/image"/><Relationship Id="rId9" Target="../notesSlides/notesSlide9.xml" Type="http://schemas.openxmlformats.org/officeDocument/2006/relationships/notesSlid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1016000" y="1016000"/>
            <a:ext cx="10160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6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魔法小工坊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1016000" y="2286000"/>
            <a:ext cx="1016000" cy="76200"/>
          </a:xfrm>
          <a:prstGeom prst="roundRect">
            <a:avLst>
              <a:gd name="adj" fmla="val 0"/>
            </a:avLst>
          </a:prstGeom>
          <a:solidFill>
            <a:srgbClr val="FF69B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3048000"/>
            <a:ext cx="10160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69B4"/>
                </a:solidFill>
                <a:latin typeface="Noto Sans SC"/>
                <a:ea typeface="Noto Sans SC"/>
                <a:cs typeface="Noto Sans SC"/>
                <a:sym typeface="Noto Sans SC"/>
              </a:rPr>
              <a:t>把爱送出去！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1016000" y="4445000"/>
            <a:ext cx="7620000" cy="1270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在这里，每一双小手都藏着神奇的魔法！拿起彩纸、画笔和剪刀，把最简单的材料变成独一无二的心意礼物，让温暖的爱意在指尖传递，让世界变得更甜～</a:t>
            </a:r>
            <a:endParaRPr lang="en-US" sz="1100"/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652000" y="4572000"/>
            <a:ext cx="1016000" cy="1016000"/>
          </a:xfrm>
          <a:prstGeom prst="rect">
            <a:avLst/>
          </a:prstGeom>
        </p:spPr>
      </p:pic>
      <p:sp>
        <p:nvSpPr>
          <p:cNvPr name="AutoShape 8" id="8"/>
          <p:cNvSpPr/>
          <p:nvPr/>
        </p:nvSpPr>
        <p:spPr>
          <a:xfrm rot="0" flipH="false" flipV="false">
            <a:off x="10922000" y="5715000"/>
            <a:ext cx="381000" cy="381000"/>
          </a:xfrm>
          <a:prstGeom prst="ellipse">
            <a:avLst/>
          </a:prstGeom>
          <a:solidFill>
            <a:srgbClr val="FFB6C1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9144000" y="5969000"/>
            <a:ext cx="254000" cy="254000"/>
          </a:xfrm>
          <a:prstGeom prst="ellipse">
            <a:avLst/>
          </a:prstGeom>
          <a:solidFill>
            <a:srgbClr val="FFA07A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第三步：爱的悄悄话——写下你的祝福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r="0" t="12479" b="12479"/>
          <a:stretch>
            <a:fillRect/>
          </a:stretch>
        </p:blipFill>
        <p:spPr>
          <a:xfrm rot="0" flipH="false" flipV="false">
            <a:off x="762000" y="1905000"/>
            <a:ext cx="3556000" cy="3556000"/>
          </a:xfrm>
          <a:prstGeom prst="rect">
            <a:avLst/>
          </a:prstGeom>
          <a:noFill/>
          <a:ln w="63500" cmpd="sng" cap="flat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dir="2700000" dist="76200" blurRad="152400" algn="tl" rotWithShape="false">
              <a:srgbClr val="5C4033">
                <a:alpha val="20000"/>
              </a:srgbClr>
            </a:outerShdw>
          </a:effectLst>
        </p:spPr>
      </p:pic>
      <p:sp>
        <p:nvSpPr>
          <p:cNvPr name="AutoShape 5" id="5"/>
          <p:cNvSpPr/>
          <p:nvPr/>
        </p:nvSpPr>
        <p:spPr>
          <a:xfrm rot="0" flipH="false" flipV="false">
            <a:off x="762000" y="5651500"/>
            <a:ext cx="3556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一张亲手制作的贺卡，一笔一划都是藏不住的爱与心意呀！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89582" flipH="false" flipV="false">
            <a:off x="2984500" y="3994160"/>
            <a:ext cx="419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5461000" y="1905000"/>
            <a:ext cx="60960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一份充满爱的礼物，怎么能少了“爱的悄悄话”呢？让我们拿起笔，把心里最温暖、最想说的那句话，认认真真地写在卡片上，传递这份甜甜的心意吧！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5461000" y="3556000"/>
            <a:ext cx="2921000" cy="1905000"/>
          </a:xfrm>
          <a:prstGeom prst="roundRect">
            <a:avLst>
              <a:gd name="adj" fmla="val 0"/>
            </a:avLst>
          </a:prstGeom>
          <a:solidFill>
            <a:srgbClr val="FF69B4">
              <a:alpha val="15000"/>
            </a:srgbClr>
          </a:solidFill>
          <a:ln w="12700" cmpd="sng" cap="flat">
            <a:solidFill>
              <a:srgbClr val="FF69B4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5651500" y="3708400"/>
            <a:ext cx="304800" cy="3048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6032500" y="3683000"/>
            <a:ext cx="2159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FF69B4"/>
                </a:solidFill>
                <a:latin typeface="Noto Sans SC"/>
                <a:ea typeface="Noto Sans SC"/>
                <a:cs typeface="Noto Sans SC"/>
                <a:sym typeface="Noto Sans SC"/>
              </a:rPr>
              <a:t>✨ 可以这样说</a:t>
            </a:r>
            <a:endParaRPr lang="en-US" sz="1100"/>
          </a:p>
        </p:txBody>
      </p:sp>
      <p:cxnSp>
        <p:nvCxnSpPr>
          <p:cNvPr name="Connector 11" id="11"/>
          <p:cNvCxnSpPr/>
          <p:nvPr/>
        </p:nvCxnSpPr>
        <p:spPr>
          <a:xfrm rot="-17188" flipH="false" flipV="false">
            <a:off x="5651516" y="4184650"/>
            <a:ext cx="254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FF69B4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12" id="12"/>
          <p:cNvSpPr/>
          <p:nvPr/>
        </p:nvSpPr>
        <p:spPr>
          <a:xfrm rot="0" flipH="false" flipV="false">
            <a:off x="5588000" y="4318000"/>
            <a:ext cx="2667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“妈妈，我爱你，祝你永远开心！”“谢谢你陪我玩，你是最好的朋友！”简单的话，藏着大大的爱。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8636000" y="3556000"/>
            <a:ext cx="2921000" cy="1905000"/>
          </a:xfrm>
          <a:prstGeom prst="roundRect">
            <a:avLst>
              <a:gd name="adj" fmla="val 0"/>
            </a:avLst>
          </a:prstGeom>
          <a:solidFill>
            <a:srgbClr val="FFDAB9">
              <a:alpha val="25000"/>
            </a:srgbClr>
          </a:solidFill>
          <a:ln w="12700" cmpd="sng" cap="flat">
            <a:solidFill>
              <a:srgbClr val="FFA07A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8826500" y="3708400"/>
            <a:ext cx="304800" cy="304800"/>
          </a:xfrm>
          <a:prstGeom prst="rect">
            <a:avLst/>
          </a:prstGeom>
        </p:spPr>
      </p:pic>
      <p:sp>
        <p:nvSpPr>
          <p:cNvPr name="AutoShape 15" id="15"/>
          <p:cNvSpPr/>
          <p:nvPr/>
        </p:nvSpPr>
        <p:spPr>
          <a:xfrm rot="0" flipH="false" flipV="false">
            <a:off x="9207500" y="3683000"/>
            <a:ext cx="2159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FF7F50"/>
                </a:solidFill>
                <a:latin typeface="Noto Sans SC"/>
                <a:ea typeface="Noto Sans SC"/>
                <a:cs typeface="Noto Sans SC"/>
                <a:sym typeface="Noto Sans SC"/>
              </a:rPr>
              <a:t>💡 小小小贴士</a:t>
            </a:r>
            <a:endParaRPr lang="en-US" sz="1100"/>
          </a:p>
        </p:txBody>
      </p:sp>
      <p:cxnSp>
        <p:nvCxnSpPr>
          <p:cNvPr name="Connector 16" id="16"/>
          <p:cNvCxnSpPr/>
          <p:nvPr/>
        </p:nvCxnSpPr>
        <p:spPr>
          <a:xfrm rot="-17188" flipH="false" flipV="false">
            <a:off x="8826516" y="4184650"/>
            <a:ext cx="254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FF7F50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17" id="17"/>
          <p:cNvSpPr/>
          <p:nvPr/>
        </p:nvSpPr>
        <p:spPr>
          <a:xfrm rot="0" flipH="false" flipV="false">
            <a:off x="8763000" y="4318000"/>
            <a:ext cx="2667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如果还不会写字也没关系！可以画一颗爱心、一朵小花，或者请老师、爸爸妈妈帮忙代笔，一样超棒的！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第四步：魔法分享会——展示你的作品！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r="0" t="15185" b="15185"/>
          <a:stretch>
            <a:fillRect/>
          </a:stretch>
        </p:blipFill>
        <p:spPr>
          <a:xfrm rot="0" flipH="false" flipV="false">
            <a:off x="762000" y="1905000"/>
            <a:ext cx="3556000" cy="3302000"/>
          </a:xfrm>
          <a:prstGeom prst="rect">
            <a:avLst/>
          </a:prstGeom>
          <a:noFill/>
          <a:ln w="38100" cmpd="sng" cap="flat">
            <a:solidFill>
              <a:srgbClr val="FF69B4">
                <a:alpha val="100000"/>
              </a:srgbClr>
            </a:solidFill>
            <a:prstDash val="solid"/>
            <a:round/>
          </a:ln>
        </p:spPr>
      </p:pic>
      <p:sp>
        <p:nvSpPr>
          <p:cNvPr name="AutoShape 5" id="5"/>
          <p:cNvSpPr/>
          <p:nvPr/>
        </p:nvSpPr>
        <p:spPr>
          <a:xfrm rot="0" flipH="false" flipV="false">
            <a:off x="762000" y="5461000"/>
            <a:ext cx="3556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看！像这些可爱的小伙伴一样，大胆展示你的魔法礼物，做最闪亮的小明星吧！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89582" flipH="false" flipV="false">
            <a:off x="2730500" y="3994160"/>
            <a:ext cx="419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69B4">
                <a:alpha val="5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5207000" y="1905000"/>
            <a:ext cx="6223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哇！大家的魔法作品都完成啦！现在，让我们围成一个圈，每个人都来当一次“小明星”，大声向大家介绍一下你独一无二的魔法礼物吧！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5207000" y="3302000"/>
            <a:ext cx="2984500" cy="2032000"/>
          </a:xfrm>
          <a:prstGeom prst="roundRect">
            <a:avLst>
              <a:gd name="adj" fmla="val 0"/>
            </a:avLst>
          </a:prstGeom>
          <a:solidFill>
            <a:srgbClr val="FFB6C1">
              <a:alpha val="6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5397500" y="3492500"/>
            <a:ext cx="406400" cy="4064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5905500" y="3492500"/>
            <a:ext cx="2159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聊聊创作想法</a:t>
            </a:r>
            <a:endParaRPr lang="en-US" sz="1100"/>
          </a:p>
        </p:txBody>
      </p:sp>
      <p:cxnSp>
        <p:nvCxnSpPr>
          <p:cNvPr name="Connector 11" id="11"/>
          <p:cNvCxnSpPr/>
          <p:nvPr/>
        </p:nvCxnSpPr>
        <p:spPr>
          <a:xfrm rot="-16769" flipH="false" flipV="false">
            <a:off x="5397515" y="40576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FF69B4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12" id="12"/>
          <p:cNvSpPr/>
          <p:nvPr/>
        </p:nvSpPr>
        <p:spPr>
          <a:xfrm rot="0" flipH="false" flipV="false">
            <a:off x="5397500" y="4254500"/>
            <a:ext cx="26035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6E4B3C"/>
                </a:solidFill>
                <a:latin typeface="Noto Sans SC"/>
                <a:ea typeface="Noto Sans SC"/>
                <a:cs typeface="Noto Sans SC"/>
                <a:sym typeface="Noto Sans SC"/>
              </a:rPr>
              <a:t>告诉大家，你在制作这份礼物的时候，心里在想些什么呢？是想到了要送的人，还是有什么有趣的灵感？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8445500" y="3302000"/>
            <a:ext cx="2984500" cy="2032000"/>
          </a:xfrm>
          <a:prstGeom prst="roundRect">
            <a:avLst>
              <a:gd name="adj" fmla="val 0"/>
            </a:avLst>
          </a:prstGeom>
          <a:solidFill>
            <a:srgbClr val="FFB6C1">
              <a:alpha val="6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8636000" y="3492500"/>
            <a:ext cx="406400" cy="406400"/>
          </a:xfrm>
          <a:prstGeom prst="rect">
            <a:avLst/>
          </a:prstGeom>
        </p:spPr>
      </p:pic>
      <p:sp>
        <p:nvSpPr>
          <p:cNvPr name="AutoShape 15" id="15"/>
          <p:cNvSpPr/>
          <p:nvPr/>
        </p:nvSpPr>
        <p:spPr>
          <a:xfrm rot="0" flipH="false" flipV="false">
            <a:off x="9144000" y="3492500"/>
            <a:ext cx="2159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猜猜对方心意</a:t>
            </a:r>
            <a:endParaRPr lang="en-US" sz="1100"/>
          </a:p>
        </p:txBody>
      </p:sp>
      <p:cxnSp>
        <p:nvCxnSpPr>
          <p:cNvPr name="Connector 16" id="16"/>
          <p:cNvCxnSpPr/>
          <p:nvPr/>
        </p:nvCxnSpPr>
        <p:spPr>
          <a:xfrm rot="-16769" flipH="false" flipV="false">
            <a:off x="8636015" y="40576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FF69B4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17" id="17"/>
          <p:cNvSpPr/>
          <p:nvPr/>
        </p:nvSpPr>
        <p:spPr>
          <a:xfrm rot="0" flipH="false" flipV="false">
            <a:off x="8636000" y="4254500"/>
            <a:ext cx="26035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6E4B3C"/>
                </a:solidFill>
                <a:latin typeface="Noto Sans SC"/>
                <a:ea typeface="Noto Sans SC"/>
                <a:cs typeface="Noto Sans SC"/>
                <a:sym typeface="Noto Sans SC"/>
              </a:rPr>
              <a:t>这份充满心意的礼物，你觉得收到它的人会露出什么样的表情？会喜欢这份特别的惊喜吗？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5207000" y="5588000"/>
            <a:ext cx="6223000" cy="825500"/>
          </a:xfrm>
          <a:prstGeom prst="roundRect">
            <a:avLst>
              <a:gd name="adj" fmla="val 0"/>
            </a:avLst>
          </a:prstGeom>
          <a:solidFill>
            <a:srgbClr val="FFFACD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9" id="19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0" flipH="false" flipV="false">
            <a:off x="5397500" y="5778500"/>
            <a:ext cx="304800" cy="304800"/>
          </a:xfrm>
          <a:prstGeom prst="rect">
            <a:avLst/>
          </a:prstGeom>
        </p:spPr>
      </p:pic>
      <p:sp>
        <p:nvSpPr>
          <p:cNvPr name="AutoShape 20" id="20"/>
          <p:cNvSpPr/>
          <p:nvPr/>
        </p:nvSpPr>
        <p:spPr>
          <a:xfrm rot="0" flipH="false" flipV="false">
            <a:off x="5842000" y="5689600"/>
            <a:ext cx="5461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无论你的作品是什么样子，用心制作的礼物就是最棒的！勇敢说出来，我们都会为你鼓掌哦～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情感魔法课堂：爱的魔法是什么？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2032000"/>
            <a:ext cx="3378200" cy="2921000"/>
          </a:xfrm>
          <a:prstGeom prst="roundRect">
            <a:avLst>
              <a:gd name="adj" fmla="val 0"/>
            </a:avLst>
          </a:prstGeom>
          <a:solidFill>
            <a:srgbClr val="FF69B4">
              <a:alpha val="15000"/>
            </a:srgbClr>
          </a:solidFill>
          <a:ln w="25400" cmpd="sng" cap="flat">
            <a:solidFill>
              <a:srgbClr val="FF69B4">
                <a:alpha val="6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286000"/>
            <a:ext cx="508000" cy="5080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651000" y="2286000"/>
            <a:ext cx="228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爱的小秘密</a:t>
            </a:r>
            <a:endParaRPr lang="en-US" sz="1100"/>
          </a:p>
        </p:txBody>
      </p:sp>
      <p:cxnSp>
        <p:nvCxnSpPr>
          <p:cNvPr name="Connector 7" id="7"/>
          <p:cNvCxnSpPr/>
          <p:nvPr/>
        </p:nvCxnSpPr>
        <p:spPr>
          <a:xfrm rot="-15211" flipH="false" flipV="false">
            <a:off x="10160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8" id="8"/>
          <p:cNvSpPr/>
          <p:nvPr/>
        </p:nvSpPr>
        <p:spPr>
          <a:xfrm rot="0" flipH="false" flipV="false">
            <a:off x="1016000" y="3302000"/>
            <a:ext cx="28702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小小魔法师们，其实爱一点也不神秘！它藏在我们每一天的相处里，最简单的答案就是：爱，就是愿意把美好分享，把温柔给予。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394200" y="2032000"/>
            <a:ext cx="3378200" cy="2921000"/>
          </a:xfrm>
          <a:prstGeom prst="roundRect">
            <a:avLst>
              <a:gd name="adj" fmla="val 0"/>
            </a:avLst>
          </a:prstGeom>
          <a:solidFill>
            <a:srgbClr val="FFDA79">
              <a:alpha val="20000"/>
            </a:srgbClr>
          </a:solidFill>
          <a:ln w="25400" cmpd="sng" cap="flat">
            <a:solidFill>
              <a:srgbClr val="FFB450">
                <a:alpha val="6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48200" y="2286000"/>
            <a:ext cx="508000" cy="5080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5283200" y="2286000"/>
            <a:ext cx="228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分享的魔法</a:t>
            </a:r>
            <a:endParaRPr lang="en-US" sz="1100"/>
          </a:p>
        </p:txBody>
      </p:sp>
      <p:cxnSp>
        <p:nvCxnSpPr>
          <p:cNvPr name="Connector 12" id="12"/>
          <p:cNvCxnSpPr/>
          <p:nvPr/>
        </p:nvCxnSpPr>
        <p:spPr>
          <a:xfrm rot="-15211" flipH="false" flipV="false">
            <a:off x="46482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3" id="13"/>
          <p:cNvSpPr/>
          <p:nvPr/>
        </p:nvSpPr>
        <p:spPr>
          <a:xfrm rot="0" flipH="false" flipV="false">
            <a:off x="4648200" y="3302000"/>
            <a:ext cx="28702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当你把最心爱的糖果分给伙伴，把好看的绘本借给同学，快乐就会像小种子一样，从一颗变成两颗、三颗，开出甜甜的花。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026400" y="2032000"/>
            <a:ext cx="3378200" cy="2921000"/>
          </a:xfrm>
          <a:prstGeom prst="roundRect">
            <a:avLst>
              <a:gd name="adj" fmla="val 0"/>
            </a:avLst>
          </a:prstGeom>
          <a:solidFill>
            <a:srgbClr val="87CEFA">
              <a:alpha val="20000"/>
            </a:srgbClr>
          </a:solidFill>
          <a:ln w="25400" cmpd="sng" cap="flat">
            <a:solidFill>
              <a:srgbClr val="64B4FF">
                <a:alpha val="6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280400" y="2286000"/>
            <a:ext cx="508000" cy="508000"/>
          </a:xfrm>
          <a:prstGeom prst="rect">
            <a:avLst/>
          </a:prstGeom>
        </p:spPr>
      </p:pic>
      <p:sp>
        <p:nvSpPr>
          <p:cNvPr name="AutoShape 16" id="16"/>
          <p:cNvSpPr/>
          <p:nvPr/>
        </p:nvSpPr>
        <p:spPr>
          <a:xfrm rot="0" flipH="false" flipV="false">
            <a:off x="8915400" y="2286000"/>
            <a:ext cx="228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给予的奇迹</a:t>
            </a:r>
            <a:endParaRPr lang="en-US" sz="1100"/>
          </a:p>
        </p:txBody>
      </p:sp>
      <p:cxnSp>
        <p:nvCxnSpPr>
          <p:cNvPr name="Connector 17" id="17"/>
          <p:cNvCxnSpPr/>
          <p:nvPr/>
        </p:nvCxnSpPr>
        <p:spPr>
          <a:xfrm rot="-15211" flipH="false" flipV="false">
            <a:off x="82804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8" id="18"/>
          <p:cNvSpPr/>
          <p:nvPr/>
        </p:nvSpPr>
        <p:spPr>
          <a:xfrm rot="0" flipH="false" flipV="false">
            <a:off x="8280400" y="3302000"/>
            <a:ext cx="28702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为身边的人做一件力所能及的小事：帮老师擦黑板，给摔倒的朋友拍拍灰。每一次伸出援手，都是在施展最温暖的爱的魔法！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762000" y="5461000"/>
            <a:ext cx="10668000" cy="889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0" id="20"/>
          <p:cNvSpPr/>
          <p:nvPr/>
        </p:nvSpPr>
        <p:spPr>
          <a:xfrm rot="0" flipH="false" flipV="false">
            <a:off x="1016000" y="5588000"/>
            <a:ext cx="10160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69B4"/>
                </a:solidFill>
                <a:latin typeface="Noto Sans SC"/>
                <a:ea typeface="Noto Sans SC"/>
                <a:cs typeface="Noto Sans SC"/>
                <a:sym typeface="Noto Sans SC"/>
              </a:rPr>
              <a:t>✨ 记住哦：</a:t>
            </a:r>
            <a:r>
              <a:rPr lang="en-US" b="fals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只要心中有爱，愿意分享和给予，你就是最棒的情感魔法师！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收到魔法礼物的心情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2032000"/>
            <a:ext cx="5207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79500" y="2349500"/>
            <a:ext cx="609600" cy="6096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905000" y="2349500"/>
            <a:ext cx="3683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心里甜甜的，暖暖的</a:t>
            </a:r>
            <a:endParaRPr lang="en-US" sz="1100"/>
          </a:p>
        </p:txBody>
      </p:sp>
      <p:cxnSp>
        <p:nvCxnSpPr>
          <p:cNvPr name="Connector 7" id="7"/>
          <p:cNvCxnSpPr/>
          <p:nvPr/>
        </p:nvCxnSpPr>
        <p:spPr>
          <a:xfrm rot="-9549" flipH="false" flipV="false">
            <a:off x="1079509" y="32956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8" id="8"/>
          <p:cNvSpPr/>
          <p:nvPr/>
        </p:nvSpPr>
        <p:spPr>
          <a:xfrm rot="0" flipH="false" flipV="false">
            <a:off x="1079500" y="3556000"/>
            <a:ext cx="4572000" cy="152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6E5046"/>
                </a:solidFill>
                <a:latin typeface="Noto Sans SC"/>
                <a:ea typeface="Noto Sans SC"/>
                <a:cs typeface="Noto Sans SC"/>
                <a:sym typeface="Noto Sans SC"/>
              </a:rPr>
              <a:t>想象一下，如果你收到了一份别人亲手为你做的礼物，你会是什么心情呢？是不是会觉得心里像揣了一颗糖果，既惊喜又感动，连空气里都飘着甜甜的味道？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6223000" y="2032000"/>
            <a:ext cx="5207000" cy="3302000"/>
          </a:xfrm>
          <a:prstGeom prst="roundRect">
            <a:avLst>
              <a:gd name="adj" fmla="val 0"/>
            </a:avLst>
          </a:prstGeom>
          <a:solidFill>
            <a:srgbClr val="FFF0F5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6540500" y="2349500"/>
            <a:ext cx="609600" cy="6096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7366000" y="2349500"/>
            <a:ext cx="3683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传递幸福的魔法能量</a:t>
            </a:r>
            <a:endParaRPr lang="en-US" sz="1100"/>
          </a:p>
        </p:txBody>
      </p:sp>
      <p:cxnSp>
        <p:nvCxnSpPr>
          <p:cNvPr name="Connector 12" id="12"/>
          <p:cNvCxnSpPr/>
          <p:nvPr/>
        </p:nvCxnSpPr>
        <p:spPr>
          <a:xfrm rot="-9549" flipH="false" flipV="false">
            <a:off x="6540509" y="32956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13" id="13"/>
          <p:cNvSpPr/>
          <p:nvPr/>
        </p:nvSpPr>
        <p:spPr>
          <a:xfrm rot="0" flipH="false" flipV="false">
            <a:off x="6540500" y="3556000"/>
            <a:ext cx="4572000" cy="152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6E5046"/>
                </a:solidFill>
                <a:latin typeface="Noto Sans SC"/>
                <a:ea typeface="Noto Sans SC"/>
                <a:cs typeface="Noto Sans SC"/>
                <a:sym typeface="Noto Sans SC"/>
              </a:rPr>
              <a:t>我们送出的不仅仅是一个礼物，更是一份独一无二的心意。这份心意化作温暖的魔法能量，能让收到礼物的人感受到满满的幸福与被爱的美好。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762000" y="57150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FF69B4">
              <a:alpha val="1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1016000" y="5842000"/>
            <a:ext cx="10160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fals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用真心制作礼物，就是把快乐和温暖打包，送给最珍贵的人 ✨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我们可以把爱送给谁？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651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800">
                <a:solidFill>
                  <a:srgbClr val="75594C"/>
                </a:solidFill>
                <a:latin typeface="Noto Sans SC"/>
                <a:ea typeface="Noto Sans SC"/>
                <a:cs typeface="Noto Sans SC"/>
                <a:sym typeface="Noto Sans SC"/>
              </a:rPr>
              <a:t>除了最亲爱的爸爸妈妈和朝夕相处的好朋友，在生活里，还有很多可爱的人和小生命，正等待着我们用“爱的魔法”去温暖呢！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3048000"/>
            <a:ext cx="3378200" cy="2032000"/>
          </a:xfrm>
          <a:prstGeom prst="roundRect">
            <a:avLst>
              <a:gd name="adj" fmla="val 0"/>
            </a:avLst>
          </a:prstGeom>
          <a:solidFill>
            <a:srgbClr val="FF69B4">
              <a:alpha val="1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3238500"/>
            <a:ext cx="609600" cy="6096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1778000" y="3238500"/>
            <a:ext cx="2159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送给亲爱的老师</a:t>
            </a:r>
            <a:endParaRPr lang="en-US" sz="1100"/>
          </a:p>
        </p:txBody>
      </p:sp>
      <p:cxnSp>
        <p:nvCxnSpPr>
          <p:cNvPr name="Connector 8" id="8"/>
          <p:cNvCxnSpPr/>
          <p:nvPr/>
        </p:nvCxnSpPr>
        <p:spPr>
          <a:xfrm rot="-15211" flipH="false" flipV="false">
            <a:off x="1016014" y="4057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FF69B4">
                <a:alpha val="4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9" id="9"/>
          <p:cNvSpPr/>
          <p:nvPr/>
        </p:nvSpPr>
        <p:spPr>
          <a:xfrm rot="0" flipH="false" flipV="false">
            <a:off x="1016000" y="4191000"/>
            <a:ext cx="28702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785A46"/>
                </a:solidFill>
                <a:latin typeface="Noto Sans SC"/>
                <a:ea typeface="Noto Sans SC"/>
                <a:cs typeface="Noto Sans SC"/>
                <a:sym typeface="Noto Sans SC"/>
              </a:rPr>
              <a:t>老师每天辛苦备课、讲课，耐心教我们知识。给老师一个甜甜的微笑或一张小卡片，就是最好的感谢！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4406900" y="3048000"/>
            <a:ext cx="3378200" cy="2032000"/>
          </a:xfrm>
          <a:prstGeom prst="roundRect">
            <a:avLst>
              <a:gd name="adj" fmla="val 0"/>
            </a:avLst>
          </a:prstGeom>
          <a:solidFill>
            <a:srgbClr val="FF69B4">
              <a:alpha val="1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60900" y="3238500"/>
            <a:ext cx="609600" cy="6096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5422900" y="3238500"/>
            <a:ext cx="2159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送给身边的长辈</a:t>
            </a:r>
            <a:endParaRPr lang="en-US" sz="1100"/>
          </a:p>
        </p:txBody>
      </p:sp>
      <p:cxnSp>
        <p:nvCxnSpPr>
          <p:cNvPr name="Connector 13" id="13"/>
          <p:cNvCxnSpPr/>
          <p:nvPr/>
        </p:nvCxnSpPr>
        <p:spPr>
          <a:xfrm rot="-15211" flipH="false" flipV="false">
            <a:off x="4660914" y="4057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FF69B4">
                <a:alpha val="4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4" id="14"/>
          <p:cNvSpPr/>
          <p:nvPr/>
        </p:nvSpPr>
        <p:spPr>
          <a:xfrm rot="0" flipH="false" flipV="false">
            <a:off x="4660900" y="4191000"/>
            <a:ext cx="28702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785A46"/>
                </a:solidFill>
                <a:latin typeface="Noto Sans SC"/>
                <a:ea typeface="Noto Sans SC"/>
                <a:cs typeface="Noto Sans SC"/>
                <a:sym typeface="Noto Sans SC"/>
              </a:rPr>
              <a:t>社区里的爷爷奶奶，还有需要帮助的人，帮他们拎东西、扶一把，小小的举动就能让他们心里暖暖的。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051800" y="3048000"/>
            <a:ext cx="3378200" cy="2032000"/>
          </a:xfrm>
          <a:prstGeom prst="roundRect">
            <a:avLst>
              <a:gd name="adj" fmla="val 0"/>
            </a:avLst>
          </a:prstGeom>
          <a:solidFill>
            <a:srgbClr val="FF69B4">
              <a:alpha val="1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305800" y="3238500"/>
            <a:ext cx="609600" cy="609600"/>
          </a:xfrm>
          <a:prstGeom prst="rect">
            <a:avLst/>
          </a:prstGeom>
        </p:spPr>
      </p:pic>
      <p:sp>
        <p:nvSpPr>
          <p:cNvPr name="AutoShape 17" id="17"/>
          <p:cNvSpPr/>
          <p:nvPr/>
        </p:nvSpPr>
        <p:spPr>
          <a:xfrm rot="0" flipH="false" flipV="false">
            <a:off x="9067800" y="3238500"/>
            <a:ext cx="2159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送给可爱的小生命</a:t>
            </a:r>
            <a:endParaRPr lang="en-US" sz="1100"/>
          </a:p>
        </p:txBody>
      </p:sp>
      <p:cxnSp>
        <p:nvCxnSpPr>
          <p:cNvPr name="Connector 18" id="18"/>
          <p:cNvCxnSpPr/>
          <p:nvPr/>
        </p:nvCxnSpPr>
        <p:spPr>
          <a:xfrm rot="-15211" flipH="false" flipV="false">
            <a:off x="8305814" y="4057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FF69B4">
                <a:alpha val="4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9" id="19"/>
          <p:cNvSpPr/>
          <p:nvPr/>
        </p:nvSpPr>
        <p:spPr>
          <a:xfrm rot="0" flipH="false" flipV="false">
            <a:off x="8305800" y="4191000"/>
            <a:ext cx="28702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785A46"/>
                </a:solidFill>
                <a:latin typeface="Noto Sans SC"/>
                <a:ea typeface="Noto Sans SC"/>
                <a:cs typeface="Noto Sans SC"/>
                <a:sym typeface="Noto Sans SC"/>
              </a:rPr>
              <a:t>路边的流浪猫、流浪狗，或是受伤的小鸟，给它们一点食物、一点关怀，也是在传递满满的爱心呀。</a:t>
            </a:r>
            <a:endParaRPr lang="en-US" sz="1100"/>
          </a:p>
        </p:txBody>
      </p:sp>
      <p:sp>
        <p:nvSpPr>
          <p:cNvPr name="AutoShape 20" id="20"/>
          <p:cNvSpPr/>
          <p:nvPr/>
        </p:nvSpPr>
        <p:spPr>
          <a:xfrm rot="0" flipH="false" flipV="false">
            <a:off x="762000" y="5588000"/>
            <a:ext cx="10668000" cy="889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1" id="21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1016000" y="5778500"/>
            <a:ext cx="508000" cy="508000"/>
          </a:xfrm>
          <a:prstGeom prst="rect">
            <a:avLst/>
          </a:prstGeom>
        </p:spPr>
      </p:pic>
      <p:sp>
        <p:nvSpPr>
          <p:cNvPr name="AutoShape 22" id="22"/>
          <p:cNvSpPr/>
          <p:nvPr/>
        </p:nvSpPr>
        <p:spPr>
          <a:xfrm rot="0" flipH="false" flipV="false">
            <a:off x="1778000" y="5651500"/>
            <a:ext cx="939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记住哦，每一次小小的善举，不管是对人还是对小动物，都是在把爱传递出去，让世界变得更美好！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创意灵感库：更多爱的魔法！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5270500" cy="4445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rcRect l="0" r="0" t="1351" b="1351"/>
          <a:stretch>
            <a:fillRect/>
          </a:stretch>
        </p:blipFill>
        <p:spPr>
          <a:xfrm rot="0" flipH="false" flipV="false">
            <a:off x="1016000" y="2032000"/>
            <a:ext cx="2349500" cy="2286000"/>
          </a:xfrm>
          <a:prstGeom prst="rect">
            <a:avLst/>
          </a:prstGeom>
          <a:noFill/>
          <a:ln w="25400" cmpd="sng" cap="flat">
            <a:solidFill>
              <a:srgbClr val="FF69B4">
                <a:alpha val="60000"/>
              </a:srgbClr>
            </a:solidFill>
            <a:prstDash val="solid"/>
            <a:round/>
          </a:ln>
        </p:spPr>
      </p:pic>
      <p:sp>
        <p:nvSpPr>
          <p:cNvPr name="AutoShape 6" id="6"/>
          <p:cNvSpPr/>
          <p:nvPr/>
        </p:nvSpPr>
        <p:spPr>
          <a:xfrm rot="0" flipH="false" flipV="false">
            <a:off x="3556000" y="2032000"/>
            <a:ext cx="2286000" cy="228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FF69B4"/>
                </a:solidFill>
                <a:latin typeface="Noto Sans SC"/>
                <a:ea typeface="Noto Sans SC"/>
                <a:cs typeface="Noto Sans SC"/>
                <a:sym typeface="Noto Sans SC"/>
              </a:rPr>
              <a:t>爱心手提包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将卡纸折成小包包的形状，用胶水粘好，贴上可爱的贴纸和纽扣，最后系上丝带做提手。在里面装上一张手写小卡片，把满满的心意都装进去吧！</a:t>
            </a:r>
          </a:p>
        </p:txBody>
      </p:sp>
      <p:cxnSp>
        <p:nvCxnSpPr>
          <p:cNvPr name="Connector 7" id="7"/>
          <p:cNvCxnSpPr/>
          <p:nvPr/>
        </p:nvCxnSpPr>
        <p:spPr>
          <a:xfrm rot="-9167" flipH="false" flipV="false">
            <a:off x="1016008" y="4565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FF69B4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8" id="8"/>
          <p:cNvSpPr/>
          <p:nvPr/>
        </p:nvSpPr>
        <p:spPr>
          <a:xfrm rot="0" flipH="false" flipV="false">
            <a:off x="1016000" y="4826000"/>
            <a:ext cx="47625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5C4033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小技巧：选择彩色的卡纸会让包包更亮眼哦！如果没有丝带，用毛线编织的提手也会很有质感，充满童真的趣味。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6286500" y="1778000"/>
            <a:ext cx="5270500" cy="4445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4"/>
          <a:srcRect l="2105" r="2105" t="0" b="0"/>
          <a:stretch>
            <a:fillRect/>
          </a:stretch>
        </p:blipFill>
        <p:spPr>
          <a:xfrm rot="0" flipH="false" flipV="false">
            <a:off x="6540500" y="2032000"/>
            <a:ext cx="2349500" cy="2286000"/>
          </a:xfrm>
          <a:prstGeom prst="rect">
            <a:avLst/>
          </a:prstGeom>
          <a:noFill/>
          <a:ln w="25400" cmpd="sng" cap="flat">
            <a:solidFill>
              <a:srgbClr val="FF69B4">
                <a:alpha val="60000"/>
              </a:srgbClr>
            </a:solidFill>
            <a:prstDash val="solid"/>
            <a:round/>
          </a:ln>
        </p:spPr>
      </p:pic>
      <p:sp>
        <p:nvSpPr>
          <p:cNvPr name="AutoShape 11" id="11"/>
          <p:cNvSpPr/>
          <p:nvPr/>
        </p:nvSpPr>
        <p:spPr>
          <a:xfrm rot="0" flipH="false" flipV="false">
            <a:off x="9017000" y="2032000"/>
            <a:ext cx="2286000" cy="228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FF69B4"/>
                </a:solidFill>
                <a:latin typeface="Noto Sans SC"/>
                <a:ea typeface="Noto Sans SC"/>
                <a:cs typeface="Noto Sans SC"/>
                <a:sym typeface="Noto Sans SC"/>
              </a:rPr>
              <a:t>感恩贺卡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对折一张卡纸，在封面上画上漂亮的图案，打开后写下你最想对TA说的话。还可以尝试做成立体款，比如弹出一颗小红心，给对方一个惊喜！</a:t>
            </a:r>
          </a:p>
        </p:txBody>
      </p:sp>
      <p:cxnSp>
        <p:nvCxnSpPr>
          <p:cNvPr name="Connector 12" id="12"/>
          <p:cNvCxnSpPr/>
          <p:nvPr/>
        </p:nvCxnSpPr>
        <p:spPr>
          <a:xfrm rot="-9167" flipH="false" flipV="false">
            <a:off x="6540508" y="4565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FF69B4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3" id="13"/>
          <p:cNvSpPr/>
          <p:nvPr/>
        </p:nvSpPr>
        <p:spPr>
          <a:xfrm rot="0" flipH="false" flipV="false">
            <a:off x="6540500" y="4826000"/>
            <a:ext cx="47625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5C4033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小技巧：用彩铅、水彩笔或者贴纸装饰封面，让画面更丰富。立体结构不用太复杂，简单的爱心机关就足以让收到的人感受到温暖啦。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创意灵感库：更多爱的魔法！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r="0" t="17228" b="17228"/>
          <a:stretch>
            <a:fillRect/>
          </a:stretch>
        </p:blipFill>
        <p:spPr>
          <a:xfrm rot="0" flipH="false" flipV="false">
            <a:off x="762000" y="1905000"/>
            <a:ext cx="4064000" cy="3556000"/>
          </a:xfrm>
          <a:prstGeom prst="rect">
            <a:avLst/>
          </a:prstGeom>
          <a:noFill/>
          <a:ln w="50800" cmpd="sng" cap="flat">
            <a:solidFill>
              <a:srgbClr val="FF69B4">
                <a:alpha val="100000"/>
              </a:srgbClr>
            </a:solidFill>
            <a:prstDash val="solid"/>
            <a:round/>
          </a:ln>
        </p:spPr>
      </p:pic>
      <p:sp>
        <p:nvSpPr>
          <p:cNvPr name="AutoShape 5" id="5"/>
          <p:cNvSpPr/>
          <p:nvPr/>
        </p:nvSpPr>
        <p:spPr>
          <a:xfrm rot="0" flipH="false" flipV="false">
            <a:off x="762000" y="5715000"/>
            <a:ext cx="4064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看！这是用手掌印创作的小鲸鱼，是不是超可爱？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89257" flipH="false" flipV="false">
            <a:off x="3429000" y="4057660"/>
            <a:ext cx="406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5842000" y="2032000"/>
            <a:ext cx="5588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solidFill>
              <a:srgbClr val="FF69B4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5842000" y="2032000"/>
            <a:ext cx="101600" cy="1968500"/>
          </a:xfrm>
          <a:prstGeom prst="roundRect">
            <a:avLst>
              <a:gd name="adj" fmla="val 0"/>
            </a:avLst>
          </a:prstGeom>
          <a:solidFill>
            <a:srgbClr val="FF69B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6159500" y="2222500"/>
            <a:ext cx="457200" cy="4572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6794500" y="2184400"/>
            <a:ext cx="4445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01. 独一无二的创意相框</a:t>
            </a:r>
            <a:endParaRPr lang="en-US" sz="1100"/>
          </a:p>
        </p:txBody>
      </p:sp>
      <p:cxnSp>
        <p:nvCxnSpPr>
          <p:cNvPr name="Connector 11" id="11"/>
          <p:cNvCxnSpPr/>
          <p:nvPr/>
        </p:nvCxnSpPr>
        <p:spPr>
          <a:xfrm rot="-8703" flipH="false" flipV="false">
            <a:off x="6159508" y="2787650"/>
            <a:ext cx="5016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15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12" id="12"/>
          <p:cNvSpPr/>
          <p:nvPr/>
        </p:nvSpPr>
        <p:spPr>
          <a:xfrm rot="0" flipH="false" flipV="false">
            <a:off x="6159500" y="2984500"/>
            <a:ext cx="5080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504641"/>
                </a:solidFill>
                <a:latin typeface="Noto Sans SC"/>
                <a:ea typeface="Noto Sans SC"/>
                <a:cs typeface="Noto Sans SC"/>
                <a:sym typeface="Noto Sans SC"/>
              </a:rPr>
              <a:t>用硬纸板或冰棒棍拼出喜欢的形状，涂上甜甜的糖果色，画上小爱心和小花纹，再把和家人的温馨合影放进去，这就是专属于你的独家纪念品哦！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5842000" y="4318000"/>
            <a:ext cx="5588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solidFill>
              <a:srgbClr val="FF69B4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5842000" y="4318000"/>
            <a:ext cx="101600" cy="1968500"/>
          </a:xfrm>
          <a:prstGeom prst="roundRect">
            <a:avLst>
              <a:gd name="adj" fmla="val 0"/>
            </a:avLst>
          </a:prstGeom>
          <a:solidFill>
            <a:srgbClr val="FF69B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6159500" y="4508500"/>
            <a:ext cx="457200" cy="457200"/>
          </a:xfrm>
          <a:prstGeom prst="rect">
            <a:avLst/>
          </a:prstGeom>
        </p:spPr>
      </p:pic>
      <p:sp>
        <p:nvSpPr>
          <p:cNvPr name="AutoShape 16" id="16"/>
          <p:cNvSpPr/>
          <p:nvPr/>
        </p:nvSpPr>
        <p:spPr>
          <a:xfrm rot="0" flipH="false" flipV="false">
            <a:off x="6794500" y="4470400"/>
            <a:ext cx="4445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02. 奇思妙想手掌印画</a:t>
            </a:r>
            <a:endParaRPr lang="en-US" sz="1100"/>
          </a:p>
        </p:txBody>
      </p:sp>
      <p:cxnSp>
        <p:nvCxnSpPr>
          <p:cNvPr name="Connector 17" id="17"/>
          <p:cNvCxnSpPr/>
          <p:nvPr/>
        </p:nvCxnSpPr>
        <p:spPr>
          <a:xfrm rot="-8703" flipH="false" flipV="false">
            <a:off x="6159508" y="5073650"/>
            <a:ext cx="5016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15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18" id="18"/>
          <p:cNvSpPr/>
          <p:nvPr/>
        </p:nvSpPr>
        <p:spPr>
          <a:xfrm rot="0" flipH="false" flipV="false">
            <a:off x="6159500" y="5207000"/>
            <a:ext cx="5080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504641"/>
                </a:solidFill>
                <a:latin typeface="Noto Sans SC"/>
                <a:ea typeface="Noto Sans SC"/>
                <a:cs typeface="Noto Sans SC"/>
                <a:sym typeface="Noto Sans SC"/>
              </a:rPr>
              <a:t>把小手涂上五彩颜料印在纸上，简单几笔，手掌印就能变身自由飞翔的小鸟、游来游去的小鱼，或是参天的大树！快发挥你的小脑袋，解锁更多造型吧！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你就是最棒的爱的魔法师！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905000"/>
            <a:ext cx="3378200" cy="3048000"/>
          </a:xfrm>
          <a:prstGeom prst="roundRect">
            <a:avLst>
              <a:gd name="adj" fmla="val 0"/>
            </a:avLst>
          </a:prstGeom>
          <a:solidFill>
            <a:srgbClr val="FF69B4">
              <a:alpha val="15000"/>
            </a:srgbClr>
          </a:solidFill>
          <a:ln w="25400" cmpd="sng" cap="flat">
            <a:solidFill>
              <a:srgbClr val="FF69B4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159000"/>
            <a:ext cx="508000" cy="5080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651000" y="2159000"/>
            <a:ext cx="22352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魔法小工坊结业啦</a:t>
            </a:r>
            <a:endParaRPr lang="en-US" sz="1100"/>
          </a:p>
        </p:txBody>
      </p:sp>
      <p:cxnSp>
        <p:nvCxnSpPr>
          <p:cNvPr name="Connector 7" id="7"/>
          <p:cNvCxnSpPr/>
          <p:nvPr/>
        </p:nvCxnSpPr>
        <p:spPr>
          <a:xfrm rot="-15211" flipH="false" flipV="false">
            <a:off x="1016014" y="2914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8" id="8"/>
          <p:cNvSpPr/>
          <p:nvPr/>
        </p:nvSpPr>
        <p:spPr>
          <a:xfrm rot="0" flipH="false" flipV="false">
            <a:off x="1016000" y="3175000"/>
            <a:ext cx="2870200" cy="152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今天，每一位小小魔法师都用自己的巧手，专注地创造出了独一无二的礼物。那些认真的眼神和灵巧的小手，都让这个工坊充满了温暖的魔法气息！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406900" y="1905000"/>
            <a:ext cx="3378200" cy="3048000"/>
          </a:xfrm>
          <a:prstGeom prst="roundRect">
            <a:avLst>
              <a:gd name="adj" fmla="val 0"/>
            </a:avLst>
          </a:prstGeom>
          <a:solidFill>
            <a:srgbClr val="FF69B4">
              <a:alpha val="15000"/>
            </a:srgbClr>
          </a:solidFill>
          <a:ln w="25400" cmpd="sng" cap="flat">
            <a:solidFill>
              <a:srgbClr val="FF69B4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60900" y="2159000"/>
            <a:ext cx="508000" cy="5080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5295900" y="2159000"/>
            <a:ext cx="22352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魔法的真正力量</a:t>
            </a:r>
            <a:endParaRPr lang="en-US" sz="1100"/>
          </a:p>
        </p:txBody>
      </p:sp>
      <p:cxnSp>
        <p:nvCxnSpPr>
          <p:cNvPr name="Connector 12" id="12"/>
          <p:cNvCxnSpPr/>
          <p:nvPr/>
        </p:nvCxnSpPr>
        <p:spPr>
          <a:xfrm rot="-15211" flipH="false" flipV="false">
            <a:off x="4660914" y="2914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3" id="13"/>
          <p:cNvSpPr/>
          <p:nvPr/>
        </p:nvSpPr>
        <p:spPr>
          <a:xfrm rot="0" flipH="false" flipV="false">
            <a:off x="4660900" y="3175000"/>
            <a:ext cx="2870200" cy="152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它不在于礼物有多完美，而在于制作时那份全心全意的爱与心意。当你送出这份礼物，就把最珍贵的快乐和温暖，传递给了身边的人。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051800" y="1905000"/>
            <a:ext cx="3378200" cy="3048000"/>
          </a:xfrm>
          <a:prstGeom prst="roundRect">
            <a:avLst>
              <a:gd name="adj" fmla="val 0"/>
            </a:avLst>
          </a:prstGeom>
          <a:solidFill>
            <a:srgbClr val="FF69B4">
              <a:alpha val="15000"/>
            </a:srgbClr>
          </a:solidFill>
          <a:ln w="25400" cmpd="sng" cap="flat">
            <a:solidFill>
              <a:srgbClr val="FF69B4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305800" y="2159000"/>
            <a:ext cx="508000" cy="508000"/>
          </a:xfrm>
          <a:prstGeom prst="rect">
            <a:avLst/>
          </a:prstGeom>
        </p:spPr>
      </p:pic>
      <p:sp>
        <p:nvSpPr>
          <p:cNvPr name="AutoShape 16" id="16"/>
          <p:cNvSpPr/>
          <p:nvPr/>
        </p:nvSpPr>
        <p:spPr>
          <a:xfrm rot="0" flipH="false" flipV="false">
            <a:off x="8940800" y="2159000"/>
            <a:ext cx="22352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做爱的魔法师</a:t>
            </a:r>
            <a:endParaRPr lang="en-US" sz="1100"/>
          </a:p>
        </p:txBody>
      </p:sp>
      <p:cxnSp>
        <p:nvCxnSpPr>
          <p:cNvPr name="Connector 17" id="17"/>
          <p:cNvCxnSpPr/>
          <p:nvPr/>
        </p:nvCxnSpPr>
        <p:spPr>
          <a:xfrm rot="-15211" flipH="false" flipV="false">
            <a:off x="8305814" y="2914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8" id="18"/>
          <p:cNvSpPr/>
          <p:nvPr/>
        </p:nvSpPr>
        <p:spPr>
          <a:xfrm rot="0" flipH="false" flipV="false">
            <a:off x="8305800" y="3175000"/>
            <a:ext cx="2870200" cy="152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从今天起，让我们带着这份爱意出发，去分享、去给予。无论在哪里，都记得用你的心意，点亮生活中每一个美好的瞬间！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762000" y="5461000"/>
            <a:ext cx="10668000" cy="889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0" id="20"/>
          <p:cNvSpPr/>
          <p:nvPr/>
        </p:nvSpPr>
        <p:spPr>
          <a:xfrm rot="0" flipH="false" flipV="false">
            <a:off x="1016000" y="5588000"/>
            <a:ext cx="10160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08333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愿你永远保有这份真诚与热爱，在成长的路上，一直做那个闪闪发光、传递温暖的小魔法师！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1016000" y="2794000"/>
            <a:ext cx="10160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4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谢谢大家！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1016000" y="4191000"/>
            <a:ext cx="1016000" cy="76200"/>
          </a:xfrm>
          <a:prstGeom prst="roundRect">
            <a:avLst>
              <a:gd name="adj" fmla="val 0"/>
            </a:avLst>
          </a:prstGeom>
          <a:solidFill>
            <a:srgbClr val="FF69B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4699000"/>
            <a:ext cx="10160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把我们的爱，送到世界的每一个角落！让手作的温暖传递，让纯真的笑容永远绽放。</a:t>
            </a:r>
            <a:endParaRPr lang="en-US" sz="1100"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668000" y="5588000"/>
            <a:ext cx="762000" cy="7620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嗨，小小魔法师们！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905000"/>
            <a:ext cx="3429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159000"/>
            <a:ext cx="508000" cy="5080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016000" y="2921000"/>
            <a:ext cx="2921000" cy="190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欢迎来到魔法小工坊！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755E53"/>
                </a:solidFill>
                <a:latin typeface="Noto Sans SC"/>
                <a:ea typeface="Noto Sans SC"/>
                <a:cs typeface="Noto Sans SC"/>
                <a:sym typeface="Noto Sans SC"/>
              </a:rPr>
              <a:t>亲爱的小小魔法师们，很高兴和大家在这里相遇。这是一个充满欢乐和惊喜的地方，准备好开启你的魔法之旅了吗？</a:t>
            </a:r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4381500" y="1905000"/>
            <a:ext cx="3429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35500" y="2159000"/>
            <a:ext cx="508000" cy="5080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4635500" y="2921000"/>
            <a:ext cx="2921000" cy="190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小手藏着大魔法！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755E53"/>
                </a:solidFill>
                <a:latin typeface="Noto Sans SC"/>
                <a:ea typeface="Noto Sans SC"/>
                <a:cs typeface="Noto Sans SC"/>
                <a:sym typeface="Noto Sans SC"/>
              </a:rPr>
              <a:t>不需要咒语，也不需要魔法棒，只要满满的爱和一点点创意。普通的纸张、彩笔，在我们的“魔法小手”里，都能变成独一无二的温暖礼物哦！</a:t>
            </a:r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8001000" y="1905000"/>
            <a:ext cx="3429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255000" y="2159000"/>
            <a:ext cx="508000" cy="5080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8255000" y="2921000"/>
            <a:ext cx="2921000" cy="190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把爱送给最爱的人！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755E53"/>
                </a:solidFill>
                <a:latin typeface="Noto Sans SC"/>
                <a:ea typeface="Noto Sans SC"/>
                <a:cs typeface="Noto Sans SC"/>
                <a:sym typeface="Noto Sans SC"/>
              </a:rPr>
              <a:t>你们想不想知道，怎么用这双神奇的小手，把这份特别的心意，送给爸爸妈妈、爷爷奶奶，或者最好的小伙伴呢？</a:t>
            </a:r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762000" y="55880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FF69B4">
              <a:alpha val="2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1016000" y="5740400"/>
            <a:ext cx="10160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今天，就让我们一起变身“爱的魔法师”，亲手制作一份独一无二的礼物，传递这份甜甜的爱吧！ ✨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魔法目标一：用魔法表达爱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r="0" t="0" b="0"/>
          <a:stretch>
            <a:fillRect/>
          </a:stretch>
        </p:blipFill>
        <p:spPr>
          <a:xfrm rot="0" flipH="false" flipV="false">
            <a:off x="1016000" y="2032000"/>
            <a:ext cx="3302000" cy="3302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5" id="5"/>
          <p:cNvSpPr/>
          <p:nvPr/>
        </p:nvSpPr>
        <p:spPr>
          <a:xfrm rot="0" flipH="false" flipV="false">
            <a:off x="1016000" y="5588000"/>
            <a:ext cx="3302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785546"/>
                </a:solidFill>
                <a:latin typeface="Noto Sans SC"/>
                <a:ea typeface="Noto Sans SC"/>
                <a:cs typeface="Noto Sans SC"/>
                <a:sym typeface="Noto Sans SC"/>
              </a:rPr>
              <a:t>每一颗红心，都是甜甜的心意呀！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89582" flipH="false" flipV="false">
            <a:off x="2984500" y="3994160"/>
            <a:ext cx="419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5461000" y="1905000"/>
            <a:ext cx="5969000" cy="1905000"/>
          </a:xfrm>
          <a:prstGeom prst="roundRect">
            <a:avLst>
              <a:gd name="adj" fmla="val 0"/>
            </a:avLst>
          </a:prstGeom>
          <a:solidFill>
            <a:srgbClr val="FF69B4">
              <a:alpha val="10000"/>
            </a:srgbClr>
          </a:solidFill>
          <a:ln w="12700" cmpd="sng" cap="flat">
            <a:solidFill>
              <a:srgbClr val="FF69B4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5461000" y="1905000"/>
            <a:ext cx="101600" cy="1905000"/>
          </a:xfrm>
          <a:prstGeom prst="roundRect">
            <a:avLst>
              <a:gd name="adj" fmla="val 0"/>
            </a:avLst>
          </a:prstGeom>
          <a:solidFill>
            <a:srgbClr val="FF69B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5778500" y="2032000"/>
            <a:ext cx="5461000" cy="165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独一无二的手作礼物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16666"/>
              </a:lnSpc>
            </a:pPr>
            <a:r>
              <a:rPr lang="en-US" b="false" i="false" strike="noStrike" u="none" sz="1400">
                <a:solidFill>
                  <a:srgbClr val="6B4F41"/>
                </a:solidFill>
                <a:latin typeface="Noto Sans SC"/>
                <a:ea typeface="Noto Sans SC"/>
                <a:cs typeface="Noto Sans SC"/>
                <a:sym typeface="Noto Sans SC"/>
              </a:rPr>
              <a:t>这份礼物不是商店里买来的，而是用我们的小手亲手创造的。它不需要多么昂贵，因为里面藏着我们最纯真的心意，是世界上独一无二的宝贝！</a:t>
            </a:r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5461000" y="4191000"/>
            <a:ext cx="5969000" cy="1905000"/>
          </a:xfrm>
          <a:prstGeom prst="roundRect">
            <a:avLst>
              <a:gd name="adj" fmla="val 0"/>
            </a:avLst>
          </a:prstGeom>
          <a:solidFill>
            <a:srgbClr val="FFA500">
              <a:alpha val="10000"/>
            </a:srgbClr>
          </a:solidFill>
          <a:ln w="12700" cmpd="sng" cap="flat">
            <a:solidFill>
              <a:srgbClr val="FFA500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5461000" y="4191000"/>
            <a:ext cx="101600" cy="1905000"/>
          </a:xfrm>
          <a:prstGeom prst="roundRect">
            <a:avLst>
              <a:gd name="adj" fmla="val 0"/>
            </a:avLst>
          </a:prstGeom>
          <a:solidFill>
            <a:srgbClr val="FFA500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5778500" y="4318000"/>
            <a:ext cx="5461000" cy="165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送出“爱的抱抱”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16666"/>
              </a:lnSpc>
            </a:pPr>
            <a:r>
              <a:rPr lang="en-US" b="false" i="false" strike="noStrike" u="none" sz="1400">
                <a:solidFill>
                  <a:srgbClr val="6B4F41"/>
                </a:solidFill>
                <a:latin typeface="Noto Sans SC"/>
                <a:ea typeface="Noto Sans SC"/>
                <a:cs typeface="Noto Sans SC"/>
                <a:sym typeface="Noto Sans SC"/>
              </a:rPr>
              <a:t>当这份亲手做的礼物送给爸爸妈妈、爷爷奶奶或好朋友时，他们一定会超级惊喜和开心！这份礼物就像一个暖暖的拥抱，大声告诉他们：“我超级超级爱你！”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魔法目标二：让小手更能干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r="0" t="0" b="0"/>
          <a:stretch>
            <a:fillRect/>
          </a:stretch>
        </p:blipFill>
        <p:spPr>
          <a:xfrm rot="0" flipH="false" flipV="false">
            <a:off x="762000" y="1778000"/>
            <a:ext cx="3556000" cy="3556000"/>
          </a:xfrm>
          <a:prstGeom prst="rect">
            <a:avLst/>
          </a:prstGeom>
          <a:noFill/>
          <a:ln w="38100" cmpd="sng" cap="flat">
            <a:solidFill>
              <a:srgbClr val="FF69B4">
                <a:alpha val="60000"/>
              </a:srgbClr>
            </a:solidFill>
            <a:prstDash val="solid"/>
            <a:round/>
          </a:ln>
        </p:spPr>
      </p:pic>
      <p:sp>
        <p:nvSpPr>
          <p:cNvPr name="AutoShape 5" id="5"/>
          <p:cNvSpPr/>
          <p:nvPr/>
        </p:nvSpPr>
        <p:spPr>
          <a:xfrm rot="0" flipH="false" flipV="false">
            <a:off x="762000" y="5461000"/>
            <a:ext cx="3556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08333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看这双“魔法小手”，通过剪剪贴贴，创造出了超美的艺术品呢！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90177" flipH="false" flipV="false">
            <a:off x="2603500" y="3994159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5207000" y="1778000"/>
            <a:ext cx="64770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5207000" y="1778000"/>
            <a:ext cx="76200" cy="2095500"/>
          </a:xfrm>
          <a:prstGeom prst="roundRect">
            <a:avLst>
              <a:gd name="adj" fmla="val 0"/>
            </a:avLst>
          </a:prstGeom>
          <a:solidFill>
            <a:srgbClr val="FF69B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5524500" y="1968500"/>
            <a:ext cx="457200" cy="4572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6159500" y="1968500"/>
            <a:ext cx="5334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巧手技能大挑战！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5524500" y="2667000"/>
            <a:ext cx="58420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664E3F"/>
                </a:solidFill>
                <a:latin typeface="Noto Sans SC"/>
                <a:ea typeface="Noto Sans SC"/>
                <a:cs typeface="Noto Sans SC"/>
                <a:sym typeface="Noto Sans SC"/>
              </a:rPr>
              <a:t>在制作礼物时，我们会用到剪、贴、画、折等好多小技巧。每一个动作都在悄悄锻炼小手的灵活性和协调性，让我们的手指变得更灵活，做事也更细心啦！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5207000" y="4191000"/>
            <a:ext cx="64770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5207000" y="4191000"/>
            <a:ext cx="76200" cy="2095500"/>
          </a:xfrm>
          <a:prstGeom prst="roundRect">
            <a:avLst>
              <a:gd name="adj" fmla="val 0"/>
            </a:avLst>
          </a:prstGeom>
          <a:solidFill>
            <a:srgbClr val="FF69B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5524500" y="4381500"/>
            <a:ext cx="457200" cy="457200"/>
          </a:xfrm>
          <a:prstGeom prst="rect">
            <a:avLst/>
          </a:prstGeom>
        </p:spPr>
      </p:pic>
      <p:sp>
        <p:nvSpPr>
          <p:cNvPr name="AutoShape 15" id="15"/>
          <p:cNvSpPr/>
          <p:nvPr/>
        </p:nvSpPr>
        <p:spPr>
          <a:xfrm rot="0" flipH="false" flipV="false">
            <a:off x="6159500" y="4381500"/>
            <a:ext cx="5334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小手也能“打怪升级”！</a:t>
            </a:r>
            <a:endParaRPr lang="en-US" sz="1100"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5524500" y="5080000"/>
            <a:ext cx="58420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664E3F"/>
                </a:solidFill>
                <a:latin typeface="Noto Sans SC"/>
                <a:ea typeface="Noto Sans SC"/>
                <a:cs typeface="Noto Sans SC"/>
                <a:sym typeface="Noto Sans SC"/>
              </a:rPr>
              <a:t>每一次剪纸、涂色，都是在给我们的“魔法小手”增加能量值！就像游戏里的小英雄一样，练习得越多，我们的小手就会解锁更多新技能，变得越来越厉害哦！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魔法目标三：分享魔法的快乐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r="0" t="9343" b="9343"/>
          <a:stretch>
            <a:fillRect/>
          </a:stretch>
        </p:blipFill>
        <p:spPr>
          <a:xfrm rot="0" flipH="false" flipV="false">
            <a:off x="762000" y="1905000"/>
            <a:ext cx="4064000" cy="3302000"/>
          </a:xfrm>
          <a:prstGeom prst="rect">
            <a:avLst/>
          </a:prstGeom>
          <a:noFill/>
          <a:ln w="38100" cmpd="sng" cap="flat">
            <a:solidFill>
              <a:srgbClr val="FF69B4">
                <a:alpha val="100000"/>
              </a:srgbClr>
            </a:solidFill>
            <a:prstDash val="solid"/>
            <a:round/>
          </a:ln>
        </p:spPr>
      </p:pic>
      <p:sp>
        <p:nvSpPr>
          <p:cNvPr name="AutoShape 5" id="5"/>
          <p:cNvSpPr/>
          <p:nvPr/>
        </p:nvSpPr>
        <p:spPr>
          <a:xfrm rot="0" flipH="false" flipV="false">
            <a:off x="762000" y="5461000"/>
            <a:ext cx="4064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交换礼物的瞬间，是快乐在空气中传递呀～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89582" flipH="false" flipV="false">
            <a:off x="3365500" y="3994160"/>
            <a:ext cx="419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5842000" y="1905000"/>
            <a:ext cx="5588000" cy="1841500"/>
          </a:xfrm>
          <a:prstGeom prst="roundRect">
            <a:avLst>
              <a:gd name="adj" fmla="val 0"/>
            </a:avLst>
          </a:prstGeom>
          <a:solidFill>
            <a:srgbClr val="FF69B4">
              <a:alpha val="10000"/>
            </a:srgbClr>
          </a:solidFill>
          <a:ln w="12700" cmpd="sng" cap="flat">
            <a:solidFill>
              <a:srgbClr val="FF69B4">
                <a:alpha val="3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6032500" y="2095500"/>
            <a:ext cx="406400" cy="4064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6604000" y="2032000"/>
            <a:ext cx="46355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FF69B4"/>
                </a:solidFill>
                <a:latin typeface="Noto Sans SC"/>
                <a:ea typeface="Noto Sans SC"/>
                <a:cs typeface="Noto Sans SC"/>
                <a:sym typeface="Noto Sans SC"/>
              </a:rPr>
              <a:t>✨ 神奇的“给予”魔法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6032500" y="2667000"/>
            <a:ext cx="5207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5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这个魔法最神奇的地方在于，当你把礼物送出去，看到对方脸上露出开心的笑容时，你自己也会感到加倍的快乐！这就是分享带来的神奇魔力。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5842000" y="4064000"/>
            <a:ext cx="5588000" cy="2032000"/>
          </a:xfrm>
          <a:prstGeom prst="roundRect">
            <a:avLst>
              <a:gd name="adj" fmla="val 0"/>
            </a:avLst>
          </a:prstGeom>
          <a:solidFill>
            <a:srgbClr val="FF69B4">
              <a:alpha val="10000"/>
            </a:srgbClr>
          </a:solidFill>
          <a:ln w="12700" cmpd="sng" cap="flat">
            <a:solidFill>
              <a:srgbClr val="FF69B4">
                <a:alpha val="3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6032500" y="4254500"/>
            <a:ext cx="406400" cy="406400"/>
          </a:xfrm>
          <a:prstGeom prst="rect">
            <a:avLst/>
          </a:prstGeom>
        </p:spPr>
      </p:pic>
      <p:sp>
        <p:nvSpPr>
          <p:cNvPr name="AutoShape 13" id="13"/>
          <p:cNvSpPr/>
          <p:nvPr/>
        </p:nvSpPr>
        <p:spPr>
          <a:xfrm rot="0" flipH="false" flipV="false">
            <a:off x="6604000" y="4191000"/>
            <a:ext cx="46355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FF69B4"/>
                </a:solidFill>
                <a:latin typeface="Noto Sans SC"/>
                <a:ea typeface="Noto Sans SC"/>
                <a:cs typeface="Noto Sans SC"/>
                <a:sym typeface="Noto Sans SC"/>
              </a:rPr>
              <a:t>🧚 快乐加倍的咒语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6032500" y="4826000"/>
            <a:ext cx="52070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5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想象一下，送出礼物时妈妈笑得像花儿一样，心里是不是像吃了甜甜的糖果？记住这句魔法咒语：“分享快乐，快乐加倍”，让这份美好一直延续下去吧！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基础魔法道具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solidFill>
              <a:srgbClr val="FF69B4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rcRect l="0" r="0" t="0" b="0"/>
          <a:stretch>
            <a:fillRect/>
          </a:stretch>
        </p:blipFill>
        <p:spPr>
          <a:xfrm rot="0" flipH="false" flipV="false">
            <a:off x="952500" y="1968500"/>
            <a:ext cx="1714500" cy="17145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6" id="6"/>
          <p:cNvSpPr/>
          <p:nvPr/>
        </p:nvSpPr>
        <p:spPr>
          <a:xfrm rot="0" flipH="false" flipV="false">
            <a:off x="2921000" y="1905000"/>
            <a:ext cx="2921000" cy="184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0000"/>
              </a:lnSpc>
              <a:defRPr/>
            </a:pPr>
            <a:r>
              <a:rPr lang="en-US" b="true" i="false" strike="noStrike" u="none" sz="2000">
                <a:solidFill>
                  <a:srgbClr val="FF69B4"/>
                </a:solidFill>
                <a:latin typeface="Noto Sans SC"/>
                <a:ea typeface="Noto Sans SC"/>
                <a:cs typeface="Noto Sans SC"/>
                <a:sym typeface="Noto Sans SC"/>
              </a:rPr>
              <a:t>彩色卡纸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红的、黄的、蓝的、粉的……就像把彩虹揉进了纸里，是魔法创作最缤纷的基础，能折出千变万化的形状！</a:t>
            </a:r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6159500" y="17780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solidFill>
              <a:srgbClr val="FF69B4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rcRect l="0" r="0" t="0" b="0"/>
          <a:stretch>
            <a:fillRect/>
          </a:stretch>
        </p:blipFill>
        <p:spPr>
          <a:xfrm rot="0" flipH="false" flipV="false">
            <a:off x="6350000" y="1968500"/>
            <a:ext cx="1714500" cy="17145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9" id="9"/>
          <p:cNvSpPr/>
          <p:nvPr/>
        </p:nvSpPr>
        <p:spPr>
          <a:xfrm rot="0" flipH="false" flipV="false">
            <a:off x="8318500" y="1905000"/>
            <a:ext cx="2921000" cy="184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0000"/>
              </a:lnSpc>
              <a:defRPr/>
            </a:pPr>
            <a:r>
              <a:rPr lang="en-US" b="true" i="false" strike="noStrike" u="none" sz="2000">
                <a:solidFill>
                  <a:srgbClr val="FF69B4"/>
                </a:solidFill>
                <a:latin typeface="Noto Sans SC"/>
                <a:ea typeface="Noto Sans SC"/>
                <a:cs typeface="Noto Sans SC"/>
                <a:sym typeface="Noto Sans SC"/>
              </a:rPr>
              <a:t>安全剪刀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这是我们的“魔法裁纸刀”，记得要用圆圆的、不会伤到小手的儿童安全款哦，能帮我们把卡纸剪成想要的样子。</a:t>
            </a:r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762000" y="41910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solidFill>
              <a:srgbClr val="FF69B4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/>
          <a:srcRect l="0" r="0" t="0" b="0"/>
          <a:stretch>
            <a:fillRect/>
          </a:stretch>
        </p:blipFill>
        <p:spPr>
          <a:xfrm rot="0" flipH="false" flipV="false">
            <a:off x="952500" y="4381500"/>
            <a:ext cx="1714500" cy="17145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2" id="12"/>
          <p:cNvSpPr/>
          <p:nvPr/>
        </p:nvSpPr>
        <p:spPr>
          <a:xfrm rot="0" flipH="false" flipV="false">
            <a:off x="2921000" y="4318000"/>
            <a:ext cx="2921000" cy="184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0000"/>
              </a:lnSpc>
              <a:defRPr/>
            </a:pPr>
            <a:r>
              <a:rPr lang="en-US" b="true" i="false" strike="noStrike" u="none" sz="2000">
                <a:solidFill>
                  <a:srgbClr val="FF69B4"/>
                </a:solidFill>
                <a:latin typeface="Noto Sans SC"/>
                <a:ea typeface="Noto Sans SC"/>
                <a:cs typeface="Noto Sans SC"/>
                <a:sym typeface="Noto Sans SC"/>
              </a:rPr>
              <a:t>固体胶棒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它是神奇的“魔法黏合剂”，没有刺鼻的味道，轻轻一转，就能把剪好的卡纸牢牢地粘在一起，固定住所有奇思妙想。</a:t>
            </a:r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6159500" y="41910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solidFill>
              <a:srgbClr val="FF69B4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6350000" y="4381500"/>
            <a:ext cx="1714500" cy="1714500"/>
          </a:xfrm>
          <a:prstGeom prst="roundRect">
            <a:avLst>
              <a:gd name="adj" fmla="val 0"/>
            </a:avLst>
          </a:prstGeom>
          <a:solidFill>
            <a:srgbClr val="FF69B4">
              <a:alpha val="1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6794500" y="4762500"/>
            <a:ext cx="825500" cy="825500"/>
          </a:xfrm>
          <a:prstGeom prst="rect">
            <a:avLst/>
          </a:prstGeom>
        </p:spPr>
      </p:pic>
      <p:sp>
        <p:nvSpPr>
          <p:cNvPr name="AutoShape 16" id="16"/>
          <p:cNvSpPr/>
          <p:nvPr/>
        </p:nvSpPr>
        <p:spPr>
          <a:xfrm rot="0" flipH="false" flipV="false">
            <a:off x="8318500" y="4318000"/>
            <a:ext cx="2921000" cy="184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0000"/>
              </a:lnSpc>
              <a:defRPr/>
            </a:pPr>
            <a:r>
              <a:rPr lang="en-US" b="true" i="false" strike="noStrike" u="none" sz="2000">
                <a:solidFill>
                  <a:srgbClr val="FF69B4"/>
                </a:solidFill>
                <a:latin typeface="Noto Sans SC"/>
                <a:ea typeface="Noto Sans SC"/>
                <a:cs typeface="Noto Sans SC"/>
                <a:sym typeface="Noto Sans SC"/>
              </a:rPr>
              <a:t>空白画纸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看似平平无奇的白纸，是魔法草稿的秘密基地！可以用来画设计草图，也能写下只属于自己的悄悄话和魔法咒语。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创意魔法棒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270000"/>
            <a:ext cx="1066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800">
                <a:solidFill>
                  <a:srgbClr val="8B5A2B"/>
                </a:solidFill>
                <a:latin typeface="Noto Sans SC"/>
                <a:ea typeface="Noto Sans SC"/>
                <a:cs typeface="Noto Sans SC"/>
                <a:sym typeface="Noto Sans SC"/>
              </a:rPr>
              <a:t>让你的礼物变得独一无二，更加特别！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2159000"/>
            <a:ext cx="3378200" cy="3683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 l="0" r="0" t="18220" b="18220"/>
          <a:stretch>
            <a:fillRect/>
          </a:stretch>
        </p:blipFill>
        <p:spPr>
          <a:xfrm rot="0" flipH="false" flipV="false">
            <a:off x="952500" y="2349500"/>
            <a:ext cx="2997200" cy="1905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7" id="7"/>
          <p:cNvSpPr/>
          <p:nvPr/>
        </p:nvSpPr>
        <p:spPr>
          <a:xfrm rot="0" flipH="false" flipV="false">
            <a:off x="952500" y="4445000"/>
            <a:ext cx="50800" cy="1079500"/>
          </a:xfrm>
          <a:prstGeom prst="roundRect">
            <a:avLst>
              <a:gd name="adj" fmla="val 0"/>
            </a:avLst>
          </a:prstGeom>
          <a:solidFill>
            <a:srgbClr val="FF69B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1143000" y="4445000"/>
            <a:ext cx="2794000" cy="1206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彩色蜡笔/水彩笔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300">
                <a:solidFill>
                  <a:srgbClr val="755849"/>
                </a:solidFill>
                <a:latin typeface="Noto Sans SC"/>
                <a:ea typeface="Noto Sans SC"/>
                <a:cs typeface="Noto Sans SC"/>
                <a:sym typeface="Noto Sans SC"/>
              </a:rPr>
              <a:t>为你的礼物穿上漂亮的“花衣裳”，用缤纷的色彩画出可爱的图案，让礼物瞬间充满童趣与活力！</a:t>
            </a:r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394200" y="2159000"/>
            <a:ext cx="3378200" cy="3683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4"/>
          <a:srcRect l="0" r="0" t="22447" b="22447"/>
          <a:stretch>
            <a:fillRect/>
          </a:stretch>
        </p:blipFill>
        <p:spPr>
          <a:xfrm rot="0" flipH="false" flipV="false">
            <a:off x="4584700" y="2349500"/>
            <a:ext cx="2997200" cy="1905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1" id="11"/>
          <p:cNvSpPr/>
          <p:nvPr/>
        </p:nvSpPr>
        <p:spPr>
          <a:xfrm rot="0" flipH="false" flipV="false">
            <a:off x="4584700" y="4445000"/>
            <a:ext cx="50800" cy="1079500"/>
          </a:xfrm>
          <a:prstGeom prst="roundRect">
            <a:avLst>
              <a:gd name="adj" fmla="val 0"/>
            </a:avLst>
          </a:prstGeom>
          <a:solidFill>
            <a:srgbClr val="FF69B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4775200" y="4445000"/>
            <a:ext cx="2794000" cy="1206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闪亮贴纸 &amp; 梦幻闪粉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300">
                <a:solidFill>
                  <a:srgbClr val="755849"/>
                </a:solidFill>
                <a:latin typeface="Noto Sans SC"/>
                <a:ea typeface="Noto Sans SC"/>
                <a:cs typeface="Noto Sans SC"/>
                <a:sym typeface="Noto Sans SC"/>
              </a:rPr>
              <a:t>贴上星星、爱心小动物，再撒一点点亮晶晶的闪粉，让礼物像夜空中的星星一样，闪闪惹人爱！</a:t>
            </a:r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8026400" y="2159000"/>
            <a:ext cx="3378200" cy="3683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5"/>
          <a:srcRect l="0" r="0" t="8074" b="8074"/>
          <a:stretch>
            <a:fillRect/>
          </a:stretch>
        </p:blipFill>
        <p:spPr>
          <a:xfrm rot="0" flipH="false" flipV="false">
            <a:off x="8216900" y="2349500"/>
            <a:ext cx="2997200" cy="1905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5" id="15"/>
          <p:cNvSpPr/>
          <p:nvPr/>
        </p:nvSpPr>
        <p:spPr>
          <a:xfrm rot="0" flipH="false" flipV="false">
            <a:off x="8216900" y="4445000"/>
            <a:ext cx="50800" cy="1079500"/>
          </a:xfrm>
          <a:prstGeom prst="roundRect">
            <a:avLst>
              <a:gd name="adj" fmla="val 0"/>
            </a:avLst>
          </a:prstGeom>
          <a:solidFill>
            <a:srgbClr val="FF69B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8407400" y="4445000"/>
            <a:ext cx="2794000" cy="1206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彩色毛线 &amp; 趣味纽扣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300">
                <a:solidFill>
                  <a:srgbClr val="755849"/>
                </a:solidFill>
                <a:latin typeface="Noto Sans SC"/>
                <a:ea typeface="Noto Sans SC"/>
                <a:cs typeface="Noto Sans SC"/>
                <a:sym typeface="Noto Sans SC"/>
              </a:rPr>
              <a:t>用彩色毛线编织图案或做“小头发”，纽扣变身小动物的眼睛，这些小细节让礼物充满巧思！</a:t>
            </a:r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762000" y="6159500"/>
            <a:ext cx="10642600" cy="444500"/>
          </a:xfrm>
          <a:prstGeom prst="roundRect">
            <a:avLst>
              <a:gd name="adj" fmla="val 0"/>
            </a:avLst>
          </a:prstGeom>
          <a:solidFill>
            <a:srgbClr val="FF69B4">
              <a:alpha val="1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952500" y="6248400"/>
            <a:ext cx="10261600" cy="317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✨ 发挥无限想象力，每一个小装饰都藏着大大的心意，让收到礼物的人感受满满的惊喜！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第一步：魔法构思——想一想，送给谁？做什么？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7999" r="7999" t="0" b="0"/>
          <a:stretch>
            <a:fillRect/>
          </a:stretch>
        </p:blipFill>
        <p:spPr>
          <a:xfrm rot="0" flipH="false" flipV="false">
            <a:off x="762000" y="2032000"/>
            <a:ext cx="3556000" cy="3175000"/>
          </a:xfrm>
          <a:prstGeom prst="rect">
            <a:avLst/>
          </a:prstGeom>
          <a:noFill/>
          <a:ln w="38100" cmpd="sng" cap="flat">
            <a:solidFill>
              <a:srgbClr val="FF69B4">
                <a:alpha val="60000"/>
              </a:srgbClr>
            </a:solidFill>
            <a:prstDash val="solid"/>
            <a:round/>
          </a:ln>
        </p:spPr>
      </p:pic>
      <p:sp>
        <p:nvSpPr>
          <p:cNvPr name="AutoShape 5" id="5"/>
          <p:cNvSpPr/>
          <p:nvPr/>
        </p:nvSpPr>
        <p:spPr>
          <a:xfrm rot="0" flipH="false" flipV="false">
            <a:off x="762000" y="5461000"/>
            <a:ext cx="3556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08333"/>
              </a:lnSpc>
              <a:defRPr/>
            </a:pPr>
            <a:r>
              <a:rPr lang="en-US" b="false" i="false" strike="noStrike" u="none" sz="15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闭上眼睛，让小脑袋里的创意小精灵飞出来，开始你的魔法构思吧！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89889" flipH="false" flipV="false">
            <a:off x="2667000" y="4057659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5207000" y="1905000"/>
            <a:ext cx="62230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这份充满心意的魔法礼物，你最想送给谁呢？是温柔的妈妈、帅气的爸爸，还是朝夕相处的好朋友？先在心里悄悄定下一个名字吧！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5207000" y="3429000"/>
            <a:ext cx="1981200" cy="2159000"/>
          </a:xfrm>
          <a:prstGeom prst="roundRect">
            <a:avLst>
              <a:gd name="adj" fmla="val 0"/>
            </a:avLst>
          </a:prstGeom>
          <a:solidFill>
            <a:srgbClr val="FF69B4">
              <a:alpha val="1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5397500" y="3619500"/>
            <a:ext cx="406400" cy="4064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5334000" y="4191000"/>
            <a:ext cx="17272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喜欢什么颜色？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300">
                <a:solidFill>
                  <a:srgbClr val="5C4033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想一想，他/她是偏爱甜甜的粉色，还是清爽的蓝色，或者是温暖的黄色呢？</a:t>
            </a:r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7340600" y="3429000"/>
            <a:ext cx="1981200" cy="2159000"/>
          </a:xfrm>
          <a:prstGeom prst="roundRect">
            <a:avLst>
              <a:gd name="adj" fmla="val 0"/>
            </a:avLst>
          </a:prstGeom>
          <a:solidFill>
            <a:srgbClr val="FF69B4">
              <a:alpha val="1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7531100" y="3619500"/>
            <a:ext cx="406400" cy="406400"/>
          </a:xfrm>
          <a:prstGeom prst="rect">
            <a:avLst/>
          </a:prstGeom>
        </p:spPr>
      </p:pic>
      <p:sp>
        <p:nvSpPr>
          <p:cNvPr name="AutoShape 13" id="13"/>
          <p:cNvSpPr/>
          <p:nvPr/>
        </p:nvSpPr>
        <p:spPr>
          <a:xfrm rot="0" flipH="false" flipV="false">
            <a:off x="7467600" y="4191000"/>
            <a:ext cx="17272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喜欢什么事物？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300">
                <a:solidFill>
                  <a:srgbClr val="5C4033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是毛茸茸的小动物，还是美丽的小花小草？抓住他/她的心头好，礼物就更有意义啦！</a:t>
            </a:r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9448800" y="3429000"/>
            <a:ext cx="1981200" cy="2159000"/>
          </a:xfrm>
          <a:prstGeom prst="roundRect">
            <a:avLst>
              <a:gd name="adj" fmla="val 0"/>
            </a:avLst>
          </a:prstGeom>
          <a:solidFill>
            <a:srgbClr val="FF69B4">
              <a:alpha val="1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0" flipH="false" flipV="false">
            <a:off x="9639300" y="3619500"/>
            <a:ext cx="406400" cy="406400"/>
          </a:xfrm>
          <a:prstGeom prst="rect">
            <a:avLst/>
          </a:prstGeom>
        </p:spPr>
      </p:pic>
      <p:sp>
        <p:nvSpPr>
          <p:cNvPr name="AutoShape 16" id="16"/>
          <p:cNvSpPr/>
          <p:nvPr/>
        </p:nvSpPr>
        <p:spPr>
          <a:xfrm rot="0" flipH="false" flipV="false">
            <a:off x="9575800" y="4191000"/>
            <a:ext cx="17272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做什么礼物呢？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300">
                <a:solidFill>
                  <a:srgbClr val="5C4033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是一张画满爱意的贺卡，还是一个能装下小秘密的可爱小包包？大胆选择吧！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第二步：巧手魔法——动手做起来！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905000"/>
            <a:ext cx="3429000" cy="3556000"/>
          </a:xfrm>
          <a:prstGeom prst="roundRect">
            <a:avLst>
              <a:gd name="adj" fmla="val 0"/>
            </a:avLst>
          </a:prstGeom>
          <a:solidFill>
            <a:srgbClr val="FFF0F5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905000"/>
            <a:ext cx="3429000" cy="101600"/>
          </a:xfrm>
          <a:prstGeom prst="roundRect">
            <a:avLst>
              <a:gd name="adj" fmla="val 0"/>
            </a:avLst>
          </a:prstGeom>
          <a:solidFill>
            <a:srgbClr val="FF69B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222500"/>
            <a:ext cx="609600" cy="6096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1778000" y="2286000"/>
            <a:ext cx="228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魔法时刻开始！</a:t>
            </a:r>
            <a:endParaRPr lang="en-US" sz="1100"/>
          </a:p>
        </p:txBody>
      </p:sp>
      <p:cxnSp>
        <p:nvCxnSpPr>
          <p:cNvPr name="Connector 8" id="8"/>
          <p:cNvCxnSpPr/>
          <p:nvPr/>
        </p:nvCxnSpPr>
        <p:spPr>
          <a:xfrm rot="-14946" flipH="false" flipV="false">
            <a:off x="1016014" y="31051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9" id="9"/>
          <p:cNvSpPr/>
          <p:nvPr/>
        </p:nvSpPr>
        <p:spPr>
          <a:xfrm rot="0" flipH="false" flipV="false">
            <a:off x="1016000" y="3302000"/>
            <a:ext cx="29210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645046"/>
                </a:solidFill>
                <a:latin typeface="Noto Sans SC"/>
                <a:ea typeface="Noto Sans SC"/>
                <a:cs typeface="Noto Sans SC"/>
                <a:sym typeface="Noto Sans SC"/>
              </a:rPr>
              <a:t>小小魔法师们，快拿起你的剪刀和彩纸，大胆地剪一剪、画一画、贴一贴吧！让你的想象力在纸上飞舞，创造出属于你的专属作品。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4381500" y="1905000"/>
            <a:ext cx="3429000" cy="3556000"/>
          </a:xfrm>
          <a:prstGeom prst="roundRect">
            <a:avLst>
              <a:gd name="adj" fmla="val 0"/>
            </a:avLst>
          </a:prstGeom>
          <a:solidFill>
            <a:srgbClr val="FFFAE1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4381500" y="1905000"/>
            <a:ext cx="3429000" cy="101600"/>
          </a:xfrm>
          <a:prstGeom prst="roundRect">
            <a:avLst>
              <a:gd name="adj" fmla="val 0"/>
            </a:avLst>
          </a:prstGeom>
          <a:solidFill>
            <a:srgbClr val="FFB6C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35500" y="2222500"/>
            <a:ext cx="609600" cy="609600"/>
          </a:xfrm>
          <a:prstGeom prst="rect">
            <a:avLst/>
          </a:prstGeom>
        </p:spPr>
      </p:pic>
      <p:sp>
        <p:nvSpPr>
          <p:cNvPr name="AutoShape 13" id="13"/>
          <p:cNvSpPr/>
          <p:nvPr/>
        </p:nvSpPr>
        <p:spPr>
          <a:xfrm rot="0" flipH="false" flipV="false">
            <a:off x="5397500" y="2286000"/>
            <a:ext cx="228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独一无二的你</a:t>
            </a:r>
            <a:endParaRPr lang="en-US" sz="1100"/>
          </a:p>
        </p:txBody>
      </p:sp>
      <p:cxnSp>
        <p:nvCxnSpPr>
          <p:cNvPr name="Connector 14" id="14"/>
          <p:cNvCxnSpPr/>
          <p:nvPr/>
        </p:nvCxnSpPr>
        <p:spPr>
          <a:xfrm rot="-14946" flipH="false" flipV="false">
            <a:off x="4635514" y="31051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B6C1">
                <a:alpha val="6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15" id="15"/>
          <p:cNvSpPr/>
          <p:nvPr/>
        </p:nvSpPr>
        <p:spPr>
          <a:xfrm rot="0" flipH="false" flipV="false">
            <a:off x="4635500" y="3302000"/>
            <a:ext cx="29210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645046"/>
                </a:solidFill>
                <a:latin typeface="Noto Sans SC"/>
                <a:ea typeface="Noto Sans SC"/>
                <a:cs typeface="Noto Sans SC"/>
                <a:sym typeface="Noto Sans SC"/>
              </a:rPr>
              <a:t>千万不要怕犯错哦！每一个作品都是独一无二的，因为它来自独一无二的你。老师会一直陪伴在你身边，遇到困难举手，我们一起解决！</a:t>
            </a:r>
            <a:endParaRPr lang="en-US" sz="1100"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8001000" y="1905000"/>
            <a:ext cx="3429000" cy="3556000"/>
          </a:xfrm>
          <a:prstGeom prst="roundRect">
            <a:avLst>
              <a:gd name="adj" fmla="val 0"/>
            </a:avLst>
          </a:prstGeom>
          <a:solidFill>
            <a:srgbClr val="FFEBEE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8001000" y="1905000"/>
            <a:ext cx="3429000" cy="101600"/>
          </a:xfrm>
          <a:prstGeom prst="roundRect">
            <a:avLst>
              <a:gd name="adj" fmla="val 0"/>
            </a:avLst>
          </a:prstGeom>
          <a:solidFill>
            <a:srgbClr val="FF69B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8" id="18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255000" y="2222500"/>
            <a:ext cx="609600" cy="609600"/>
          </a:xfrm>
          <a:prstGeom prst="rect">
            <a:avLst/>
          </a:prstGeom>
        </p:spPr>
      </p:pic>
      <p:sp>
        <p:nvSpPr>
          <p:cNvPr name="AutoShape 19" id="19"/>
          <p:cNvSpPr/>
          <p:nvPr/>
        </p:nvSpPr>
        <p:spPr>
          <a:xfrm rot="0" flipH="false" flipV="false">
            <a:off x="9017000" y="2286000"/>
            <a:ext cx="228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安全小卫士</a:t>
            </a:r>
            <a:endParaRPr lang="en-US" sz="1100"/>
          </a:p>
        </p:txBody>
      </p:sp>
      <p:cxnSp>
        <p:nvCxnSpPr>
          <p:cNvPr name="Connector 20" id="20"/>
          <p:cNvCxnSpPr/>
          <p:nvPr/>
        </p:nvCxnSpPr>
        <p:spPr>
          <a:xfrm rot="-14946" flipH="false" flipV="false">
            <a:off x="8255014" y="31051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69B4">
                <a:alpha val="4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21" id="21"/>
          <p:cNvSpPr/>
          <p:nvPr/>
        </p:nvSpPr>
        <p:spPr>
          <a:xfrm rot="0" flipH="false" flipV="false">
            <a:off x="8255000" y="3302000"/>
            <a:ext cx="29210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645046"/>
                </a:solidFill>
                <a:latin typeface="Noto Sans SC"/>
                <a:ea typeface="Noto Sans SC"/>
                <a:cs typeface="Noto Sans SC"/>
                <a:sym typeface="Noto Sans SC"/>
              </a:rPr>
              <a:t>安全永远是第一位的！使用剪刀时要小心，小手指要离剪刀头远一点；传递剪刀时，一定要握住刀刃，把手柄递给小伙伴哦。</a:t>
            </a:r>
            <a:endParaRPr lang="en-US" sz="1100"/>
          </a:p>
        </p:txBody>
      </p:sp>
      <p:sp>
        <p:nvSpPr>
          <p:cNvPr name="AutoShape 22" id="22"/>
          <p:cNvSpPr/>
          <p:nvPr/>
        </p:nvSpPr>
        <p:spPr>
          <a:xfrm rot="0" flipH="false" flipV="false">
            <a:off x="762000" y="57150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3" id="23"/>
          <p:cNvSpPr/>
          <p:nvPr/>
        </p:nvSpPr>
        <p:spPr>
          <a:xfrm rot="0" flipH="false" flipV="false">
            <a:off x="889000" y="5842000"/>
            <a:ext cx="10414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✨ 享受创作的快乐，让每一个小细节都充满魔法的温度 ✨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{"Label":"1","ContentProducer":"001191110102MACQD9K64010000","ProduceID":"7647717521070214132","ReservedCode1":"","ContentPropagator":"","PropagateID":"","ReservedCode2":""}</vt:lpwstr>
  </property>
</Properties>
</file>