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5.svg" ContentType="image/svg+xml"/>
  <Override PartName="/ppt/media/image21.svg" ContentType="image/svg+xml"/>
  <Override PartName="/ppt/media/image23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1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朋友们好！今天我们要认识一群非常特别的朋友，它们就住在我们心里，它们的名字叫“情绪小怪兽”！它们有时候开心，有时候难过，有时候还会生气。今天，就让我们一起学习如何认识它们，并且把它们画出来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选好颜色后，第二步就是给小怪兽画一个身体。你可以画一个圆形，像快乐小怪兽一样圆滚滚；也可以画一个方形，或者三角形，任何你喜欢的形状都可以！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身体画好啦，第三步，给小怪兽加上表情吧！如果它是开心的，就给它画一个弯弯的笑嘴巴；如果它是生气的，就给它画一双瞪得大大的眼睛。让我们的小怪兽看起来更生动！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第四步，发挥你的想象力！给你的小怪兽加上一些特别的装饰吧！可以给它画上尖尖的角，或者漂亮的翅膀，还可以加上彩色的花纹。这样，你的小怪兽就会变得独一无二！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小怪兽画好啦，最后一步，给它取一个好听的名字吧！你可以根据它的心情和样子来取名，比如叫“开心跳跳”或者“愤怒小火龙”。快给你的小怪兽起个名字吧！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你们开始画画之前，我们先来看看其他小朋友画的情绪小怪兽吧！看这个黄色的快乐小怪兽，画得多棒呀！它看起来非常开心，毛茸茸的身体，还举起了双手，仿佛在和我们打招呼。小朋友们，你们也想画出属于自己的、这么可爱的情绪小怪兽吗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再看看这幅作品，这位小朋友用不同的形状画出了五个情绪小怪兽，是不是很有创意？每一个小怪兽都有自己的特点，都非常特别！现在，轮到你们啦！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画好的小朋友，谁愿意像小明星一样，来到这个舞台上，向大家介绍一下你的情绪小怪兽呢？告诉我们它叫什么名字，它现在是什么样的心情。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今天我们认识了好多情绪小怪兽，也画出了自己的小怪兽。我们要记住，开心、生气、难过、平静、害怕，这些情绪都是我们的好朋友。我们要学会认识它们，照顾它们，做自己情绪的小主人！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今天的课程就到这里啦！小朋友们都表现得非常棒！希望大家都能成为最棒的情绪小主人，和自己的情绪小怪兽们友好相处！谢谢大家！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看，这就是情绪小怪兽！它就住在我们每个人的心里。它会有各种各样的心情。那小朋友们，你们今天的心情是什么样的呢？是开心的黄色，还是有点难过的蓝色呢？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有时候，当我们心里有很多很多不同的感觉时，比如开心、生气、难过全都挤在一起，情绪小怪兽就会变得像这样，乱糟糟的，颜色都混在了一起，看起来有点难受呢。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现在，让我们来整理一下这些心情。首先是快乐小怪兽！快乐是黄色的，就像金灿灿的太阳，给我们带来温暖和光明。当你感到快乐的时候，是不是想哈哈大笑，想蹦蹦跳跳呢？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接下来是忧伤小怪兽。忧伤是蓝色的，就像下雨天一样，感觉冷冷的、湿湿的。当我们感到忧伤时，可能会想哭，不想说话，觉得有点孤单。这也是一种很正常的情绪哦。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哇，看这个愤怒小怪兽！愤怒是红色的，像熊熊燃烧的火焰。当我们生气的时候，是不是感觉身体里有一团火，想大叫，想跺脚？这就是愤怒小怪兽在发脾气啦！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现在我们来看看平静小怪兽。平静是绿色的，就像安静的森林和绿油油的草地，让人感觉特别舒服和安宁。当我们感到平静时，呼吸会变得平稳，整个人都很放松。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最后是害怕小怪兽。害怕是黑色的，像漆黑的夜晚，让人有点发抖。当我们感到害怕时，可能会想躲起来，心跳会变得很快。没关系，害怕也是我们情绪的一部分。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认识了这么多情绪小怪兽，现在我们也要来画一个属于自己的情绪小怪兽啦！第一步，想一想，你今天最想画哪个情绪？是开心的黄色，还是愤怒的红色？为你的小怪兽选一个颜色吧！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svg"/><Relationship Id="rId7" Type="http://schemas.openxmlformats.org/officeDocument/2006/relationships/image" Target="../media/image29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32.sv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6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43.svg"/><Relationship Id="rId7" Type="http://schemas.openxmlformats.org/officeDocument/2006/relationships/image" Target="../media/image42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svg"/><Relationship Id="rId8" Type="http://schemas.openxmlformats.org/officeDocument/2006/relationships/image" Target="../media/image50.png"/><Relationship Id="rId7" Type="http://schemas.openxmlformats.org/officeDocument/2006/relationships/image" Target="../media/image49.svg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52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5.sv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image" Target="../media/image8.jpe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7" Type="http://schemas.openxmlformats.org/officeDocument/2006/relationships/notesSlide" Target="../notesSlides/notesSlide9.xml"/><Relationship Id="rId26" Type="http://schemas.openxmlformats.org/officeDocument/2006/relationships/slideLayout" Target="../slideLayouts/slideLayout12.xml"/><Relationship Id="rId25" Type="http://schemas.openxmlformats.org/officeDocument/2006/relationships/image" Target="../media/image7.png"/><Relationship Id="rId24" Type="http://schemas.openxmlformats.org/officeDocument/2006/relationships/tags" Target="../tags/tag19.xml"/><Relationship Id="rId23" Type="http://schemas.openxmlformats.org/officeDocument/2006/relationships/tags" Target="../tags/tag18.xml"/><Relationship Id="rId22" Type="http://schemas.openxmlformats.org/officeDocument/2006/relationships/image" Target="../media/image17.jpeg"/><Relationship Id="rId21" Type="http://schemas.openxmlformats.org/officeDocument/2006/relationships/tags" Target="../tags/tag17.xml"/><Relationship Id="rId20" Type="http://schemas.openxmlformats.org/officeDocument/2006/relationships/tags" Target="../tags/tag16.xml"/><Relationship Id="rId2" Type="http://schemas.openxmlformats.org/officeDocument/2006/relationships/tags" Target="../tags/tag1.xml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image" Target="../media/image16.jpeg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image" Target="../media/image13.jpeg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2286000"/>
            <a:ext cx="1219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6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情绪小怪兽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4064000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把心情画出来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5080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FFF8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认识我们的情绪朋友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创作步骤 2 - 画身体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842000" cy="2921000"/>
          </a:xfrm>
          <a:prstGeom prst="roundRect">
            <a:avLst>
              <a:gd name="adj" fmla="val 0"/>
            </a:avLst>
          </a:prstGeom>
          <a:solidFill>
            <a:srgbClr val="FFF0F5">
              <a:alpha val="96000"/>
            </a:srgbClr>
          </a:solidFill>
          <a:ln w="38100" cap="flat" cmpd="sng">
            <a:solidFill>
              <a:srgbClr val="FFA07A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533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E91E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第二步：给你的小怪兽画一个身体吧！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667000"/>
            <a:ext cx="5334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身体是小怪兽的“房子”，你可以尽情发挥想象力！它可以是圆滚滚的圆形，像甜甜的小皮球；也可以是方方正正的方形，像坚固的小盒子；还可以是尖尖的三角形，像可爱的小帽子。无论什么形状，都是专属于你的独特设计哦！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985000" y="1651000"/>
            <a:ext cx="44450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95000"/>
            </a:srgbClr>
          </a:solidFill>
          <a:ln w="38100" cap="flat" cmpd="sng">
            <a:solidFill>
              <a:srgbClr val="E0A8FC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l="748" r="748"/>
          <a:stretch>
            <a:fillRect/>
          </a:stretch>
        </p:blipFill>
        <p:spPr>
          <a:xfrm>
            <a:off x="7175500" y="1841500"/>
            <a:ext cx="1968500" cy="254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9271000" y="1841500"/>
            <a:ext cx="2095500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9C27B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看！像这样</a:t>
            </a:r>
            <a:endParaRPr lang="en-US" sz="1100"/>
          </a:p>
          <a:p>
            <a:pPr marL="0"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简单的几何形状也能画出可爱的大熊猫。试试用同样的方法，为你的小怪兽搭一个有趣的身体吧！</a:t>
            </a:r>
            <a:endParaRPr lang="en-US" sz="13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62000" y="4826000"/>
            <a:ext cx="10668000" cy="1651000"/>
          </a:xfrm>
          <a:prstGeom prst="roundRect">
            <a:avLst>
              <a:gd name="adj" fmla="val 0"/>
            </a:avLst>
          </a:prstGeom>
          <a:solidFill>
            <a:srgbClr val="F0FFF4">
              <a:alpha val="93000"/>
            </a:srgbClr>
          </a:solidFill>
          <a:ln w="25400" cap="flat" cmpd="sng">
            <a:solidFill>
              <a:srgbClr val="8BC34A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952500" y="4953000"/>
            <a:ext cx="3048000" cy="1397000"/>
          </a:xfrm>
          <a:prstGeom prst="roundRect">
            <a:avLst>
              <a:gd name="adj" fmla="val 0"/>
            </a:avLst>
          </a:prstGeom>
          <a:solidFill>
            <a:srgbClr val="FFECB3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1079500" y="5016500"/>
            <a:ext cx="279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8F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圆滚滚的圆形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079500" y="5588000"/>
            <a:ext cx="279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D40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适合肉肉的、可爱的小怪兽，像汤圆一样软乎乎。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5361804">
            <a:off x="3619500" y="5581685"/>
            <a:ext cx="114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C34A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318000" y="4953000"/>
            <a:ext cx="3048000" cy="1397000"/>
          </a:xfrm>
          <a:prstGeom prst="roundRect">
            <a:avLst>
              <a:gd name="adj" fmla="val 0"/>
            </a:avLst>
          </a:prstGeom>
          <a:solidFill>
            <a:srgbClr val="B3E5FC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4445000" y="5016500"/>
            <a:ext cx="279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3A9F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方方正正的方形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4445000" y="5588000"/>
            <a:ext cx="279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5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适合酷酷的、有棱角的小怪兽，像积木一样结实。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5361804">
            <a:off x="6985000" y="5581685"/>
            <a:ext cx="114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C34A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7683500" y="4953000"/>
            <a:ext cx="3048000" cy="1397000"/>
          </a:xfrm>
          <a:prstGeom prst="roundRect">
            <a:avLst>
              <a:gd name="adj" fmla="val 0"/>
            </a:avLst>
          </a:prstGeom>
          <a:solidFill>
            <a:srgbClr val="F48FB1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7810500" y="5016500"/>
            <a:ext cx="279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EC407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尖尖的三角形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810500" y="5588000"/>
            <a:ext cx="279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880E4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适合机灵的、跑很快的小怪兽，像小旗子一样俏皮。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创作步骤 3 - 加表情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97500" cy="2540000"/>
          </a:xfrm>
          <a:prstGeom prst="roundRect">
            <a:avLst>
              <a:gd name="adj" fmla="val 0"/>
            </a:avLst>
          </a:prstGeom>
          <a:solidFill>
            <a:srgbClr val="FFFCF0">
              <a:alpha val="95000"/>
            </a:srgbClr>
          </a:solidFill>
          <a:ln w="25400" cap="flat" cmpd="sng">
            <a:solidFill>
              <a:srgbClr val="FFA000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4826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E67E2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第三步：给小怪兽加上灵魂表情！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540000"/>
            <a:ext cx="48895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表情是小怪兽的“心情开关”哦！如果它今天遇到了好吃的星星糖果，就画一个笑哈哈的弯月嘴巴；如果它被抢走了玩具，就画一对瞪得圆圆的大眼睛和倒竖的小眉头，让大家一眼就看出它的小情绪～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 t="6445" b="6445"/>
          <a:stretch>
            <a:fillRect/>
          </a:stretch>
        </p:blipFill>
        <p:spPr>
          <a:xfrm>
            <a:off x="6477000" y="1651000"/>
            <a:ext cx="5207000" cy="2540000"/>
          </a:xfrm>
          <a:prstGeom prst="rect">
            <a:avLst/>
          </a:prstGeom>
          <a:noFill/>
          <a:ln w="38100" cap="flat" cmpd="sng">
            <a:solidFill>
              <a:srgbClr val="FFFFFF">
                <a:alpha val="100000"/>
              </a:srgbClr>
            </a:solidFill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762000" y="4381500"/>
            <a:ext cx="5397500" cy="1968500"/>
          </a:xfrm>
          <a:prstGeom prst="roundRect">
            <a:avLst>
              <a:gd name="adj" fmla="val 0"/>
            </a:avLst>
          </a:prstGeom>
          <a:solidFill>
            <a:srgbClr val="FEF3C7">
              <a:alpha val="92000"/>
            </a:srgbClr>
          </a:solidFill>
          <a:ln w="25400" cap="flat" cmpd="sng">
            <a:solidFill>
              <a:srgbClr val="F59E0B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45085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714500" y="45085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9770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开心模式：笑哈哈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52500" y="5207000"/>
            <a:ext cx="495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645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嘴角向上弯成小月牙，露出两颗可爱的小虎牙，再点上两团粉扑扑的腮红。这样的小怪兽一看就是吃到了甜甜的云朵棉花糖，快乐都要溢出来啦！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43815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FEE2E2">
              <a:alpha val="92000"/>
            </a:srgbClr>
          </a:solidFill>
          <a:ln w="25400" cap="flat" cmpd="sng">
            <a:solidFill>
              <a:srgbClr val="EF4444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67500" y="4508500"/>
            <a:ext cx="609600" cy="609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7429500" y="45085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生气模式：气鼓鼓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667500" y="5207000"/>
            <a:ext cx="4762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5A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眼睛瞪得像铜铃，眉毛用力皱起来变成小山峰，嘴巴紧闭成一条线。这只小怪兽肯定是发现自己的宝藏被偷啦，正准备鼓起腮帮子吹跑小偷呢！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创作步骤 4 - 添装饰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969000" cy="2159000"/>
          </a:xfrm>
          <a:prstGeom prst="roundRect">
            <a:avLst>
              <a:gd name="adj" fmla="val 11764"/>
            </a:avLst>
          </a:prstGeom>
          <a:solidFill>
            <a:srgbClr val="FFFAF0">
              <a:alpha val="95000"/>
            </a:srgbClr>
          </a:solidFill>
          <a:ln w="25400" cap="flat" cmpd="sng">
            <a:solidFill>
              <a:srgbClr val="FFB7B2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546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EC489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第四步：发挥你的想象力！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540000"/>
            <a:ext cx="546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给你的小怪兽加上独特的专属装扮吧！无论是神气的尖角、梦幻的翅膀，还是俏皮的尾巴和缤纷的花纹，大胆运用五彩的画笔，让它从千篇一律中脱颖而出，成为童话世界里独一无二的小精灵！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048500" y="1651000"/>
            <a:ext cx="4508500" cy="2159000"/>
          </a:xfrm>
          <a:prstGeom prst="roundRect">
            <a:avLst>
              <a:gd name="adj" fmla="val 11764"/>
            </a:avLst>
          </a:prstGeom>
          <a:solidFill>
            <a:srgbClr val="FFFFFF">
              <a:alpha val="92000"/>
            </a:srgbClr>
          </a:solidFill>
          <a:ln w="25400" cap="flat" cmpd="sng">
            <a:solidFill>
              <a:srgbClr val="93C5FD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l="3124" r="3125"/>
          <a:stretch>
            <a:fillRect/>
          </a:stretch>
        </p:blipFill>
        <p:spPr>
          <a:xfrm>
            <a:off x="7175500" y="1714500"/>
            <a:ext cx="1905000" cy="203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9207500" y="1841500"/>
            <a:ext cx="2222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B82F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灵感参考：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47556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看这只可爱的独角兽！它有着弯弯的独角和云朵般的翅膀。你也可以为你的小怪兽设计出与众不同的造型哦。</a:t>
            </a:r>
            <a:endParaRPr lang="en-US" sz="1300" b="0" i="0" u="none" strike="noStrike">
              <a:solidFill>
                <a:srgbClr val="47556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62000" y="4064000"/>
            <a:ext cx="2667000" cy="2286000"/>
          </a:xfrm>
          <a:prstGeom prst="roundRect">
            <a:avLst>
              <a:gd name="adj" fmla="val 8333"/>
            </a:avLst>
          </a:prstGeom>
          <a:solidFill>
            <a:srgbClr val="FFE4E6">
              <a:alpha val="94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42545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4229100"/>
            <a:ext cx="1841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BE12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神气尖角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952500" y="4826000"/>
            <a:ext cx="228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503232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给小怪兽顶上加个螺旋角或星星角，瞬间变得威风凛凛，像守护森林的小小勇士一样帅气！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3556000" y="4064000"/>
            <a:ext cx="2667000" cy="2286000"/>
          </a:xfrm>
          <a:prstGeom prst="roundRect">
            <a:avLst>
              <a:gd name="adj" fmla="val 8333"/>
            </a:avLst>
          </a:prstGeom>
          <a:solidFill>
            <a:srgbClr val="DBEAFE">
              <a:alpha val="94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46500" y="42545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4191000" y="4229100"/>
            <a:ext cx="1841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梦幻翅膀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3746500" y="4826000"/>
            <a:ext cx="228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324664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画上半透明的蝴蝶翅膀或云朵翅膀，让它拥有飞向天空的超能力，在云朵间自由穿梭探险。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350000" y="4064000"/>
            <a:ext cx="2667000" cy="2286000"/>
          </a:xfrm>
          <a:prstGeom prst="roundRect">
            <a:avLst>
              <a:gd name="adj" fmla="val 8333"/>
            </a:avLst>
          </a:prstGeom>
          <a:solidFill>
            <a:srgbClr val="FEF9C3">
              <a:alpha val="94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0500" y="42545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85000" y="4229100"/>
            <a:ext cx="1841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A8A0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百变尾巴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540500" y="4826000"/>
            <a:ext cx="228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5A4B28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设计一条像弹簧一样的卷卷尾，或者像火焰一样的毛毛尾，跑起来一摇一摆，可爱度满分！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9144000" y="4064000"/>
            <a:ext cx="2667000" cy="2286000"/>
          </a:xfrm>
          <a:prstGeom prst="roundRect">
            <a:avLst>
              <a:gd name="adj" fmla="val 8333"/>
            </a:avLst>
          </a:prstGeom>
          <a:solidFill>
            <a:srgbClr val="EDE9FE">
              <a:alpha val="94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34500" y="4254500"/>
            <a:ext cx="355600" cy="3556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9779000" y="4229100"/>
            <a:ext cx="1841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9333E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缤纷花纹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9334500" y="4826000"/>
            <a:ext cx="228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503264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用彩虹色的圆点、条纹或爱心作为皮肤花纹，让小怪兽穿上独一无二的花衣裳，瞬间亮眼！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889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创作步骤 5 - 取名字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1143000"/>
          </a:xfrm>
          <a:prstGeom prst="roundRect">
            <a:avLst>
              <a:gd name="adj" fmla="val 22222"/>
            </a:avLst>
          </a:prstGeom>
          <a:solidFill>
            <a:srgbClr val="FFF0F5">
              <a:alpha val="92000"/>
            </a:srgbClr>
          </a:solidFill>
          <a:ln w="25400" cap="flat" cmpd="sng">
            <a:solidFill>
              <a:srgbClr val="FFB6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752600"/>
            <a:ext cx="10160000" cy="939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8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第五步：给你的小怪兽取个好听的名字吧！你可以根据它的性格、身上的颜色，或者独特的小本领来决定哦，让它成为独一无二的专属伙伴～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3048000"/>
            <a:ext cx="3429000" cy="1524000"/>
          </a:xfrm>
          <a:prstGeom prst="roundRect">
            <a:avLst>
              <a:gd name="adj" fmla="val 12500"/>
            </a:avLst>
          </a:prstGeom>
          <a:solidFill>
            <a:srgbClr val="FFE4E1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889000" y="3175000"/>
            <a:ext cx="317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DB709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开心跳跳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889000" y="3810000"/>
            <a:ext cx="317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如果它总是蹦蹦跳跳，充满活力，像一颗开心果一样～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81500" y="3048000"/>
            <a:ext cx="3429000" cy="1524000"/>
          </a:xfrm>
          <a:prstGeom prst="roundRect">
            <a:avLst>
              <a:gd name="adj" fmla="val 12500"/>
            </a:avLst>
          </a:prstGeom>
          <a:solidFill>
            <a:srgbClr val="FFFACD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508500" y="3175000"/>
            <a:ext cx="317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E6A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愤怒小火龙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508500" y="3810000"/>
            <a:ext cx="317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如果它脾气有点爆，身上红红的，还会冒小火苗～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01000" y="3048000"/>
            <a:ext cx="3429000" cy="1524000"/>
          </a:xfrm>
          <a:prstGeom prst="roundRect">
            <a:avLst>
              <a:gd name="adj" fmla="val 12500"/>
            </a:avLst>
          </a:prstGeom>
          <a:solidFill>
            <a:srgbClr val="F0FFF0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8128000" y="3175000"/>
            <a:ext cx="317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56B2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安静小绿叶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3810000"/>
            <a:ext cx="317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如果它性格温和，喜欢安静待着，浑身绿油油的～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4826000"/>
            <a:ext cx="10668000" cy="1524000"/>
          </a:xfrm>
          <a:prstGeom prst="roundRect">
            <a:avLst>
              <a:gd name="adj" fmla="val 20833"/>
            </a:avLst>
          </a:prstGeom>
          <a:solidFill>
            <a:srgbClr val="E0F7FF">
              <a:alpha val="94000"/>
            </a:srgbClr>
          </a:solidFill>
          <a:ln w="38100" cap="flat" cmpd="sng">
            <a:solidFill>
              <a:srgbClr val="87CEFA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9500" y="5016500"/>
            <a:ext cx="558800" cy="558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905000" y="4953000"/>
            <a:ext cx="914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 b="1" i="0" u="none" strike="noStrike">
                <a:solidFill>
                  <a:srgbClr val="2D506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我的名字叫 _______ ！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50648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快拿起你的画笔，在横线上写下你为它取的专属名字吧，让这个可爱的小怪兽正式成为你的新朋友！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635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范例展示 1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4445000"/>
          </a:xfrm>
          <a:prstGeom prst="roundRect">
            <a:avLst>
              <a:gd name="adj" fmla="val 5714"/>
            </a:avLst>
          </a:prstGeom>
          <a:solidFill>
            <a:srgbClr val="FFF5F7">
              <a:alpha val="96000"/>
            </a:srgbClr>
          </a:solidFill>
          <a:ln w="25400" cap="flat" cmpd="sng">
            <a:solidFill>
              <a:srgbClr val="FFB7C5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905000"/>
            <a:ext cx="3175000" cy="3683000"/>
          </a:xfrm>
          <a:prstGeom prst="roundRect">
            <a:avLst>
              <a:gd name="adj" fmla="val 6000"/>
            </a:avLst>
          </a:prstGeom>
          <a:solidFill>
            <a:srgbClr val="FFF3C7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5992" b="5992"/>
          <a:stretch>
            <a:fillRect/>
          </a:stretch>
        </p:blipFill>
        <p:spPr>
          <a:xfrm>
            <a:off x="1143000" y="2032000"/>
            <a:ext cx="2921000" cy="3429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cxnSp>
        <p:nvCxnSpPr>
          <p:cNvPr id="7" name="Connector 7"/>
          <p:cNvCxnSpPr/>
          <p:nvPr/>
        </p:nvCxnSpPr>
        <p:spPr>
          <a:xfrm rot="5386777">
            <a:off x="2857500" y="3676662"/>
            <a:ext cx="330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A726">
                <a:alpha val="4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4699000" y="1968500"/>
            <a:ext cx="647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704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看！这是其他小朋友画的情绪小怪兽！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699000" y="2984500"/>
            <a:ext cx="6477000" cy="1714500"/>
          </a:xfrm>
          <a:prstGeom prst="roundRect">
            <a:avLst>
              <a:gd name="adj" fmla="val 8888"/>
            </a:avLst>
          </a:prstGeom>
          <a:solidFill>
            <a:srgbClr val="FFFDE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889500" y="3111500"/>
            <a:ext cx="6096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5D40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只圆滚滚、毛茸茸的黄色小怪兽也太可爱啦！它开心地举着双手，眼睛笑成了弯弯的月牙，仿佛在大声说“我超快乐”！小朋友们，你们看它金灿灿的身体和充满活力的样子，是不是一下子就感受到了这份开心的情绪？这就是把看不见的心情，变成了看得见的可爱图画哦！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99000" y="4826000"/>
            <a:ext cx="6477000" cy="698500"/>
          </a:xfrm>
          <a:prstGeom prst="roundRect">
            <a:avLst>
              <a:gd name="adj" fmla="val 27272"/>
            </a:avLst>
          </a:prstGeom>
          <a:solidFill>
            <a:srgbClr val="FFE082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4826000" y="4902200"/>
            <a:ext cx="6223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✨ 快拿起你的画笔，也来创造一个独一无二的情绪小怪兽吧！ ✨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571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范例展示 2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556000" cy="4318000"/>
          </a:xfrm>
          <a:prstGeom prst="roundRect">
            <a:avLst>
              <a:gd name="adj" fmla="val 7142"/>
            </a:avLst>
          </a:prstGeom>
          <a:solidFill>
            <a:srgbClr val="FFFFFF">
              <a:alpha val="95000"/>
            </a:srgbClr>
          </a:solidFill>
          <a:ln w="38100" cap="flat" cmpd="sng">
            <a:solidFill>
              <a:srgbClr val="FFB74D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16936" b="16936"/>
          <a:stretch>
            <a:fillRect/>
          </a:stretch>
        </p:blipFill>
        <p:spPr>
          <a:xfrm>
            <a:off x="952500" y="1905000"/>
            <a:ext cx="3175000" cy="292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952500" y="4953000"/>
            <a:ext cx="317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D40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充满童趣的几何图形创意</a:t>
            </a:r>
            <a:br>
              <a:rPr lang="en-US" sz="1400" b="0" i="0" u="none" strike="noStrike">
                <a:solidFill>
                  <a:srgbClr val="5D40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5D40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画出独一无二的小怪兽！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5389582">
            <a:off x="2540000" y="3867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AE7EF0">
                <a:alpha val="5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4889500" y="1651000"/>
            <a:ext cx="6731000" cy="1524000"/>
          </a:xfrm>
          <a:prstGeom prst="roundRect">
            <a:avLst>
              <a:gd name="adj" fmla="val 16666"/>
            </a:avLst>
          </a:prstGeom>
          <a:solidFill>
            <a:srgbClr val="FFBBD8">
              <a:alpha val="8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5143500" y="1778000"/>
            <a:ext cx="6223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BE4B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每一个小怪兽都很特别！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889500" y="3365500"/>
            <a:ext cx="6731000" cy="1841500"/>
          </a:xfrm>
          <a:prstGeom prst="roundRect">
            <a:avLst>
              <a:gd name="adj" fmla="val 10344"/>
            </a:avLst>
          </a:prstGeom>
          <a:solidFill>
            <a:srgbClr val="A5D6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5143500" y="3492500"/>
            <a:ext cx="6223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26547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呀，这位小朋友发挥了超棒的想象力！用圆圆的、方方的、星星状的简单图形，画出了五只性格迥异的情绪小怪兽。它们有着不同的颜色和表情，绿色的开心、红色的生气、粉色的惊喜……每一只都像是有了生命一样，藏着小朋友独特的内心世界，真是太有创意啦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889500" y="5334000"/>
            <a:ext cx="6731000" cy="698500"/>
          </a:xfrm>
          <a:prstGeom prst="roundRect">
            <a:avLst>
              <a:gd name="adj" fmla="val 45454"/>
            </a:avLst>
          </a:prstGeom>
          <a:solidFill>
            <a:srgbClr val="FFEC99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5143500" y="5422900"/>
            <a:ext cx="622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A166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现在轮到你啦：你的小怪兽会是什么形状和颜色的呢？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分享你的小怪兽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6096000" cy="1778000"/>
          </a:xfrm>
          <a:prstGeom prst="roundRect">
            <a:avLst>
              <a:gd name="adj" fmla="val 14285"/>
            </a:avLst>
          </a:prstGeom>
          <a:solidFill>
            <a:srgbClr val="FFF8E1">
              <a:alpha val="92000"/>
            </a:srgbClr>
          </a:solidFill>
          <a:ln w="25400" cap="flat" cmpd="sng">
            <a:solidFill>
              <a:srgbClr val="FFD54F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558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9452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谁愿意像小明星一样，勇敢地站到闪亮的舞台中央？快来向全班小伙伴介绍一下你独一无二的情绪小怪兽吧！大声说出它的故事，让我们都认识它～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175500" y="1676400"/>
            <a:ext cx="4000500" cy="2730500"/>
          </a:xfrm>
          <a:prstGeom prst="roundRect">
            <a:avLst>
              <a:gd name="adj" fmla="val 0"/>
            </a:avLst>
          </a:prstGeom>
          <a:solidFill>
            <a:srgbClr val="FFFFFF">
              <a:alpha val="95000"/>
            </a:srgbClr>
          </a:solidFill>
          <a:ln w="38100" cap="flat" cmpd="sng">
            <a:solidFill>
              <a:srgbClr val="EEEEE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 t="448" b="448"/>
          <a:stretch>
            <a:fillRect/>
          </a:stretch>
        </p:blipFill>
        <p:spPr>
          <a:xfrm>
            <a:off x="7302500" y="1803400"/>
            <a:ext cx="3746500" cy="2476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762000" y="3683000"/>
            <a:ext cx="5397500" cy="1841500"/>
          </a:xfrm>
          <a:prstGeom prst="roundRect">
            <a:avLst>
              <a:gd name="adj" fmla="val 10344"/>
            </a:avLst>
          </a:prstGeom>
          <a:solidFill>
            <a:srgbClr val="FFE0E6">
              <a:alpha val="93000"/>
            </a:srgbClr>
          </a:solidFill>
          <a:ln w="12700" cap="flat" cmpd="sng">
            <a:solidFill>
              <a:srgbClr val="F0629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3873500"/>
            <a:ext cx="457200" cy="457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87500" y="3873500"/>
            <a:ext cx="4381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2185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它叫什么名字呀？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52500" y="4445000"/>
            <a:ext cx="495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880E4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是威风凛凛的“火焰小霸王”，还是软萌可爱的“云朵棉花糖”？快给你的专属小怪兽起一个超特别的名字，让大家一下子就记住它！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350000" y="3683000"/>
            <a:ext cx="5397500" cy="1841500"/>
          </a:xfrm>
          <a:prstGeom prst="roundRect">
            <a:avLst>
              <a:gd name="adj" fmla="val 10344"/>
            </a:avLst>
          </a:prstGeom>
          <a:solidFill>
            <a:srgbClr val="E1F5FE">
              <a:alpha val="93000"/>
            </a:srgbClr>
          </a:solidFill>
          <a:ln w="12700" cap="flat" cmpd="sng">
            <a:solidFill>
              <a:srgbClr val="29B6F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0500" y="38735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7175500" y="3873500"/>
            <a:ext cx="4381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1579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它是什么心情呢？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540500" y="4445000"/>
            <a:ext cx="495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014361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是像彩虹糖果一样甜甜的开心，像小太阳一样暖洋洋的温暖，还是像小雨滴一样有点点难过？用你的话告诉我们小怪兽此刻藏着什么小情绪吧～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651500"/>
            <a:ext cx="10985500" cy="952500"/>
          </a:xfrm>
          <a:prstGeom prst="roundRect">
            <a:avLst>
              <a:gd name="adj" fmla="val 33333"/>
            </a:avLst>
          </a:prstGeom>
          <a:solidFill>
            <a:srgbClr val="FFF3E0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8166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524000" y="5778500"/>
            <a:ext cx="9906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期待你的精彩分享，让我们一起走进小怪兽的奇妙世界，看看它今天又发生了什么有趣的故事！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情绪小怪兽大总结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429000" cy="2413000"/>
          </a:xfrm>
          <a:prstGeom prst="roundRect">
            <a:avLst>
              <a:gd name="adj" fmla="val 7894"/>
            </a:avLst>
          </a:prstGeom>
          <a:solidFill>
            <a:srgbClr val="FFE4E6">
              <a:alpha val="95000"/>
            </a:srgbClr>
          </a:solidFill>
          <a:ln w="25400" cap="flat" cmpd="sng">
            <a:solidFill>
              <a:srgbClr val="F472B6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1841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841500"/>
            <a:ext cx="254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BE185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认识情绪好朋友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413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50324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我们心里住着好多可爱的小怪兽！开心是甜甜的跳跳糖，生气是冒火的小火山，难过是下雨的云朵。它们五颜六色，都是我们独一无二的小伙伴呀。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81500" y="1651000"/>
            <a:ext cx="3429000" cy="2413000"/>
          </a:xfrm>
          <a:prstGeom prst="roundRect">
            <a:avLst>
              <a:gd name="adj" fmla="val 7894"/>
            </a:avLst>
          </a:prstGeom>
          <a:solidFill>
            <a:srgbClr val="E0F2FE">
              <a:alpha val="95000"/>
            </a:srgbClr>
          </a:solidFill>
          <a:ln w="25400" cap="flat" cmpd="sng">
            <a:solidFill>
              <a:srgbClr val="60A5FA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2000" y="1841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080000" y="1841500"/>
            <a:ext cx="254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D4ED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温柔抱抱小情绪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572000" y="2413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283C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不管小怪兽是闹哄哄还是静悄悄，都不要赶走它哦。蹲下来给它一个温暖的抱抱，耐心听听它想说什么，告诉它：“没关系，我会陪着你的。”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01000" y="1651000"/>
            <a:ext cx="3429000" cy="2413000"/>
          </a:xfrm>
          <a:prstGeom prst="roundRect">
            <a:avLst>
              <a:gd name="adj" fmla="val 7894"/>
            </a:avLst>
          </a:prstGeom>
          <a:solidFill>
            <a:srgbClr val="FEF9C3">
              <a:alpha val="95000"/>
            </a:srgbClr>
          </a:solidFill>
          <a:ln w="25400" cap="flat" cmpd="sng">
            <a:solidFill>
              <a:srgbClr val="FACC15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91500" y="1841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99500" y="1841500"/>
            <a:ext cx="254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A8A0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做情绪小主人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191500" y="2413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5A461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当我们看清小怪兽的样子，就不会再害怕啦！学会和它们握手言和，牵着它们的手一起成长。这样，我们就能成为自己快乐又勇敢的小主人啦！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318000"/>
            <a:ext cx="7112000" cy="1968500"/>
          </a:xfrm>
          <a:prstGeom prst="roundRect">
            <a:avLst>
              <a:gd name="adj" fmla="val 12903"/>
            </a:avLst>
          </a:prstGeom>
          <a:solidFill>
            <a:srgbClr val="FFF7ED">
              <a:alpha val="96000"/>
            </a:srgbClr>
          </a:solidFill>
          <a:ln w="25400" cap="flat" cmpd="sng">
            <a:solidFill>
              <a:srgbClr val="FB923C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500" y="4508500"/>
            <a:ext cx="355600" cy="3556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460500" y="4508500"/>
            <a:ext cx="609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2410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老师的悄悄话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52500" y="5080000"/>
            <a:ext cx="6667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31407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亲爱的小朋友，每一种情绪都像天上的云朵一样自然又美丽。我们不需要害怕它们，而是要学会和它们做朋友。当你开心时大声笑，难过时哭出来，生气时深呼吸，你就会发现，你才是情绪的小主人，能让每一天都充满彩虹般的色彩！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8255000" y="4445000"/>
            <a:ext cx="2159000" cy="2159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286000"/>
            <a:ext cx="1219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谢谢观看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0" y="4064000"/>
            <a:ext cx="12192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你也是最棒的情绪小主人！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嗨，情绪小怪兽！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842000" cy="2095500"/>
          </a:xfrm>
          <a:prstGeom prst="roundRect">
            <a:avLst>
              <a:gd name="adj" fmla="val 9090"/>
            </a:avLst>
          </a:prstGeom>
          <a:solidFill>
            <a:srgbClr val="FFFCF5">
              <a:alpha val="95000"/>
            </a:srgbClr>
          </a:solidFill>
          <a:ln w="25400" cap="flat" cmpd="sng">
            <a:solidFill>
              <a:srgbClr val="FBBC05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533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59E0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你好呀！我是情绪小怪兽！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349500"/>
            <a:ext cx="533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我就住在你的心里哦！有时候我会蹦蹦跳跳，那是开心的黄色；有时候我会鼓鼓腮帮子，那是生气的红色；有时候我安安静静的，那是平静的蓝色……我的心情就像彩虹一样，有着好多好多不同的颜色呢！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4000500"/>
            <a:ext cx="5842000" cy="1968500"/>
          </a:xfrm>
          <a:prstGeom prst="roundRect">
            <a:avLst>
              <a:gd name="adj" fmla="val 9677"/>
            </a:avLst>
          </a:prstGeom>
          <a:solidFill>
            <a:srgbClr val="FFF0F5">
              <a:alpha val="95000"/>
            </a:srgbClr>
          </a:solidFill>
          <a:ln w="25400" cap="flat" cmpd="sng">
            <a:solidFill>
              <a:srgbClr val="EC4899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016000" y="4127500"/>
            <a:ext cx="533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B277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今天，你的心情是什么颜色的呢？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699000"/>
            <a:ext cx="533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是像橘子汽水一样甜甜的橙色？还是像云朵一样软软的白色？又或者是像森林一样的绿色？快仔细看看你的心里，找到属于今天的那个小怪兽颜色吧！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5389889">
            <a:off x="4699000" y="3803659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9333EA">
                <a:alpha val="3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1" name="AutoShape 11"/>
          <p:cNvSpPr/>
          <p:nvPr/>
        </p:nvSpPr>
        <p:spPr>
          <a:xfrm>
            <a:off x="7112000" y="1651000"/>
            <a:ext cx="4572000" cy="2794000"/>
          </a:xfrm>
          <a:prstGeom prst="roundRect">
            <a:avLst>
              <a:gd name="adj" fmla="val 5454"/>
            </a:avLst>
          </a:prstGeom>
          <a:solidFill>
            <a:srgbClr val="FFFFFF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 l="26336" r="26336"/>
          <a:stretch>
            <a:fillRect/>
          </a:stretch>
        </p:blipFill>
        <p:spPr>
          <a:xfrm>
            <a:off x="7239000" y="1778000"/>
            <a:ext cx="2032000" cy="2413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9461500" y="1841500"/>
            <a:ext cx="20955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看，这就是我！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我就在这本神奇的绘本里。翻开书，我们就能一起认识所有的情绪色彩啦！</a:t>
            </a:r>
            <a:endParaRPr lang="en-US" sz="13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7112000" y="4635500"/>
            <a:ext cx="4572000" cy="1460500"/>
          </a:xfrm>
          <a:prstGeom prst="roundRect">
            <a:avLst>
              <a:gd name="adj" fmla="val 13043"/>
            </a:avLst>
          </a:prstGeom>
          <a:solidFill>
            <a:srgbClr val="ECFDF5">
              <a:alpha val="95000"/>
            </a:srgbClr>
          </a:solidFill>
          <a:ln w="25400" cap="flat" cmpd="sng">
            <a:solidFill>
              <a:srgbClr val="10B981">
                <a:alpha val="40000"/>
              </a:srgbClr>
            </a:solidFill>
            <a:prstDash val="dot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7302500" y="4762500"/>
            <a:ext cx="419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1" i="0" u="none" strike="noStrike">
                <a:solidFill>
                  <a:srgbClr val="04785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小秘密：</a:t>
            </a:r>
            <a:r>
              <a:rPr lang="en-US" sz="1300" b="0" i="0" u="none" strike="noStrike">
                <a:solidFill>
                  <a:srgbClr val="064E3B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每种颜色都代表一种心情，没有好坏之分哦。无论是开心还是难过，只要说出来，我都会陪着你！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889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一个混乱的小怪兽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461000" cy="3429000"/>
          </a:xfrm>
          <a:prstGeom prst="roundRect">
            <a:avLst>
              <a:gd name="adj" fmla="val 0"/>
            </a:avLst>
          </a:prstGeom>
          <a:solidFill>
            <a:srgbClr val="FFEBEE">
              <a:alpha val="95000"/>
            </a:srgbClr>
          </a:solidFill>
          <a:ln w="25400" cap="flat" cmpd="sng">
            <a:solidFill>
              <a:srgbClr val="FFA5B4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905000"/>
            <a:ext cx="495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800" b="0" i="0" u="none" strike="noStrike">
                <a:solidFill>
                  <a:srgbClr val="50464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有时候，当好多好多不同的心情一下子挤在一起，就像把彩虹的颜料随意搅和了一样……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3048000"/>
            <a:ext cx="4953000" cy="952500"/>
          </a:xfrm>
          <a:prstGeom prst="roundRect">
            <a:avLst>
              <a:gd name="adj" fmla="val 0"/>
            </a:avLst>
          </a:prstGeom>
          <a:solidFill>
            <a:srgbClr val="FFDAB9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06500" y="3111500"/>
            <a:ext cx="4572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我就会变得乱糟糟的！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4191000"/>
            <a:ext cx="4953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开心的笑、生气的火、难过的雨滴……所有的感觉都混在了一起，分也分不清，让小怪兽看起来好困惑呀。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5387267">
            <a:off x="4826000" y="3359162"/>
            <a:ext cx="342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B7B2">
                <a:alpha val="6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0" name="AutoShape 10"/>
          <p:cNvSpPr/>
          <p:nvPr/>
        </p:nvSpPr>
        <p:spPr>
          <a:xfrm>
            <a:off x="6731000" y="1651000"/>
            <a:ext cx="49530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95000"/>
            </a:srgbClr>
          </a:solidFill>
          <a:ln w="38100" cap="flat" cmpd="sng">
            <a:solidFill>
              <a:srgbClr val="FFCDD2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 l="1785" r="1785"/>
          <a:stretch>
            <a:fillRect/>
          </a:stretch>
        </p:blipFill>
        <p:spPr>
          <a:xfrm>
            <a:off x="6921500" y="1778000"/>
            <a:ext cx="4572000" cy="266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762000" y="5334000"/>
            <a:ext cx="10922000" cy="1143000"/>
          </a:xfrm>
          <a:prstGeom prst="roundRect">
            <a:avLst>
              <a:gd name="adj" fmla="val 0"/>
            </a:avLst>
          </a:prstGeom>
          <a:solidFill>
            <a:srgbClr val="FFF8E1">
              <a:alpha val="95000"/>
            </a:srgbClr>
          </a:solidFill>
          <a:ln w="25400" cap="flat" cmpd="sng">
            <a:solidFill>
              <a:srgbClr val="FFCC80">
                <a:alpha val="9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54991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5486400"/>
            <a:ext cx="990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0" i="0" u="none" strike="noStrike">
                <a:solidFill>
                  <a:srgbClr val="423C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小贴士：当我们心里装了太多复杂的情绪，又不知道怎么表达时，就会像这只小怪兽一样失去原本的色彩。这时候，把它们一个个说出来，小怪兽就会慢慢恢复平静啦。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DF0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快乐小怪兽 (Yellow)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588000" cy="4445000"/>
          </a:xfrm>
          <a:prstGeom prst="roundRect">
            <a:avLst>
              <a:gd name="adj" fmla="val 5714"/>
            </a:avLst>
          </a:prstGeom>
          <a:solidFill>
            <a:srgbClr val="FFFFFF">
              <a:alpha val="92000"/>
            </a:srgbClr>
          </a:solidFill>
          <a:ln w="25400" cap="flat" cmpd="sng">
            <a:solidFill>
              <a:srgbClr val="FFD93D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508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6000" b="1" i="0" u="none" strike="noStrike">
                <a:solidFill>
                  <a:srgbClr val="FFD9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Happy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921000"/>
            <a:ext cx="508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快乐是</a:t>
            </a:r>
            <a:r>
              <a:rPr lang="en-US" sz="1600" b="1" i="0" u="none" strike="noStrike">
                <a:solidFill>
                  <a:srgbClr val="FFA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黄色</a:t>
            </a:r>
            <a:r>
              <a:rPr lang="en-US" sz="16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的，就像挂在天上的小太阳！它明亮、温暖，能把所有的乌云都赶跑。这种颜色像融化的黄油，又像刚出炉的蜂蜜蛋糕，甜甜的，充满了希望。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318000"/>
            <a:ext cx="5080000" cy="1524000"/>
          </a:xfrm>
          <a:prstGeom prst="roundRect">
            <a:avLst>
              <a:gd name="adj" fmla="val 12500"/>
            </a:avLst>
          </a:prstGeom>
          <a:solidFill>
            <a:srgbClr val="FFF3C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206500" y="4445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E67E2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💛 心情魔法时刻：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206500" y="4953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53C2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身体里像装了跳跳糖，忍不住想笑、想跳、想转圈圈！心里甜滋滋的，仿佛拥有了全世界的糖果，连呼吸都是暖洋洋的味道～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5389889">
            <a:off x="4572000" y="3930659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93D">
                <a:alpha val="7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2" name="AutoShape 12"/>
          <p:cNvSpPr/>
          <p:nvPr/>
        </p:nvSpPr>
        <p:spPr>
          <a:xfrm>
            <a:off x="6985000" y="5461000"/>
            <a:ext cx="4572000" cy="1079500"/>
          </a:xfrm>
          <a:prstGeom prst="roundRect">
            <a:avLst>
              <a:gd name="adj" fmla="val 17647"/>
            </a:avLst>
          </a:prstGeom>
          <a:solidFill>
            <a:srgbClr val="FFFFFF">
              <a:alpha val="95000"/>
            </a:srgbClr>
          </a:solidFill>
          <a:ln w="25400" cap="flat" cmpd="sng">
            <a:solidFill>
              <a:srgbClr val="FFE082">
                <a:alpha val="100000"/>
              </a:srgbClr>
            </a:solidFill>
            <a:prstDash val="dot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7175500" y="5562600"/>
            <a:ext cx="419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8F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我是快乐小怪兽！</a:t>
            </a:r>
            <a:r>
              <a:rPr lang="en-US" sz="13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快来抓住这团黄色的快乐能量，今天也要元气满满哦～ ✨</a:t>
            </a:r>
            <a:endParaRPr lang="en-US" sz="1100"/>
          </a:p>
        </p:txBody>
      </p:sp>
      <p:pic>
        <p:nvPicPr>
          <p:cNvPr id="14" name="图片 13" descr="屏幕截图 2026-06-05 081128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7621270" y="1651000"/>
            <a:ext cx="3430800" cy="3430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889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忧伤小怪兽 (Blue)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14500"/>
            <a:ext cx="3048000" cy="3683000"/>
          </a:xfrm>
          <a:prstGeom prst="roundRect">
            <a:avLst>
              <a:gd name="adj" fmla="val 8333"/>
            </a:avLst>
          </a:prstGeom>
          <a:solidFill>
            <a:srgbClr val="FFFFFF">
              <a:alpha val="95000"/>
            </a:srgbClr>
          </a:solidFill>
          <a:ln w="25400" cap="flat" cmpd="sng">
            <a:solidFill>
              <a:srgbClr val="4A90E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11300" b="11299"/>
          <a:stretch>
            <a:fillRect/>
          </a:stretch>
        </p:blipFill>
        <p:spPr>
          <a:xfrm>
            <a:off x="952500" y="1841500"/>
            <a:ext cx="2667000" cy="3429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4191000" y="1714500"/>
            <a:ext cx="7493000" cy="3683000"/>
          </a:xfrm>
          <a:prstGeom prst="roundRect">
            <a:avLst>
              <a:gd name="adj" fmla="val 6896"/>
            </a:avLst>
          </a:prstGeom>
          <a:solidFill>
            <a:srgbClr val="F0F8FF">
              <a:alpha val="94000"/>
            </a:srgbClr>
          </a:solidFill>
          <a:ln w="25400" cap="flat" cmpd="sng">
            <a:solidFill>
              <a:srgbClr val="4A90E2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4445000" y="1905000"/>
            <a:ext cx="698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忧伤 (Sad)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2730500"/>
            <a:ext cx="6985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忧伤是像蓝莓汽水一样的蓝色，也像下雨天的天空，冷冷的、湿湿的。仿佛心里飘起了小雨，世界都变得安安静静的，就连平时喜欢的游戏，好像也提不起兴趣去玩了。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4064000"/>
            <a:ext cx="6985000" cy="1143000"/>
          </a:xfrm>
          <a:prstGeom prst="roundRect">
            <a:avLst>
              <a:gd name="adj" fmla="val 16666"/>
            </a:avLst>
          </a:prstGeom>
          <a:solidFill>
            <a:srgbClr val="4A90E2">
              <a:alpha val="1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00" y="41656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207000" y="4165600"/>
            <a:ext cx="6096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3C46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心里的悄悄话：</a:t>
            </a:r>
            <a:r>
              <a:rPr lang="en-US" sz="1400" b="0" i="0" u="none" strike="noStrike">
                <a:solidFill>
                  <a:srgbClr val="50556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我现在只想躲在软软的被子里，有点想哭，也不想说话，感觉全世界就剩我一个人，有点孤单，需要一个大大的拥抱才能好起来。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5588000"/>
            <a:ext cx="10922000" cy="1016000"/>
          </a:xfrm>
          <a:prstGeom prst="roundRect">
            <a:avLst>
              <a:gd name="adj" fmla="val 18750"/>
            </a:avLst>
          </a:prstGeom>
          <a:solidFill>
            <a:srgbClr val="FFF8EB">
              <a:alpha val="95000"/>
            </a:srgbClr>
          </a:solidFill>
          <a:ln w="25400" cap="flat" cmpd="sng">
            <a:solidFill>
              <a:srgbClr val="FFB74D">
                <a:alpha val="6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6896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778000" y="5664200"/>
            <a:ext cx="9652000" cy="863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给小怪兽的温暖建议：</a:t>
            </a:r>
            <a:r>
              <a:rPr lang="en-US" sz="1400" b="0" i="0" u="none" strike="noStrike">
                <a:solidFill>
                  <a:srgbClr val="5D40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当忧伤来敲门时，试着找个舒服的角落，抱着喜欢的玩偶，或者听一首温柔的歌。不用急着赶走它，难过一会儿也没关系，坏情绪总会像乌云一样慢慢飘走的。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79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愤怒小怪兽 (Red)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048000" cy="4064000"/>
          </a:xfrm>
          <a:prstGeom prst="roundRect">
            <a:avLst>
              <a:gd name="adj" fmla="val 8333"/>
            </a:avLst>
          </a:prstGeom>
          <a:solidFill>
            <a:srgbClr val="FFFFFF">
              <a:alpha val="92000"/>
            </a:srgbClr>
          </a:solidFill>
          <a:ln w="25400" cap="flat" cmpd="sng">
            <a:solidFill>
              <a:srgbClr val="F5A623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10461" b="10461"/>
          <a:stretch>
            <a:fillRect/>
          </a:stretch>
        </p:blipFill>
        <p:spPr>
          <a:xfrm>
            <a:off x="952500" y="1968500"/>
            <a:ext cx="2667000" cy="292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889000" y="5080000"/>
            <a:ext cx="279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E74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嗷呜！我生气啦！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5389422">
            <a:off x="2127250" y="3898910"/>
            <a:ext cx="4127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5A623">
                <a:alpha val="5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4445000" y="1778000"/>
            <a:ext cx="7239000" cy="1968500"/>
          </a:xfrm>
          <a:prstGeom prst="roundRect">
            <a:avLst>
              <a:gd name="adj" fmla="val 9677"/>
            </a:avLst>
          </a:prstGeom>
          <a:solidFill>
            <a:srgbClr val="FEF2EB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4635500" y="1968500"/>
            <a:ext cx="127000" cy="127000"/>
          </a:xfrm>
          <a:prstGeom prst="ellipse">
            <a:avLst/>
          </a:prstGeom>
          <a:solidFill>
            <a:srgbClr val="E74C3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889500" y="1905000"/>
            <a:ext cx="6477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E74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愤怒 (Angry)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35500" y="2667000"/>
            <a:ext cx="685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42424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愤怒是</a:t>
            </a:r>
            <a:r>
              <a:rPr lang="en-US" sz="1500" b="1" i="0" u="none" strike="noStrike">
                <a:solidFill>
                  <a:srgbClr val="E74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红色</a:t>
            </a:r>
            <a:r>
              <a:rPr lang="en-US" sz="1500" b="0" i="0" u="none" strike="noStrike">
                <a:solidFill>
                  <a:srgbClr val="42424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的，像壁炉里跳跃的火焰一样炽热、滚烫！它是一种充满力量的情绪，来得快，也像火一样烧得旺，一不小心就会“烫”到自己和身边的人哦。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445000" y="3937000"/>
            <a:ext cx="7239000" cy="1968500"/>
          </a:xfrm>
          <a:prstGeom prst="roundRect">
            <a:avLst>
              <a:gd name="adj" fmla="val 9677"/>
            </a:avLst>
          </a:prstGeom>
          <a:solidFill>
            <a:srgbClr val="F5A623">
              <a:alpha val="18000"/>
            </a:srgbClr>
          </a:solidFill>
          <a:ln w="25400" cap="flat" cmpd="sng">
            <a:solidFill>
              <a:srgbClr val="F5A623">
                <a:alpha val="60000"/>
              </a:srgbClr>
            </a:solidFill>
            <a:prstDash val="dot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35500" y="41275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270500" y="4127500"/>
            <a:ext cx="609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354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身体里的“小火苗”在燃烧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35500" y="4762500"/>
            <a:ext cx="685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03C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这时候我们会想大声尖叫，想用力跺脚，感觉肚子里像装了个小火山，手心发烫，心跳也变快了。要是不做点什么，这团火好像就要从耳朵里冒出来啦！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79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平静小怪兽 (Green)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842000" cy="4445000"/>
          </a:xfrm>
          <a:prstGeom prst="roundRect">
            <a:avLst>
              <a:gd name="adj" fmla="val 0"/>
            </a:avLst>
          </a:prstGeom>
          <a:solidFill>
            <a:srgbClr val="FFFCF0">
              <a:alpha val="94000"/>
            </a:srgbClr>
          </a:solidFill>
          <a:ln w="25400" cap="flat" cmpd="sng">
            <a:solidFill>
              <a:srgbClr val="7ED321">
                <a:alpha val="4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905000"/>
            <a:ext cx="533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7ED3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平静 (Calm)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857500"/>
            <a:ext cx="533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4B4B4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平静是像抹茶一样清新的绿色，就像茂密的森林和柔软的草地，让人感到由内而外的舒服与安宁。它不是静止的，而是一种流动的、温柔的力量，轻轻包裹着我们，让思绪慢下来。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445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7ED321">
              <a:alpha val="1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206500" y="4546600"/>
            <a:ext cx="4953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💚 此刻的心情就像：</a:t>
            </a:r>
            <a:br>
              <a:rPr lang="en-US" sz="14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呼吸变得又深又平稳，肩膀不再紧绷，整个人像躺在铺满阳光的草坪上。没有着急的催促，也没有乱糟糟的念头，只有一种甜甜的、清爽的放松感，连空气都变得软绵绵的啦。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5390035">
            <a:off x="4730750" y="3898909"/>
            <a:ext cx="4381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7ED321">
                <a:alpha val="3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 t="9396" b="9396"/>
          <a:stretch>
            <a:fillRect/>
          </a:stretch>
        </p:blipFill>
        <p:spPr>
          <a:xfrm>
            <a:off x="7112000" y="1778000"/>
            <a:ext cx="4318000" cy="3492500"/>
          </a:xfrm>
          <a:prstGeom prst="rect">
            <a:avLst/>
          </a:prstGeom>
          <a:noFill/>
          <a:ln w="762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228600" dist="76200" dir="2700000" algn="tl" rotWithShape="0">
              <a:srgbClr val="000000">
                <a:alpha val="13000"/>
              </a:srgbClr>
            </a:outerShdw>
          </a:effectLst>
        </p:spPr>
      </p:pic>
      <p:sp>
        <p:nvSpPr>
          <p:cNvPr id="11" name="AutoShape 11"/>
          <p:cNvSpPr/>
          <p:nvPr/>
        </p:nvSpPr>
        <p:spPr>
          <a:xfrm>
            <a:off x="7112000" y="5461000"/>
            <a:ext cx="4318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7239000" y="5524500"/>
            <a:ext cx="4064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看！绿色小怪兽正拿着放大镜慢慢观察世界。</a:t>
            </a:r>
            <a:b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它一点也不慌，这种慢悠悠的样子，是不是也让你觉得很安心呢？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害怕小怪兽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429000" cy="4064000"/>
          </a:xfrm>
          <a:prstGeom prst="roundRect">
            <a:avLst>
              <a:gd name="adj" fmla="val 0"/>
            </a:avLst>
          </a:prstGeom>
          <a:solidFill>
            <a:srgbClr val="FFFFFF">
              <a:alpha val="95000"/>
            </a:srgbClr>
          </a:solidFill>
          <a:ln w="25400" cap="flat" cmpd="sng">
            <a:solidFill>
              <a:srgbClr val="F8C4C8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4000" b="4000"/>
          <a:stretch>
            <a:fillRect/>
          </a:stretch>
        </p:blipFill>
        <p:spPr>
          <a:xfrm>
            <a:off x="889000" y="1841500"/>
            <a:ext cx="3175000" cy="292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889000" y="4889500"/>
            <a:ext cx="3175000" cy="762000"/>
          </a:xfrm>
          <a:prstGeom prst="roundRect">
            <a:avLst>
              <a:gd name="adj" fmla="val 0"/>
            </a:avLst>
          </a:prstGeom>
          <a:solidFill>
            <a:srgbClr val="FEF2F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016000" y="4953000"/>
            <a:ext cx="292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黑黑的、毛茸茸，看起来好胆小呀！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5389257">
            <a:off x="2476500" y="3676660"/>
            <a:ext cx="406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DB7093">
                <a:alpha val="5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9" name="AutoShape 9"/>
          <p:cNvSpPr/>
          <p:nvPr/>
        </p:nvSpPr>
        <p:spPr>
          <a:xfrm>
            <a:off x="4762500" y="1651000"/>
            <a:ext cx="6858000" cy="2222500"/>
          </a:xfrm>
          <a:prstGeom prst="roundRect">
            <a:avLst>
              <a:gd name="adj" fmla="val 0"/>
            </a:avLst>
          </a:prstGeom>
          <a:solidFill>
            <a:srgbClr val="FFF5F7">
              <a:alpha val="95000"/>
            </a:srgbClr>
          </a:solidFill>
          <a:ln w="25400" cap="flat" cmpd="sng">
            <a:solidFill>
              <a:srgbClr val="FFB6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5016500" y="1778000"/>
            <a:ext cx="635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5032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害怕 (Scared)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016500" y="2413000"/>
            <a:ext cx="6350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害怕是像深夜一样的黑色，神秘又安静，却会让人心里咯噔一下。它像一只悄悄溜出来的小黑猫，躲在看不见的角落里，让你忍不住想抱紧自己，浑身都轻轻发抖，连呼吸都变得小心翼翼起来。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762500" y="4064000"/>
            <a:ext cx="6858000" cy="1968500"/>
          </a:xfrm>
          <a:prstGeom prst="roundRect">
            <a:avLst>
              <a:gd name="adj" fmla="val 0"/>
            </a:avLst>
          </a:prstGeom>
          <a:solidFill>
            <a:srgbClr val="F0F8FF">
              <a:alpha val="95000"/>
            </a:srgbClr>
          </a:solidFill>
          <a:ln w="25400" cap="flat" cmpd="sng">
            <a:solidFill>
              <a:srgbClr val="B0E0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5016500" y="4165600"/>
            <a:ext cx="635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648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💓 身体发出的“警报信号”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016500" y="4699000"/>
            <a:ext cx="6350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3C46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当害怕小怪兽出现时，心会像小兔子一样蹦蹦跳，脚步也想立刻跑开躲起来。手脚会微微发凉、有点发抖，好像在说“这里有点危险，快找个安全的地方藏起来！”这是我们身体在保护自己呢。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创作步骤 1 - 选心情，选颜色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1143000"/>
          </a:xfrm>
          <a:prstGeom prst="roundRect">
            <a:avLst>
              <a:gd name="adj" fmla="val 22222"/>
            </a:avLst>
          </a:prstGeom>
          <a:solidFill>
            <a:srgbClr val="FFFFFF">
              <a:alpha val="85000"/>
            </a:srgbClr>
          </a:solidFill>
          <a:ln w="25400" cap="flat" cmpd="sng">
            <a:solidFill>
              <a:srgbClr val="FFDA79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625600"/>
            <a:ext cx="10160000" cy="939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43434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第一步：今天，你想画哪个情绪小怪兽？</a:t>
            </a:r>
            <a:br>
              <a:rPr lang="en-US" sz="1600" b="0" i="0" u="none" strike="noStrike">
                <a:solidFill>
                  <a:srgbClr val="43434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600" b="0" i="0" u="none" strike="noStrike">
                <a:solidFill>
                  <a:srgbClr val="43434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是像太阳一样开心，像火焰一样生气，还是像雨天一样有点难过？快来为你今天的心情，选择一个最有代表性的颜色吧！</a:t>
            </a:r>
            <a:endParaRPr lang="en-US" sz="1100"/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762000" y="2921000"/>
            <a:ext cx="2032000" cy="3175000"/>
          </a:xfrm>
          <a:prstGeom prst="roundRect">
            <a:avLst>
              <a:gd name="adj" fmla="val 9375"/>
            </a:avLst>
          </a:prstGeom>
          <a:solidFill>
            <a:srgbClr val="FFF7D6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825500" y="4826000"/>
            <a:ext cx="1905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EAB30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快乐 · 黄色</a:t>
            </a:r>
            <a:endParaRPr lang="en-US" sz="1100"/>
          </a:p>
        </p:txBody>
      </p:sp>
      <p:sp>
        <p:nvSpPr>
          <p:cNvPr id="9" name="AutoShape 9"/>
          <p:cNvSpPr/>
          <p:nvPr>
            <p:custDataLst>
              <p:tags r:id="rId4"/>
            </p:custDataLst>
          </p:nvPr>
        </p:nvSpPr>
        <p:spPr>
          <a:xfrm>
            <a:off x="825500" y="5334000"/>
            <a:ext cx="190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C403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像金灿灿的太阳，浑身充满了快乐的笑声，温暖又明亮！</a:t>
            </a:r>
            <a:endParaRPr lang="en-US" sz="1100"/>
          </a:p>
        </p:txBody>
      </p:sp>
      <p:sp>
        <p:nvSpPr>
          <p:cNvPr id="10" name="AutoShape 10"/>
          <p:cNvSpPr/>
          <p:nvPr>
            <p:custDataLst>
              <p:tags r:id="rId5"/>
            </p:custDataLst>
          </p:nvPr>
        </p:nvSpPr>
        <p:spPr>
          <a:xfrm>
            <a:off x="2959100" y="2921000"/>
            <a:ext cx="2032000" cy="3175000"/>
          </a:xfrm>
          <a:prstGeom prst="roundRect">
            <a:avLst>
              <a:gd name="adj" fmla="val 9375"/>
            </a:avLst>
          </a:prstGeom>
          <a:solidFill>
            <a:srgbClr val="DBEAFE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22049" b="22050"/>
          <a:stretch>
            <a:fillRect/>
          </a:stretch>
        </p:blipFill>
        <p:spPr>
          <a:xfrm>
            <a:off x="3086100" y="3048000"/>
            <a:ext cx="17780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>
            <p:custDataLst>
              <p:tags r:id="rId8"/>
            </p:custDataLst>
          </p:nvPr>
        </p:nvSpPr>
        <p:spPr>
          <a:xfrm>
            <a:off x="3022600" y="4826000"/>
            <a:ext cx="1905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忧伤 · 蓝色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9"/>
            </p:custDataLst>
          </p:nvPr>
        </p:nvSpPr>
        <p:spPr>
          <a:xfrm>
            <a:off x="3022600" y="5334000"/>
            <a:ext cx="190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C403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像阴雨天的云朵，心里闷闷的，好想找个人抱一抱。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10"/>
            </p:custDataLst>
          </p:nvPr>
        </p:nvSpPr>
        <p:spPr>
          <a:xfrm>
            <a:off x="5156200" y="2921000"/>
            <a:ext cx="2032000" cy="3175000"/>
          </a:xfrm>
          <a:prstGeom prst="roundRect">
            <a:avLst>
              <a:gd name="adj" fmla="val 9375"/>
            </a:avLst>
          </a:prstGeom>
          <a:solidFill>
            <a:srgbClr val="FEE2E2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t="16478" b="16478"/>
          <a:stretch>
            <a:fillRect/>
          </a:stretch>
        </p:blipFill>
        <p:spPr>
          <a:xfrm>
            <a:off x="5283200" y="3048000"/>
            <a:ext cx="17780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AutoShape 16"/>
          <p:cNvSpPr/>
          <p:nvPr>
            <p:custDataLst>
              <p:tags r:id="rId13"/>
            </p:custDataLst>
          </p:nvPr>
        </p:nvSpPr>
        <p:spPr>
          <a:xfrm>
            <a:off x="5219700" y="4826000"/>
            <a:ext cx="1905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EF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愤怒 · 红色</a:t>
            </a:r>
            <a:endParaRPr lang="en-US" sz="1100"/>
          </a:p>
        </p:txBody>
      </p:sp>
      <p:sp>
        <p:nvSpPr>
          <p:cNvPr id="17" name="AutoShape 17"/>
          <p:cNvSpPr/>
          <p:nvPr>
            <p:custDataLst>
              <p:tags r:id="rId14"/>
            </p:custDataLst>
          </p:nvPr>
        </p:nvSpPr>
        <p:spPr>
          <a:xfrm>
            <a:off x="5219700" y="5334000"/>
            <a:ext cx="190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C403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像燃烧的火焰，头上冒着火苗，需要深呼吸冷静一下哦。</a:t>
            </a:r>
            <a:endParaRPr lang="en-US" sz="1100"/>
          </a:p>
        </p:txBody>
      </p:sp>
      <p:sp>
        <p:nvSpPr>
          <p:cNvPr id="18" name="AutoShape 18"/>
          <p:cNvSpPr/>
          <p:nvPr>
            <p:custDataLst>
              <p:tags r:id="rId15"/>
            </p:custDataLst>
          </p:nvPr>
        </p:nvSpPr>
        <p:spPr>
          <a:xfrm>
            <a:off x="7353300" y="2921000"/>
            <a:ext cx="2032000" cy="3175000"/>
          </a:xfrm>
          <a:prstGeom prst="roundRect">
            <a:avLst>
              <a:gd name="adj" fmla="val 9375"/>
            </a:avLst>
          </a:prstGeom>
          <a:solidFill>
            <a:srgbClr val="D1FAE5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t="3384" b="3384"/>
          <a:stretch>
            <a:fillRect/>
          </a:stretch>
        </p:blipFill>
        <p:spPr>
          <a:xfrm>
            <a:off x="7480300" y="3048000"/>
            <a:ext cx="17780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0" name="AutoShape 20"/>
          <p:cNvSpPr/>
          <p:nvPr>
            <p:custDataLst>
              <p:tags r:id="rId18"/>
            </p:custDataLst>
          </p:nvPr>
        </p:nvSpPr>
        <p:spPr>
          <a:xfrm>
            <a:off x="7416800" y="4826000"/>
            <a:ext cx="1905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平静 · 绿色</a:t>
            </a:r>
            <a:endParaRPr lang="en-US" sz="1100"/>
          </a:p>
        </p:txBody>
      </p:sp>
      <p:sp>
        <p:nvSpPr>
          <p:cNvPr id="21" name="AutoShape 21"/>
          <p:cNvSpPr/>
          <p:nvPr>
            <p:custDataLst>
              <p:tags r:id="rId19"/>
            </p:custDataLst>
          </p:nvPr>
        </p:nvSpPr>
        <p:spPr>
          <a:xfrm>
            <a:off x="7416800" y="5334000"/>
            <a:ext cx="190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C403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像安静的森林和草地，慢慢呼吸，心情变得特别平和。</a:t>
            </a:r>
            <a:endParaRPr lang="en-US" sz="1100"/>
          </a:p>
        </p:txBody>
      </p:sp>
      <p:sp>
        <p:nvSpPr>
          <p:cNvPr id="22" name="AutoShape 22"/>
          <p:cNvSpPr/>
          <p:nvPr>
            <p:custDataLst>
              <p:tags r:id="rId20"/>
            </p:custDataLst>
          </p:nvPr>
        </p:nvSpPr>
        <p:spPr>
          <a:xfrm>
            <a:off x="9550400" y="2921000"/>
            <a:ext cx="2032000" cy="3175000"/>
          </a:xfrm>
          <a:prstGeom prst="roundRect">
            <a:avLst>
              <a:gd name="adj" fmla="val 9375"/>
            </a:avLst>
          </a:prstGeom>
          <a:solidFill>
            <a:srgbClr val="F3F4F6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3" name="Picture 23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rcRect t="3571" b="3571"/>
          <a:stretch>
            <a:fillRect/>
          </a:stretch>
        </p:blipFill>
        <p:spPr>
          <a:xfrm>
            <a:off x="9677400" y="3048000"/>
            <a:ext cx="17780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4" name="AutoShape 24"/>
          <p:cNvSpPr/>
          <p:nvPr>
            <p:custDataLst>
              <p:tags r:id="rId23"/>
            </p:custDataLst>
          </p:nvPr>
        </p:nvSpPr>
        <p:spPr>
          <a:xfrm>
            <a:off x="9613900" y="4826000"/>
            <a:ext cx="1905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害怕 · 黑色</a:t>
            </a:r>
            <a:endParaRPr lang="en-US" sz="1100"/>
          </a:p>
        </p:txBody>
      </p:sp>
      <p:sp>
        <p:nvSpPr>
          <p:cNvPr id="25" name="AutoShape 25"/>
          <p:cNvSpPr/>
          <p:nvPr>
            <p:custDataLst>
              <p:tags r:id="rId24"/>
            </p:custDataLst>
          </p:nvPr>
        </p:nvSpPr>
        <p:spPr>
          <a:xfrm>
            <a:off x="9613900" y="5334000"/>
            <a:ext cx="1905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C403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像黑漆漆的夜晚，有点胆小，需要一点点勇气来保护自己。</a:t>
            </a:r>
            <a:endParaRPr lang="en-US" sz="1100"/>
          </a:p>
        </p:txBody>
      </p:sp>
      <p:pic>
        <p:nvPicPr>
          <p:cNvPr id="26" name="图片 25" descr="屏幕截图 2026-06-05 081128"/>
          <p:cNvPicPr/>
          <p:nvPr/>
        </p:nvPicPr>
        <p:blipFill>
          <a:blip r:embed="rId25"/>
          <a:stretch>
            <a:fillRect/>
          </a:stretch>
        </p:blipFill>
        <p:spPr>
          <a:xfrm>
            <a:off x="882650" y="3048000"/>
            <a:ext cx="1652400" cy="1652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0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1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2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3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4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5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6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7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8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19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2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3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4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5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6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7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8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ags/tag9.xml><?xml version="1.0" encoding="utf-8"?>
<p:tagLst xmlns:p="http://schemas.openxmlformats.org/presentationml/2006/main">
  <p:tag name="KSO_WM_DIAGRAM_VIRTUALLY_FRAME" val="{&quot;height&quot;:250,&quot;left&quot;:60,&quot;top&quot;:230,&quot;width&quot;:852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3815</Words>
  <Application>WPS 演示</Application>
  <PresentationFormat/>
  <Paragraphs>243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.</cp:lastModifiedBy>
  <cp:revision>1</cp:revision>
  <dcterms:created xsi:type="dcterms:W3CDTF">2026-06-05T00:13:32Z</dcterms:created>
  <dcterms:modified xsi:type="dcterms:W3CDTF">2026-06-05T00:13:32Z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{"Label":"1","ContentProducer":"001191110102MACQD9K64010000","ProduceID":"7646027549268954070","ReservedCode1":"","ContentPropagator":"","PropagateID":"","ReservedCode2":""}</vt:lpwstr>
  </property>
  <property fmtid="{D5CDD505-2E9C-101B-9397-08002B2CF9AE}" pid="3" name="ICV">
    <vt:lpwstr>0A90222CC79D47B8917096F755CC31C4_12</vt:lpwstr>
  </property>
  <property fmtid="{D5CDD505-2E9C-101B-9397-08002B2CF9AE}" pid="4" name="KSOProductBuildVer">
    <vt:lpwstr>2052-12.1.0.23542</vt:lpwstr>
  </property>
</Properties>
</file>