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19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  <Override PartName="/docProps/custom.xml" ContentType="application/vnd.openxmlformats-officedocument.custom-properties+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core.xml" Type="http://schemas.openxmlformats.org/package/2006/relationships/metadata/core-properties"/><Relationship Id="rId3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  <p:sldMasterId id="2147483660" r:id="rId8"/>
  </p:sldMasterIdLst>
  <p:notesMasterIdLst>
    <p:notesMasterId r:id="rId6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</p:sldIdLst>
  <p:sldSz cx="12192000" cy="6858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 mar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 marL="4572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 marL="9144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 marL="13716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 marL="18288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 marL="22860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 marL="27432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 marL="32004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 marL="36576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<Relationships xmlns="http://schemas.openxmlformats.org/package/2006/relationships"><Relationship Id="rId1" Target="theme/theme1.xml" Type="http://schemas.openxmlformats.org/officeDocument/2006/relationships/theme"/><Relationship Id="rId10" Target="slides/slide2.xml" Type="http://schemas.openxmlformats.org/officeDocument/2006/relationships/slide"/><Relationship Id="rId11" Target="slides/slide3.xml" Type="http://schemas.openxmlformats.org/officeDocument/2006/relationships/slide"/><Relationship Id="rId12" Target="slides/slide4.xml" Type="http://schemas.openxmlformats.org/officeDocument/2006/relationships/slide"/><Relationship Id="rId13" Target="slides/slide5.xml" Type="http://schemas.openxmlformats.org/officeDocument/2006/relationships/slide"/><Relationship Id="rId14" Target="slides/slide6.xml" Type="http://schemas.openxmlformats.org/officeDocument/2006/relationships/slide"/><Relationship Id="rId15" Target="slides/slide7.xml" Type="http://schemas.openxmlformats.org/officeDocument/2006/relationships/slide"/><Relationship Id="rId16" Target="slides/slide8.xml" Type="http://schemas.openxmlformats.org/officeDocument/2006/relationships/slide"/><Relationship Id="rId17" Target="slides/slide9.xml" Type="http://schemas.openxmlformats.org/officeDocument/2006/relationships/slide"/><Relationship Id="rId18" Target="slides/slide10.xml" Type="http://schemas.openxmlformats.org/officeDocument/2006/relationships/slide"/><Relationship Id="rId19" Target="slides/slide11.xml" Type="http://schemas.openxmlformats.org/officeDocument/2006/relationships/slide"/><Relationship Id="rId2" Target="viewProps.xml" Type="http://schemas.openxmlformats.org/officeDocument/2006/relationships/viewProps"/><Relationship Id="rId20" Target="slides/slide12.xml" Type="http://schemas.openxmlformats.org/officeDocument/2006/relationships/slide"/><Relationship Id="rId21" Target="slides/slide13.xml" Type="http://schemas.openxmlformats.org/officeDocument/2006/relationships/slide"/><Relationship Id="rId22" Target="slides/slide14.xml" Type="http://schemas.openxmlformats.org/officeDocument/2006/relationships/slide"/><Relationship Id="rId23" Target="slides/slide15.xml" Type="http://schemas.openxmlformats.org/officeDocument/2006/relationships/slide"/><Relationship Id="rId24" Target="slides/slide16.xml" Type="http://schemas.openxmlformats.org/officeDocument/2006/relationships/slide"/><Relationship Id="rId25" Target="slides/slide17.xml" Type="http://schemas.openxmlformats.org/officeDocument/2006/relationships/slide"/><Relationship Id="rId26" Target="slides/slide18.xml" Type="http://schemas.openxmlformats.org/officeDocument/2006/relationships/slide"/><Relationship Id="rId27" Target="slides/slide19.xml" Type="http://schemas.openxmlformats.org/officeDocument/2006/relationships/slide"/><Relationship Id="rId28" Target="notesSlides/notesSlide1.xml" Type="http://schemas.openxmlformats.org/officeDocument/2006/relationships/notesSlide"/><Relationship Id="rId29" Target="notesSlides/notesSlide2.xml" Type="http://schemas.openxmlformats.org/officeDocument/2006/relationships/notesSlide"/><Relationship Id="rId3" Target="presProps.xml" Type="http://schemas.openxmlformats.org/officeDocument/2006/relationships/presProps"/><Relationship Id="rId30" Target="notesSlides/notesSlide3.xml" Type="http://schemas.openxmlformats.org/officeDocument/2006/relationships/notesSlide"/><Relationship Id="rId31" Target="notesSlides/notesSlide4.xml" Type="http://schemas.openxmlformats.org/officeDocument/2006/relationships/notesSlide"/><Relationship Id="rId32" Target="notesSlides/notesSlide5.xml" Type="http://schemas.openxmlformats.org/officeDocument/2006/relationships/notesSlide"/><Relationship Id="rId33" Target="notesSlides/notesSlide6.xml" Type="http://schemas.openxmlformats.org/officeDocument/2006/relationships/notesSlide"/><Relationship Id="rId34" Target="notesSlides/notesSlide7.xml" Type="http://schemas.openxmlformats.org/officeDocument/2006/relationships/notesSlide"/><Relationship Id="rId35" Target="notesSlides/notesSlide8.xml" Type="http://schemas.openxmlformats.org/officeDocument/2006/relationships/notesSlide"/><Relationship Id="rId36" Target="notesSlides/notesSlide9.xml" Type="http://schemas.openxmlformats.org/officeDocument/2006/relationships/notesSlide"/><Relationship Id="rId37" Target="notesSlides/notesSlide10.xml" Type="http://schemas.openxmlformats.org/officeDocument/2006/relationships/notesSlide"/><Relationship Id="rId38" Target="notesSlides/notesSlide11.xml" Type="http://schemas.openxmlformats.org/officeDocument/2006/relationships/notesSlide"/><Relationship Id="rId39" Target="notesSlides/notesSlide12.xml" Type="http://schemas.openxmlformats.org/officeDocument/2006/relationships/notesSlide"/><Relationship Id="rId4" Target="slideMasters/slideMaster1.xml" Type="http://schemas.openxmlformats.org/officeDocument/2006/relationships/slideMaster"/><Relationship Id="rId40" Target="notesSlides/notesSlide13.xml" Type="http://schemas.openxmlformats.org/officeDocument/2006/relationships/notesSlide"/><Relationship Id="rId41" Target="notesSlides/notesSlide14.xml" Type="http://schemas.openxmlformats.org/officeDocument/2006/relationships/notesSlide"/><Relationship Id="rId42" Target="notesSlides/notesSlide15.xml" Type="http://schemas.openxmlformats.org/officeDocument/2006/relationships/notesSlide"/><Relationship Id="rId43" Target="notesSlides/notesSlide16.xml" Type="http://schemas.openxmlformats.org/officeDocument/2006/relationships/notesSlide"/><Relationship Id="rId44" Target="notesSlides/notesSlide17.xml" Type="http://schemas.openxmlformats.org/officeDocument/2006/relationships/notesSlide"/><Relationship Id="rId45" Target="notesSlides/notesSlide18.xml" Type="http://schemas.openxmlformats.org/officeDocument/2006/relationships/notesSlide"/><Relationship Id="rId46" Target="notesSlides/notesSlide19.xml" Type="http://schemas.openxmlformats.org/officeDocument/2006/relationships/notesSlide"/><Relationship Id="rId6" Target="notesMasters/notesMaster1.xml" Type="http://schemas.openxmlformats.org/officeDocument/2006/relationships/notesMaster"/><Relationship Id="rId7" Target="theme/theme2.xml" Type="http://schemas.openxmlformats.org/officeDocument/2006/relationships/theme"/><Relationship Id="rId8" Target="slideMasters/slideMaster2.xml" Type="http://schemas.openxmlformats.org/officeDocument/2006/relationships/slideMaster"/><Relationship Id="rId9" Target="slides/slide1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10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0.xml" Type="http://schemas.openxmlformats.org/officeDocument/2006/relationships/slide"/></Relationships>
</file>

<file path=ppt/notesSlides/_rels/notesSlide1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1.xml" Type="http://schemas.openxmlformats.org/officeDocument/2006/relationships/slide"/></Relationships>
</file>

<file path=ppt/notesSlides/_rels/notesSlide1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2.xml" Type="http://schemas.openxmlformats.org/officeDocument/2006/relationships/slide"/></Relationships>
</file>

<file path=ppt/notesSlides/_rels/notesSlide1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3.xml" Type="http://schemas.openxmlformats.org/officeDocument/2006/relationships/slide"/></Relationships>
</file>

<file path=ppt/notesSlides/_rels/notesSlide1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4.xml" Type="http://schemas.openxmlformats.org/officeDocument/2006/relationships/slide"/></Relationships>
</file>

<file path=ppt/notesSlides/_rels/notesSlide1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5.xml" Type="http://schemas.openxmlformats.org/officeDocument/2006/relationships/slide"/></Relationships>
</file>

<file path=ppt/notesSlides/_rels/notesSlide1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6.xml" Type="http://schemas.openxmlformats.org/officeDocument/2006/relationships/slide"/></Relationships>
</file>

<file path=ppt/notesSlides/_rels/notesSlide1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7.xml" Type="http://schemas.openxmlformats.org/officeDocument/2006/relationships/slide"/></Relationships>
</file>

<file path=ppt/notesSlides/_rels/notesSlide18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8.xml" Type="http://schemas.openxmlformats.org/officeDocument/2006/relationships/slide"/></Relationships>
</file>

<file path=ppt/notesSlides/_rels/notesSlide19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9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.xml" Type="http://schemas.openxmlformats.org/officeDocument/2006/relationships/slide"/></Relationships>
</file>

<file path=ppt/notesSlides/_rels/notesSlide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.xml" Type="http://schemas.openxmlformats.org/officeDocument/2006/relationships/slide"/></Relationships>
</file>

<file path=ppt/notesSlides/_rels/notesSlide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5.xml" Type="http://schemas.openxmlformats.org/officeDocument/2006/relationships/slide"/></Relationships>
</file>

<file path=ppt/notesSlides/_rels/notesSlide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6.xml" Type="http://schemas.openxmlformats.org/officeDocument/2006/relationships/slide"/></Relationships>
</file>

<file path=ppt/notesSlides/_rels/notesSlide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7.xml" Type="http://schemas.openxmlformats.org/officeDocument/2006/relationships/slide"/></Relationships>
</file>

<file path=ppt/notesSlides/_rels/notesSlide8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8.xml" Type="http://schemas.openxmlformats.org/officeDocument/2006/relationships/slide"/></Relationships>
</file>

<file path=ppt/notesSlides/_rels/notesSlide9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9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小朋友们好！欢迎来到今天的环保小卫士行动！今天，我们将一起进入一个神奇的创意工坊，学习如何施展“变废为宝”的魔法，把那些看似没用的旧东西，变成全新的宝贝！准备好开始我们的环保冒险了吗？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魔法第一步开始！大家看这个望远镜，猜猜它是用什么做的？没错，就是一个普通的卷纸筒！只要我们发挥想象，就能让它变成探索世界的工具。是不是很神奇？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接下来是环保小课堂时间！我们要知道什么是旧物利用，为什么要给垃圾分类，以及我们自己能做哪些环保小事。这些知识能帮助我们更好地完成接下来的创作哦！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现在，老师来示范一下魔法步骤！首先观察材料像什么，然后把它们组合起来，接着用画笔和贴纸装饰它，最后别忘了给它取个好听的名字。大家看明白了吗？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大显身手的时刻到啦！现在，请小朋友们拿起你的魔法材料，发挥想象力，开始创造属于你自己的环保作品吧！老师会在旁边帮助大家，记得使用剪刀要小心哦！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哇！大家的作品都完成了，太厉害了！现在，让我们举办一个盛大的“环保小卫士发布会”！请每个小朋友都来介绍一下自己的作品，告诉大家你的创作故事和环保宣言！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环保知识加油站到啦！我们来学习垃圾分类。不同的垃圾有不同颜色的“家”，蓝色的家是可回收物，绿色的家是厨余垃圾，红色的家是有害垃圾，剩下的都去灰色的家。记住了吗？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看看这些神奇的变身！纸筒变成了望远镜，纸盒变成了小汽车，瓶盖变成了可爱的毛毛虫。只要我们开动脑筋，废旧物品都能变成宝贝！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恭喜所有的小朋友！你们成功完成了所有挑战，把旧物变成了宝贝，学会了环保知识，还分享了自己的创意。你们都是最棒的环保小卫士，给自己一个大大的赞吧！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课程结束了，但我们的环保行动才刚刚开始！让我们一起定下一个绿色约定，今天回家后，做一件环保的小事。可以是给垃圾分类，也可以是改造一个旧物，或者把今天学到的知识分享给家人。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谢谢大家的参与！希望今天的活动能让大家爱上环保，爱上创造。让我们一起，用我们的创意和双手，守护我们美丽的地球！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大家看，左边是一个普通的旧纸盒，右边是一辆帅气的小汽车！其实它们是同一个东西哦！只要我们动动小手，就能给旧物品新的生命。今天，我们就来学习这个神奇的魔法！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今天的冒险有四个任务！首先，我们要学习变废为宝的知识。然后，去寻找可以改造的旧材料。接着，动手创造我们的环保作品。最后，还要把我们的快乐分享给大家！大家有信心完成吗？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我们的第一个魔法目标，是认识一位新朋友——环保！我们会学习垃圾分类，明白节约资源的重要性，还会发现把旧东西变废为宝是多么有趣的一件事！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第二个目标，是让我们变身创意大师！我们要学会观察，把一个瓶盖想象成毛毛虫的身体，把一个纸筒想象成望远镜。然后动手把这些想法变成现实，你可以自己完成，也可以和好朋友一起合作！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第三个目标，是成为一名环保小卫士发言人！完成作品后，要勇敢地向大家介绍你的创作过程，告诉大家你是如何变废为宝的。让我们一起把环保的种子播撒出去！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看！这就是我们的超级魔法工具箱！里面有画笔、剪刀这些基础工具，有纸盒、瓶盖这些等待我们唤醒的“宝藏”，还有贴纸、毛根这些闪亮的装饰品。让我们看看里面都有什么吧！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我们为不同年龄段的小魔法师准备了特别的道具！年龄小的小朋友有简单的模板，大一点的小朋友可以挑战更复杂的创作。无论你是哪个级别的魔法师，都能在这里找到乐趣！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我们的魔法时间是这样安排的。首先是有趣的导入和环保小课堂，然后老师会做示范，接下来就是大家最期待的创造时间！最后，我们会一起展示我们的作品。时间很紧凑，大家要抓紧哦！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2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标题幻灯片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标题和竖排文字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idx="1" type="body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竖排标题与文本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idx="1" type="body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标题和内容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节标题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idx="1" type="body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两栏内容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idx="1" type="body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idx="2" type="body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比较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idx="1" type="body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39" name="Shape 37"/>
          <p:cNvSpPr txBox="1"/>
          <p:nvPr>
            <p:ph idx="2" type="body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idx="3" type="body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1" name="Shape 39"/>
          <p:cNvSpPr txBox="1"/>
          <p:nvPr>
            <p:ph idx="4" type="body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仅标题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空白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内容与标题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idx="1" type="body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idx="2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图片与标题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idx="2" type="pic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idx="1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_rels/slideMaster2.xml.rels><?xml version="1.0" encoding="UTF-8" standalone="yes"?><Relationships xmlns="http://schemas.openxmlformats.org/package/2006/relationships"><Relationship Id="rId1" Target="../theme/theme3.xml" Type="http://schemas.openxmlformats.org/officeDocument/2006/relationships/theme"/><Relationship Id="rId2" Target="../slideLayouts/slideLayout12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b="0" i="0" sz="3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Shape 4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Shape 5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默认主题">
    <p:bg>
      <p:bgPr>
        <a:solidFill>
          <a:srgbClr val="FFFFFF">
            <a:alpha val="100000"/>
          </a:srgbClr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5748369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notesSlides/notesSlide1.xml" Type="http://schemas.openxmlformats.org/officeDocument/2006/relationships/notesSlide"/></Relationships>
</file>

<file path=ppt/slides/_rels/slide10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6.jpeg" Type="http://schemas.openxmlformats.org/officeDocument/2006/relationships/image"/><Relationship Id="rId3" Target="../media/image51.jpeg" Type="http://schemas.openxmlformats.org/officeDocument/2006/relationships/image"/><Relationship Id="rId4" Target="../media/image52.png" Type="http://schemas.openxmlformats.org/officeDocument/2006/relationships/image"/><Relationship Id="rId5" Target="../media/image53.svg" Type="http://schemas.openxmlformats.org/officeDocument/2006/relationships/image"/><Relationship Id="rId6" Target="../media/image54.png" Type="http://schemas.openxmlformats.org/officeDocument/2006/relationships/image"/><Relationship Id="rId7" Target="../media/image55.svg" Type="http://schemas.openxmlformats.org/officeDocument/2006/relationships/image"/><Relationship Id="rId8" Target="../notesSlides/notesSlide10.xml" Type="http://schemas.openxmlformats.org/officeDocument/2006/relationships/notesSlide"/></Relationships>
</file>

<file path=ppt/slides/_rels/slide11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6.jpeg" Type="http://schemas.openxmlformats.org/officeDocument/2006/relationships/image"/><Relationship Id="rId3" Target="../media/image56.png" Type="http://schemas.openxmlformats.org/officeDocument/2006/relationships/image"/><Relationship Id="rId4" Target="../media/image57.svg" Type="http://schemas.openxmlformats.org/officeDocument/2006/relationships/image"/><Relationship Id="rId5" Target="../media/image58.png" Type="http://schemas.openxmlformats.org/officeDocument/2006/relationships/image"/><Relationship Id="rId6" Target="../media/image59.svg" Type="http://schemas.openxmlformats.org/officeDocument/2006/relationships/image"/><Relationship Id="rId7" Target="../media/image60.png" Type="http://schemas.openxmlformats.org/officeDocument/2006/relationships/image"/><Relationship Id="rId8" Target="../media/image61.svg" Type="http://schemas.openxmlformats.org/officeDocument/2006/relationships/image"/><Relationship Id="rId9" Target="../notesSlides/notesSlide11.xml" Type="http://schemas.openxmlformats.org/officeDocument/2006/relationships/notesSlide"/></Relationships>
</file>

<file path=ppt/slides/_rels/slide12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37.png" Type="http://schemas.openxmlformats.org/officeDocument/2006/relationships/image"/><Relationship Id="rId11" Target="../media/image38.svg" Type="http://schemas.openxmlformats.org/officeDocument/2006/relationships/image"/><Relationship Id="rId12" Target="../notesSlides/notesSlide12.xml" Type="http://schemas.openxmlformats.org/officeDocument/2006/relationships/notesSlide"/><Relationship Id="rId2" Target="../media/image6.jpeg" Type="http://schemas.openxmlformats.org/officeDocument/2006/relationships/image"/><Relationship Id="rId3" Target="../media/image62.jpeg" Type="http://schemas.openxmlformats.org/officeDocument/2006/relationships/image"/><Relationship Id="rId4" Target="../media/image13.png" Type="http://schemas.openxmlformats.org/officeDocument/2006/relationships/image"/><Relationship Id="rId5" Target="../media/image14.svg" Type="http://schemas.openxmlformats.org/officeDocument/2006/relationships/image"/><Relationship Id="rId6" Target="../media/image63.png" Type="http://schemas.openxmlformats.org/officeDocument/2006/relationships/image"/><Relationship Id="rId7" Target="../media/image64.svg" Type="http://schemas.openxmlformats.org/officeDocument/2006/relationships/image"/><Relationship Id="rId8" Target="../media/image65.png" Type="http://schemas.openxmlformats.org/officeDocument/2006/relationships/image"/><Relationship Id="rId9" Target="../media/image66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notesSlides/notesSlide13.xml" Type="http://schemas.openxmlformats.org/officeDocument/2006/relationships/notesSlide"/><Relationship Id="rId2" Target="../media/image6.jpeg" Type="http://schemas.openxmlformats.org/officeDocument/2006/relationships/image"/><Relationship Id="rId3" Target="../media/image67.jpeg" Type="http://schemas.openxmlformats.org/officeDocument/2006/relationships/image"/><Relationship Id="rId4" Target="../media/image68.png" Type="http://schemas.openxmlformats.org/officeDocument/2006/relationships/image"/><Relationship Id="rId5" Target="../media/image69.svg" Type="http://schemas.openxmlformats.org/officeDocument/2006/relationships/image"/><Relationship Id="rId6" Target="../media/image70.png" Type="http://schemas.openxmlformats.org/officeDocument/2006/relationships/image"/><Relationship Id="rId7" Target="../media/image71.svg" Type="http://schemas.openxmlformats.org/officeDocument/2006/relationships/image"/><Relationship Id="rId8" Target="../media/image72.png" Type="http://schemas.openxmlformats.org/officeDocument/2006/relationships/image"/><Relationship Id="rId9" Target="../media/image73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29.png" Type="http://schemas.openxmlformats.org/officeDocument/2006/relationships/image"/><Relationship Id="rId11" Target="../media/image30.svg" Type="http://schemas.openxmlformats.org/officeDocument/2006/relationships/image"/><Relationship Id="rId12" Target="../notesSlides/notesSlide14.xml" Type="http://schemas.openxmlformats.org/officeDocument/2006/relationships/notesSlide"/><Relationship Id="rId2" Target="../media/image6.jpeg" Type="http://schemas.openxmlformats.org/officeDocument/2006/relationships/image"/><Relationship Id="rId3" Target="../media/image28.jpeg" Type="http://schemas.openxmlformats.org/officeDocument/2006/relationships/image"/><Relationship Id="rId4" Target="../media/image37.png" Type="http://schemas.openxmlformats.org/officeDocument/2006/relationships/image"/><Relationship Id="rId5" Target="../media/image38.svg" Type="http://schemas.openxmlformats.org/officeDocument/2006/relationships/image"/><Relationship Id="rId6" Target="../media/image74.png" Type="http://schemas.openxmlformats.org/officeDocument/2006/relationships/image"/><Relationship Id="rId7" Target="../media/image75.svg" Type="http://schemas.openxmlformats.org/officeDocument/2006/relationships/image"/><Relationship Id="rId8" Target="../media/image33.png" Type="http://schemas.openxmlformats.org/officeDocument/2006/relationships/image"/><Relationship Id="rId9" Target="../media/image34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6.jpeg" Type="http://schemas.openxmlformats.org/officeDocument/2006/relationships/image"/><Relationship Id="rId3" Target="../media/image19.jpeg" Type="http://schemas.openxmlformats.org/officeDocument/2006/relationships/image"/><Relationship Id="rId4" Target="../notesSlides/notesSlide15.xml" Type="http://schemas.openxmlformats.org/officeDocument/2006/relationships/notesSlide"/></Relationships>
</file>

<file path=ppt/slides/_rels/slide16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6.jpeg" Type="http://schemas.openxmlformats.org/officeDocument/2006/relationships/image"/><Relationship Id="rId3" Target="../media/image51.jpeg" Type="http://schemas.openxmlformats.org/officeDocument/2006/relationships/image"/><Relationship Id="rId4" Target="../media/image8.jpeg" Type="http://schemas.openxmlformats.org/officeDocument/2006/relationships/image"/><Relationship Id="rId5" Target="../media/image23.jpeg" Type="http://schemas.openxmlformats.org/officeDocument/2006/relationships/image"/><Relationship Id="rId6" Target="../media/image33.png" Type="http://schemas.openxmlformats.org/officeDocument/2006/relationships/image"/><Relationship Id="rId7" Target="../media/image34.svg" Type="http://schemas.openxmlformats.org/officeDocument/2006/relationships/image"/><Relationship Id="rId8" Target="../notesSlides/notesSlide16.xml" Type="http://schemas.openxmlformats.org/officeDocument/2006/relationships/notesSlide"/></Relationships>
</file>

<file path=ppt/slides/_rels/slide17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83.png" Type="http://schemas.openxmlformats.org/officeDocument/2006/relationships/image"/><Relationship Id="rId11" Target="../media/image84.svg" Type="http://schemas.openxmlformats.org/officeDocument/2006/relationships/image"/><Relationship Id="rId12" Target="../notesSlides/notesSlide17.xml" Type="http://schemas.openxmlformats.org/officeDocument/2006/relationships/notesSlide"/><Relationship Id="rId2" Target="../media/image6.jpeg" Type="http://schemas.openxmlformats.org/officeDocument/2006/relationships/image"/><Relationship Id="rId3" Target="../media/image76.jpeg" Type="http://schemas.openxmlformats.org/officeDocument/2006/relationships/image"/><Relationship Id="rId4" Target="../media/image77.png" Type="http://schemas.openxmlformats.org/officeDocument/2006/relationships/image"/><Relationship Id="rId5" Target="../media/image78.svg" Type="http://schemas.openxmlformats.org/officeDocument/2006/relationships/image"/><Relationship Id="rId6" Target="../media/image79.png" Type="http://schemas.openxmlformats.org/officeDocument/2006/relationships/image"/><Relationship Id="rId7" Target="../media/image80.svg" Type="http://schemas.openxmlformats.org/officeDocument/2006/relationships/image"/><Relationship Id="rId8" Target="../media/image81.png" Type="http://schemas.openxmlformats.org/officeDocument/2006/relationships/image"/><Relationship Id="rId9" Target="../media/image82.sv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92.svg" Type="http://schemas.openxmlformats.org/officeDocument/2006/relationships/image"/><Relationship Id="rId11" Target="../notesSlides/notesSlide18.xml" Type="http://schemas.openxmlformats.org/officeDocument/2006/relationships/notesSlide"/><Relationship Id="rId2" Target="../media/image6.jpeg" Type="http://schemas.openxmlformats.org/officeDocument/2006/relationships/image"/><Relationship Id="rId3" Target="../media/image85.png" Type="http://schemas.openxmlformats.org/officeDocument/2006/relationships/image"/><Relationship Id="rId4" Target="../media/image86.svg" Type="http://schemas.openxmlformats.org/officeDocument/2006/relationships/image"/><Relationship Id="rId5" Target="../media/image87.png" Type="http://schemas.openxmlformats.org/officeDocument/2006/relationships/image"/><Relationship Id="rId6" Target="../media/image88.svg" Type="http://schemas.openxmlformats.org/officeDocument/2006/relationships/image"/><Relationship Id="rId7" Target="../media/image89.png" Type="http://schemas.openxmlformats.org/officeDocument/2006/relationships/image"/><Relationship Id="rId8" Target="../media/image90.svg" Type="http://schemas.openxmlformats.org/officeDocument/2006/relationships/image"/><Relationship Id="rId9" Target="../media/image91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93.jpeg" Type="http://schemas.openxmlformats.org/officeDocument/2006/relationships/image"/><Relationship Id="rId3" Target="../notesSlides/notesSlide19.xml" Type="http://schemas.openxmlformats.org/officeDocument/2006/relationships/notesSlide"/><Relationship Id="rId4" Target="../media/image94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6.jpeg" Type="http://schemas.openxmlformats.org/officeDocument/2006/relationships/image"/><Relationship Id="rId3" Target="../media/image7.jpeg" Type="http://schemas.openxmlformats.org/officeDocument/2006/relationships/image"/><Relationship Id="rId4" Target="../media/image8.jpeg" Type="http://schemas.openxmlformats.org/officeDocument/2006/relationships/image"/><Relationship Id="rId5" Target="../media/image9.png" Type="http://schemas.openxmlformats.org/officeDocument/2006/relationships/image"/><Relationship Id="rId6" Target="../media/image10.svg" Type="http://schemas.openxmlformats.org/officeDocument/2006/relationships/image"/><Relationship Id="rId7" Target="../notesSlides/notesSlide2.xml" Type="http://schemas.openxmlformats.org/officeDocument/2006/relationships/notesSlide"/></Relationships>
</file>

<file path=ppt/slides/_rels/slide3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18.svg" Type="http://schemas.openxmlformats.org/officeDocument/2006/relationships/image"/><Relationship Id="rId11" Target="../notesSlides/notesSlide3.xml" Type="http://schemas.openxmlformats.org/officeDocument/2006/relationships/notesSlide"/><Relationship Id="rId2" Target="../media/image6.jpeg" Type="http://schemas.openxmlformats.org/officeDocument/2006/relationships/image"/><Relationship Id="rId3" Target="../media/image11.png" Type="http://schemas.openxmlformats.org/officeDocument/2006/relationships/image"/><Relationship Id="rId4" Target="../media/image12.svg" Type="http://schemas.openxmlformats.org/officeDocument/2006/relationships/image"/><Relationship Id="rId5" Target="../media/image13.png" Type="http://schemas.openxmlformats.org/officeDocument/2006/relationships/image"/><Relationship Id="rId6" Target="../media/image14.svg" Type="http://schemas.openxmlformats.org/officeDocument/2006/relationships/image"/><Relationship Id="rId7" Target="../media/image15.png" Type="http://schemas.openxmlformats.org/officeDocument/2006/relationships/image"/><Relationship Id="rId8" Target="../media/image16.svg" Type="http://schemas.openxmlformats.org/officeDocument/2006/relationships/image"/><Relationship Id="rId9" Target="../media/image17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6.jpeg" Type="http://schemas.openxmlformats.org/officeDocument/2006/relationships/image"/><Relationship Id="rId3" Target="../media/image19.jpeg" Type="http://schemas.openxmlformats.org/officeDocument/2006/relationships/image"/><Relationship Id="rId4" Target="../media/image20.png" Type="http://schemas.openxmlformats.org/officeDocument/2006/relationships/image"/><Relationship Id="rId5" Target="../media/image21.svg" Type="http://schemas.openxmlformats.org/officeDocument/2006/relationships/image"/><Relationship Id="rId6" Target="../media/image22.jpeg" Type="http://schemas.openxmlformats.org/officeDocument/2006/relationships/image"/><Relationship Id="rId7" Target="../notesSlides/notesSlide4.xml" Type="http://schemas.openxmlformats.org/officeDocument/2006/relationships/notesSlide"/></Relationships>
</file>

<file path=ppt/slides/_rels/slide5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notesSlides/notesSlide5.xml" Type="http://schemas.openxmlformats.org/officeDocument/2006/relationships/notesSlide"/><Relationship Id="rId2" Target="../media/image6.jpeg" Type="http://schemas.openxmlformats.org/officeDocument/2006/relationships/image"/><Relationship Id="rId3" Target="../media/image23.jpeg" Type="http://schemas.openxmlformats.org/officeDocument/2006/relationships/image"/><Relationship Id="rId4" Target="../media/image13.png" Type="http://schemas.openxmlformats.org/officeDocument/2006/relationships/image"/><Relationship Id="rId5" Target="../media/image14.svg" Type="http://schemas.openxmlformats.org/officeDocument/2006/relationships/image"/><Relationship Id="rId6" Target="../media/image24.png" Type="http://schemas.openxmlformats.org/officeDocument/2006/relationships/image"/><Relationship Id="rId7" Target="../media/image25.svg" Type="http://schemas.openxmlformats.org/officeDocument/2006/relationships/image"/><Relationship Id="rId8" Target="../media/image26.png" Type="http://schemas.openxmlformats.org/officeDocument/2006/relationships/image"/><Relationship Id="rId9" Target="../media/image27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notesSlides/notesSlide6.xml" Type="http://schemas.openxmlformats.org/officeDocument/2006/relationships/notesSlide"/><Relationship Id="rId2" Target="../media/image6.jpeg" Type="http://schemas.openxmlformats.org/officeDocument/2006/relationships/image"/><Relationship Id="rId3" Target="../media/image28.jpeg" Type="http://schemas.openxmlformats.org/officeDocument/2006/relationships/image"/><Relationship Id="rId4" Target="../media/image29.png" Type="http://schemas.openxmlformats.org/officeDocument/2006/relationships/image"/><Relationship Id="rId5" Target="../media/image30.svg" Type="http://schemas.openxmlformats.org/officeDocument/2006/relationships/image"/><Relationship Id="rId6" Target="../media/image31.png" Type="http://schemas.openxmlformats.org/officeDocument/2006/relationships/image"/><Relationship Id="rId7" Target="../media/image32.svg" Type="http://schemas.openxmlformats.org/officeDocument/2006/relationships/image"/><Relationship Id="rId8" Target="../media/image33.png" Type="http://schemas.openxmlformats.org/officeDocument/2006/relationships/image"/><Relationship Id="rId9" Target="../media/image34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6.jpeg" Type="http://schemas.openxmlformats.org/officeDocument/2006/relationships/image"/><Relationship Id="rId3" Target="../media/image35.jpeg" Type="http://schemas.openxmlformats.org/officeDocument/2006/relationships/image"/><Relationship Id="rId4" Target="../media/image7.jpeg" Type="http://schemas.openxmlformats.org/officeDocument/2006/relationships/image"/><Relationship Id="rId5" Target="../media/image36.jpeg" Type="http://schemas.openxmlformats.org/officeDocument/2006/relationships/image"/><Relationship Id="rId6" Target="../notesSlides/notesSlide7.xml" Type="http://schemas.openxmlformats.org/officeDocument/2006/relationships/notesSlide"/></Relationships>
</file>

<file path=ppt/slides/_rels/slide8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6.jpeg" Type="http://schemas.openxmlformats.org/officeDocument/2006/relationships/image"/><Relationship Id="rId3" Target="../media/image37.png" Type="http://schemas.openxmlformats.org/officeDocument/2006/relationships/image"/><Relationship Id="rId4" Target="../media/image38.svg" Type="http://schemas.openxmlformats.org/officeDocument/2006/relationships/image"/><Relationship Id="rId5" Target="../media/image33.png" Type="http://schemas.openxmlformats.org/officeDocument/2006/relationships/image"/><Relationship Id="rId6" Target="../media/image34.svg" Type="http://schemas.openxmlformats.org/officeDocument/2006/relationships/image"/><Relationship Id="rId7" Target="../media/image39.png" Type="http://schemas.openxmlformats.org/officeDocument/2006/relationships/image"/><Relationship Id="rId8" Target="../media/image40.svg" Type="http://schemas.openxmlformats.org/officeDocument/2006/relationships/image"/><Relationship Id="rId9" Target="../notesSlides/notesSlide8.xml" Type="http://schemas.openxmlformats.org/officeDocument/2006/relationships/notesSlide"/></Relationships>
</file>

<file path=ppt/slides/_rels/slide9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48.svg" Type="http://schemas.openxmlformats.org/officeDocument/2006/relationships/image"/><Relationship Id="rId11" Target="../media/image49.png" Type="http://schemas.openxmlformats.org/officeDocument/2006/relationships/image"/><Relationship Id="rId12" Target="../media/image50.svg" Type="http://schemas.openxmlformats.org/officeDocument/2006/relationships/image"/><Relationship Id="rId13" Target="../notesSlides/notesSlide9.xml" Type="http://schemas.openxmlformats.org/officeDocument/2006/relationships/notesSlide"/><Relationship Id="rId2" Target="../media/image6.jpeg" Type="http://schemas.openxmlformats.org/officeDocument/2006/relationships/image"/><Relationship Id="rId3" Target="../media/image41.png" Type="http://schemas.openxmlformats.org/officeDocument/2006/relationships/image"/><Relationship Id="rId4" Target="../media/image42.svg" Type="http://schemas.openxmlformats.org/officeDocument/2006/relationships/image"/><Relationship Id="rId5" Target="../media/image43.png" Type="http://schemas.openxmlformats.org/officeDocument/2006/relationships/image"/><Relationship Id="rId6" Target="../media/image44.svg" Type="http://schemas.openxmlformats.org/officeDocument/2006/relationships/image"/><Relationship Id="rId7" Target="../media/image45.png" Type="http://schemas.openxmlformats.org/officeDocument/2006/relationships/image"/><Relationship Id="rId8" Target="../media/image46.svg" Type="http://schemas.openxmlformats.org/officeDocument/2006/relationships/image"/><Relationship Id="rId9" Target="../media/image47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1016000" y="1016000"/>
            <a:ext cx="101600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6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环保小卫士行动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1016000" y="3048000"/>
            <a:ext cx="4953000" cy="2032000"/>
          </a:xfrm>
          <a:prstGeom prst="roundRect">
            <a:avLst>
              <a:gd name="adj" fmla="val 0"/>
            </a:avLst>
          </a:prstGeom>
          <a:solidFill>
            <a:srgbClr val="98FB98">
              <a:alpha val="50000"/>
            </a:srgbClr>
          </a:solidFill>
          <a:ln w="25400" cmpd="sng" cap="flat">
            <a:solidFill>
              <a:srgbClr val="5C4033">
                <a:alpha val="100000"/>
              </a:srgbClr>
            </a:solidFill>
            <a:prstDash val="dash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270000" y="3302000"/>
            <a:ext cx="762000" cy="762000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 flipH="false" flipV="false">
            <a:off x="2286000" y="3302000"/>
            <a:ext cx="3556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旧物变身创意工坊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1270000" y="4191000"/>
            <a:ext cx="4445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600">
                <a:solidFill>
                  <a:srgbClr val="3C2D26"/>
                </a:solidFill>
                <a:latin typeface="Noto Sans SC"/>
                <a:ea typeface="Noto Sans SC"/>
                <a:cs typeface="Noto Sans SC"/>
                <a:sym typeface="Noto Sans SC"/>
              </a:rPr>
              <a:t>收集纸箱、瓶盖、纸筒这些“闲置宝贝”，动手组装成机器人、小汽车和小花，让旧物焕发新生命！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6223000" y="3048000"/>
            <a:ext cx="4953000" cy="2032000"/>
          </a:xfrm>
          <a:prstGeom prst="roundRect">
            <a:avLst>
              <a:gd name="adj" fmla="val 0"/>
            </a:avLst>
          </a:prstGeom>
          <a:solidFill>
            <a:srgbClr val="FFF8DC">
              <a:alpha val="65000"/>
            </a:srgbClr>
          </a:solidFill>
          <a:ln w="25400" cmpd="sng" cap="flat">
            <a:solidFill>
              <a:srgbClr val="5C4033">
                <a:alpha val="100000"/>
              </a:srgbClr>
            </a:solidFill>
            <a:prstDash val="dash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6477000" y="3302000"/>
            <a:ext cx="762000" cy="762000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 flipH="false" flipV="false">
            <a:off x="7493000" y="3302000"/>
            <a:ext cx="3556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变废为宝魔法时刻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6477000" y="4191000"/>
            <a:ext cx="4445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600">
                <a:solidFill>
                  <a:srgbClr val="3C2D26"/>
                </a:solidFill>
                <a:latin typeface="Noto Sans SC"/>
                <a:ea typeface="Noto Sans SC"/>
                <a:cs typeface="Noto Sans SC"/>
                <a:sym typeface="Noto Sans SC"/>
              </a:rPr>
              <a:t>每一个小物件都有它的闪光点，发挥奇思妙想，用创意魔法减少垃圾，守护我们美丽的绿色家园！</a:t>
            </a:r>
            <a:endParaRPr lang="en-US" sz="1100"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1016000" y="5461000"/>
            <a:ext cx="10160000" cy="762000"/>
          </a:xfrm>
          <a:prstGeom prst="roundRect">
            <a:avLst>
              <a:gd name="adj" fmla="val 0"/>
            </a:avLst>
          </a:prstGeom>
          <a:solidFill>
            <a:srgbClr val="5C4033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1270000" y="5588000"/>
            <a:ext cx="965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✨ 让我们一起行动起来，做地球的好朋友，把绿色种在心里！ ✨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第一步：魔法导入——猜一猜，它原来是什么？</a:t>
            </a:r>
            <a:endParaRPr lang="en-US" sz="1100"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r="0" t="11764" b="11764"/>
          <a:stretch>
            <a:fillRect/>
          </a:stretch>
        </p:blipFill>
        <p:spPr>
          <a:xfrm rot="0" flipH="false" flipV="false">
            <a:off x="762000" y="2032000"/>
            <a:ext cx="4318000" cy="3302000"/>
          </a:xfrm>
          <a:prstGeom prst="rect">
            <a:avLst/>
          </a:prstGeom>
          <a:noFill/>
          <a:ln w="38100" cmpd="sng" cap="flat">
            <a:solidFill>
              <a:srgbClr val="5C4033">
                <a:alpha val="40000"/>
              </a:srgbClr>
            </a:solidFill>
            <a:prstDash val="solid"/>
            <a:round/>
          </a:ln>
        </p:spPr>
      </p:pic>
      <p:sp>
        <p:nvSpPr>
          <p:cNvPr name="AutoShape 5" id="5"/>
          <p:cNvSpPr/>
          <p:nvPr/>
        </p:nvSpPr>
        <p:spPr>
          <a:xfrm rot="0" flipH="false" flipV="false">
            <a:off x="762000" y="5588000"/>
            <a:ext cx="431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16666"/>
              </a:lnSpc>
              <a:defRPr/>
            </a:pPr>
            <a:r>
              <a:rPr lang="en-US" b="fals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看！这是一个充满童趣的双筒望远镜，上面还有可爱的涂鸦哦。</a:t>
            </a:r>
            <a:endParaRPr lang="en-US" sz="1100"/>
          </a:p>
        </p:txBody>
      </p:sp>
      <p:cxnSp>
        <p:nvCxnSpPr>
          <p:cNvPr name="Connector 6" id="6"/>
          <p:cNvCxnSpPr/>
          <p:nvPr/>
        </p:nvCxnSpPr>
        <p:spPr>
          <a:xfrm rot="5389582" flipH="false" flipV="false">
            <a:off x="3619500" y="4121160"/>
            <a:ext cx="419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7" id="7"/>
          <p:cNvSpPr/>
          <p:nvPr/>
        </p:nvSpPr>
        <p:spPr>
          <a:xfrm rot="0" flipH="false" flipV="false">
            <a:off x="6096000" y="2032000"/>
            <a:ext cx="5334000" cy="1841500"/>
          </a:xfrm>
          <a:prstGeom prst="roundRect">
            <a:avLst>
              <a:gd name="adj" fmla="val 0"/>
            </a:avLst>
          </a:prstGeom>
          <a:solidFill>
            <a:srgbClr val="98FB98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0" flipH="false" flipV="false">
            <a:off x="6286500" y="2222500"/>
            <a:ext cx="457200" cy="457200"/>
          </a:xfrm>
          <a:prstGeom prst="rect">
            <a:avLst/>
          </a:prstGeom>
        </p:spPr>
      </p:pic>
      <p:sp>
        <p:nvSpPr>
          <p:cNvPr name="AutoShape 9" id="9"/>
          <p:cNvSpPr/>
          <p:nvPr/>
        </p:nvSpPr>
        <p:spPr>
          <a:xfrm rot="0" flipH="false" flipV="false">
            <a:off x="6921500" y="2159000"/>
            <a:ext cx="4381500" cy="1587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🧐 小侦探来猜猜看！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500">
                <a:solidFill>
                  <a:srgbClr val="5C4033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小朋友们，快看这个望远镜，它看起来酷酷的，还能探索远方。你们能开动小脑筋，猜猜它是用什么材料做的吗？</a:t>
            </a:r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6096000" y="4254500"/>
            <a:ext cx="5334000" cy="1841500"/>
          </a:xfrm>
          <a:prstGeom prst="roundRect">
            <a:avLst>
              <a:gd name="adj" fmla="val 0"/>
            </a:avLst>
          </a:prstGeom>
          <a:solidFill>
            <a:srgbClr val="FFF8DC">
              <a:alpha val="6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6286500" y="4445000"/>
            <a:ext cx="457200" cy="4572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6921500" y="4381500"/>
            <a:ext cx="4381500" cy="1587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✨ 神奇的变身术！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500">
                <a:solidFill>
                  <a:srgbClr val="5C4033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它的真身其实是一个卷纸筒！我们给它穿上漂亮的“新衣服”，画上喜欢的图案，普通的废纸筒就变成了探索世界的望远镜啦！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第二步：环保小知识，我知道！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2032000"/>
            <a:ext cx="3378200" cy="3302000"/>
          </a:xfrm>
          <a:prstGeom prst="roundRect">
            <a:avLst>
              <a:gd name="adj" fmla="val 0"/>
            </a:avLst>
          </a:prstGeom>
          <a:solidFill>
            <a:srgbClr val="ECFDF5">
              <a:alpha val="85000"/>
            </a:srgbClr>
          </a:solidFill>
          <a:ln w="25400" cmpd="sng" cap="flat">
            <a:solidFill>
              <a:srgbClr val="98FB98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16000" y="2286000"/>
            <a:ext cx="508000" cy="508000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 flipH="false" flipV="false">
            <a:off x="1651000" y="2286000"/>
            <a:ext cx="22352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15803D"/>
                </a:solidFill>
                <a:latin typeface="Noto Sans SC"/>
                <a:ea typeface="Noto Sans SC"/>
                <a:cs typeface="Noto Sans SC"/>
                <a:sym typeface="Noto Sans SC"/>
              </a:rPr>
              <a:t>什么是旧物利用？</a:t>
            </a:r>
            <a:endParaRPr lang="en-US" sz="1100"/>
          </a:p>
        </p:txBody>
      </p:sp>
      <p:cxnSp>
        <p:nvCxnSpPr>
          <p:cNvPr name="Connector 7" id="7"/>
          <p:cNvCxnSpPr/>
          <p:nvPr/>
        </p:nvCxnSpPr>
        <p:spPr>
          <a:xfrm rot="-15211" flipH="false" flipV="false">
            <a:off x="1016014" y="3041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86EFAC">
                <a:alpha val="10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8" id="8"/>
          <p:cNvSpPr/>
          <p:nvPr/>
        </p:nvSpPr>
        <p:spPr>
          <a:xfrm rot="0" flipH="false" flipV="false">
            <a:off x="1016000" y="3302000"/>
            <a:ext cx="2870200" cy="177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5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就是把看起来没用的东西，通过创意和巧手，变成有用的宝贝！就像给它们一次全新的生命，让生活充满惊喜。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4394200" y="2032000"/>
            <a:ext cx="3378200" cy="3302000"/>
          </a:xfrm>
          <a:prstGeom prst="roundRect">
            <a:avLst>
              <a:gd name="adj" fmla="val 0"/>
            </a:avLst>
          </a:prstGeom>
          <a:solidFill>
            <a:srgbClr val="FFFBEB">
              <a:alpha val="85000"/>
            </a:srgbClr>
          </a:solidFill>
          <a:ln w="25400" cmpd="sng" cap="flat">
            <a:solidFill>
              <a:srgbClr val="FDE047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4648200" y="2286000"/>
            <a:ext cx="508000" cy="508000"/>
          </a:xfrm>
          <a:prstGeom prst="rect">
            <a:avLst/>
          </a:prstGeom>
        </p:spPr>
      </p:pic>
      <p:sp>
        <p:nvSpPr>
          <p:cNvPr name="AutoShape 11" id="11"/>
          <p:cNvSpPr/>
          <p:nvPr/>
        </p:nvSpPr>
        <p:spPr>
          <a:xfrm rot="0" flipH="false" flipV="false">
            <a:off x="5283200" y="2286000"/>
            <a:ext cx="22352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A16207"/>
                </a:solidFill>
                <a:latin typeface="Noto Sans SC"/>
                <a:ea typeface="Noto Sans SC"/>
                <a:cs typeface="Noto Sans SC"/>
                <a:sym typeface="Noto Sans SC"/>
              </a:rPr>
              <a:t>为什么要分类？</a:t>
            </a:r>
            <a:endParaRPr lang="en-US" sz="1100"/>
          </a:p>
        </p:txBody>
      </p:sp>
      <p:cxnSp>
        <p:nvCxnSpPr>
          <p:cNvPr name="Connector 12" id="12"/>
          <p:cNvCxnSpPr/>
          <p:nvPr/>
        </p:nvCxnSpPr>
        <p:spPr>
          <a:xfrm rot="-15211" flipH="false" flipV="false">
            <a:off x="4648214" y="3041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FDE68A">
                <a:alpha val="10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13" id="13"/>
          <p:cNvSpPr/>
          <p:nvPr/>
        </p:nvSpPr>
        <p:spPr>
          <a:xfrm rot="0" flipH="false" flipV="false">
            <a:off x="4648200" y="3302000"/>
            <a:ext cx="2870200" cy="177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5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有些垃圾是“可回收”的宝藏，能重新加工成新物品。如果不分类，它们就只能被填埋或焚烧，既浪费资源又污染环境，太可惜啦！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8026400" y="2032000"/>
            <a:ext cx="3378200" cy="3302000"/>
          </a:xfrm>
          <a:prstGeom prst="roundRect">
            <a:avLst>
              <a:gd name="adj" fmla="val 0"/>
            </a:avLst>
          </a:prstGeom>
          <a:solidFill>
            <a:srgbClr val="EFF6FF">
              <a:alpha val="85000"/>
            </a:srgbClr>
          </a:solidFill>
          <a:ln w="25400" cmpd="sng" cap="flat">
            <a:solidFill>
              <a:srgbClr val="93C5FD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8280400" y="2286000"/>
            <a:ext cx="508000" cy="508000"/>
          </a:xfrm>
          <a:prstGeom prst="rect">
            <a:avLst/>
          </a:prstGeom>
        </p:spPr>
      </p:pic>
      <p:sp>
        <p:nvSpPr>
          <p:cNvPr name="AutoShape 16" id="16"/>
          <p:cNvSpPr/>
          <p:nvPr/>
        </p:nvSpPr>
        <p:spPr>
          <a:xfrm rot="0" flipH="false" flipV="false">
            <a:off x="8915400" y="2286000"/>
            <a:ext cx="22352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1D4ED8"/>
                </a:solidFill>
                <a:latin typeface="Noto Sans SC"/>
                <a:ea typeface="Noto Sans SC"/>
                <a:cs typeface="Noto Sans SC"/>
                <a:sym typeface="Noto Sans SC"/>
              </a:rPr>
              <a:t>我们能做什么？</a:t>
            </a:r>
            <a:endParaRPr lang="en-US" sz="1100"/>
          </a:p>
        </p:txBody>
      </p:sp>
      <p:cxnSp>
        <p:nvCxnSpPr>
          <p:cNvPr name="Connector 17" id="17"/>
          <p:cNvCxnSpPr/>
          <p:nvPr/>
        </p:nvCxnSpPr>
        <p:spPr>
          <a:xfrm rot="-15211" flipH="false" flipV="false">
            <a:off x="8280414" y="3041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BFDBFE">
                <a:alpha val="10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18" id="18"/>
          <p:cNvSpPr/>
          <p:nvPr/>
        </p:nvSpPr>
        <p:spPr>
          <a:xfrm rot="0" flipH="false" flipV="false">
            <a:off x="8280400" y="3302000"/>
            <a:ext cx="2870200" cy="177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5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少用一次性塑料袋，随手关灯关水龙头，把垃圾准确投进对应的垃圾桶里。这些小小的行动，汇聚起来就是大大的环保力量！</a:t>
            </a:r>
            <a:endParaRPr lang="en-US" sz="1100"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762000" y="5715000"/>
            <a:ext cx="10668000" cy="762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0" id="20"/>
          <p:cNvSpPr/>
          <p:nvPr/>
        </p:nvSpPr>
        <p:spPr>
          <a:xfrm rot="0" flipH="false" flipV="false">
            <a:off x="1016000" y="5816600"/>
            <a:ext cx="10160000" cy="558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环保不是一句口号，而是藏在我们生活里的每一个小细节，让我们一起做地球的小主人吧！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第三步：魔法示范——跟我一起做！</a:t>
            </a:r>
            <a:endParaRPr lang="en-US" sz="1100"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195" r="195" t="0" b="0"/>
          <a:stretch>
            <a:fillRect/>
          </a:stretch>
        </p:blipFill>
        <p:spPr>
          <a:xfrm rot="0" flipH="false" flipV="false">
            <a:off x="762000" y="1905000"/>
            <a:ext cx="3810000" cy="3556000"/>
          </a:xfrm>
          <a:prstGeom prst="rect">
            <a:avLst/>
          </a:prstGeom>
          <a:noFill/>
          <a:ln w="25400" cmpd="sng" cap="flat">
            <a:solidFill>
              <a:srgbClr val="5C4033">
                <a:alpha val="30000"/>
              </a:srgbClr>
            </a:solidFill>
            <a:prstDash val="solid"/>
            <a:round/>
          </a:ln>
        </p:spPr>
      </p:pic>
      <p:sp>
        <p:nvSpPr>
          <p:cNvPr name="AutoShape 5" id="5"/>
          <p:cNvSpPr/>
          <p:nvPr/>
        </p:nvSpPr>
        <p:spPr>
          <a:xfrm rot="0" flipH="false" flipV="false">
            <a:off x="762000" y="5651500"/>
            <a:ext cx="381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08333"/>
              </a:lnSpc>
              <a:defRPr/>
            </a:pPr>
            <a:r>
              <a:rPr lang="en-US" b="fals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看！用纸筒就能做出可爱的小猫玩偶，废旧材料也能焕发新生哦！</a:t>
            </a:r>
            <a:endParaRPr lang="en-US" sz="1100"/>
          </a:p>
        </p:txBody>
      </p:sp>
      <p:cxnSp>
        <p:nvCxnSpPr>
          <p:cNvPr name="Connector 6" id="6"/>
          <p:cNvCxnSpPr/>
          <p:nvPr/>
        </p:nvCxnSpPr>
        <p:spPr>
          <a:xfrm rot="5390177" flipH="false" flipV="false">
            <a:off x="2984500" y="4121159"/>
            <a:ext cx="4445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7" id="7"/>
          <p:cNvSpPr/>
          <p:nvPr/>
        </p:nvSpPr>
        <p:spPr>
          <a:xfrm rot="0" flipH="false" flipV="false">
            <a:off x="5588000" y="1905000"/>
            <a:ext cx="2984500" cy="1968500"/>
          </a:xfrm>
          <a:prstGeom prst="roundRect">
            <a:avLst>
              <a:gd name="adj" fmla="val 0"/>
            </a:avLst>
          </a:prstGeom>
          <a:solidFill>
            <a:srgbClr val="98FB98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0" flipH="false" flipV="false">
            <a:off x="5778500" y="2095500"/>
            <a:ext cx="406400" cy="406400"/>
          </a:xfrm>
          <a:prstGeom prst="rect">
            <a:avLst/>
          </a:prstGeom>
        </p:spPr>
      </p:pic>
      <p:sp>
        <p:nvSpPr>
          <p:cNvPr name="AutoShape 9" id="9"/>
          <p:cNvSpPr/>
          <p:nvPr/>
        </p:nvSpPr>
        <p:spPr>
          <a:xfrm rot="0" flipH="false" flipV="false">
            <a:off x="6350000" y="2095500"/>
            <a:ext cx="2159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01. 奇妙观察</a:t>
            </a:r>
            <a:endParaRPr lang="en-US" sz="1100"/>
          </a:p>
        </p:txBody>
      </p:sp>
      <p:cxnSp>
        <p:nvCxnSpPr>
          <p:cNvPr name="Connector 10" id="10"/>
          <p:cNvCxnSpPr/>
          <p:nvPr/>
        </p:nvCxnSpPr>
        <p:spPr>
          <a:xfrm rot="-17188" flipH="false" flipV="false">
            <a:off x="5778516" y="2660650"/>
            <a:ext cx="254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name="AutoShape 11" id="11"/>
          <p:cNvSpPr/>
          <p:nvPr/>
        </p:nvSpPr>
        <p:spPr>
          <a:xfrm rot="0" flipH="false" flipV="false">
            <a:off x="5778500" y="2794000"/>
            <a:ext cx="26670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503C32"/>
                </a:solidFill>
                <a:latin typeface="Noto Sans SC"/>
                <a:ea typeface="Noto Sans SC"/>
                <a:cs typeface="Noto Sans SC"/>
                <a:sym typeface="Noto Sans SC"/>
              </a:rPr>
              <a:t>拿起你的材料，发挥想象力！圆圆的瓶盖像不像小汽车的轮子？长长的纸筒是不是像小动物的身体？</a:t>
            </a:r>
            <a:endParaRPr lang="en-US" sz="1100"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8763000" y="1905000"/>
            <a:ext cx="2984500" cy="1968500"/>
          </a:xfrm>
          <a:prstGeom prst="roundRect">
            <a:avLst>
              <a:gd name="adj" fmla="val 0"/>
            </a:avLst>
          </a:prstGeom>
          <a:solidFill>
            <a:srgbClr val="98FB98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8953500" y="2095500"/>
            <a:ext cx="406400" cy="406400"/>
          </a:xfrm>
          <a:prstGeom prst="rect">
            <a:avLst/>
          </a:prstGeom>
        </p:spPr>
      </p:pic>
      <p:sp>
        <p:nvSpPr>
          <p:cNvPr name="AutoShape 14" id="14"/>
          <p:cNvSpPr/>
          <p:nvPr/>
        </p:nvSpPr>
        <p:spPr>
          <a:xfrm rot="0" flipH="false" flipV="false">
            <a:off x="9525000" y="2095500"/>
            <a:ext cx="2159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02. 创意组合</a:t>
            </a:r>
            <a:endParaRPr lang="en-US" sz="1100"/>
          </a:p>
        </p:txBody>
      </p:sp>
      <p:cxnSp>
        <p:nvCxnSpPr>
          <p:cNvPr name="Connector 15" id="15"/>
          <p:cNvCxnSpPr/>
          <p:nvPr/>
        </p:nvCxnSpPr>
        <p:spPr>
          <a:xfrm rot="-17188" flipH="false" flipV="false">
            <a:off x="8953516" y="2660650"/>
            <a:ext cx="254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name="AutoShape 16" id="16"/>
          <p:cNvSpPr/>
          <p:nvPr/>
        </p:nvSpPr>
        <p:spPr>
          <a:xfrm rot="0" flipH="false" flipV="false">
            <a:off x="8953500" y="2794000"/>
            <a:ext cx="26670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503C32"/>
                </a:solidFill>
                <a:latin typeface="Noto Sans SC"/>
                <a:ea typeface="Noto Sans SC"/>
                <a:cs typeface="Noto Sans SC"/>
                <a:sym typeface="Noto Sans SC"/>
              </a:rPr>
              <a:t>像搭积木一样，把材料的主体部分粘贴好。比如用纸盒做小车的身体，用瓶盖做车灯，组装出基础造型。</a:t>
            </a:r>
            <a:endParaRPr lang="en-US" sz="1100"/>
          </a:p>
        </p:txBody>
      </p:sp>
      <p:sp>
        <p:nvSpPr>
          <p:cNvPr name="AutoShape 17" id="17"/>
          <p:cNvSpPr/>
          <p:nvPr/>
        </p:nvSpPr>
        <p:spPr>
          <a:xfrm rot="0" flipH="false" flipV="false">
            <a:off x="5588000" y="4191000"/>
            <a:ext cx="2984500" cy="1968500"/>
          </a:xfrm>
          <a:prstGeom prst="roundRect">
            <a:avLst>
              <a:gd name="adj" fmla="val 0"/>
            </a:avLst>
          </a:prstGeom>
          <a:solidFill>
            <a:srgbClr val="98FB98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8" id="18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0" flipH="false" flipV="false">
            <a:off x="5778500" y="4381500"/>
            <a:ext cx="406400" cy="406400"/>
          </a:xfrm>
          <a:prstGeom prst="rect">
            <a:avLst/>
          </a:prstGeom>
        </p:spPr>
      </p:pic>
      <p:sp>
        <p:nvSpPr>
          <p:cNvPr name="AutoShape 19" id="19"/>
          <p:cNvSpPr/>
          <p:nvPr/>
        </p:nvSpPr>
        <p:spPr>
          <a:xfrm rot="0" flipH="false" flipV="false">
            <a:off x="6350000" y="4381500"/>
            <a:ext cx="2159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03. 趣味装饰</a:t>
            </a:r>
            <a:endParaRPr lang="en-US" sz="1100"/>
          </a:p>
        </p:txBody>
      </p:sp>
      <p:cxnSp>
        <p:nvCxnSpPr>
          <p:cNvPr name="Connector 20" id="20"/>
          <p:cNvCxnSpPr/>
          <p:nvPr/>
        </p:nvCxnSpPr>
        <p:spPr>
          <a:xfrm rot="-17188" flipH="false" flipV="false">
            <a:off x="5778516" y="4946650"/>
            <a:ext cx="254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name="AutoShape 21" id="21"/>
          <p:cNvSpPr/>
          <p:nvPr/>
        </p:nvSpPr>
        <p:spPr>
          <a:xfrm rot="0" flipH="false" flipV="false">
            <a:off x="5778500" y="5080000"/>
            <a:ext cx="26670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503C32"/>
                </a:solidFill>
                <a:latin typeface="Noto Sans SC"/>
                <a:ea typeface="Noto Sans SC"/>
                <a:cs typeface="Noto Sans SC"/>
                <a:sym typeface="Noto Sans SC"/>
              </a:rPr>
              <a:t>给作品穿上漂亮的衣服！用画笔涂上喜欢的颜色，画上眼睛、嘴巴，或者贴上彩色的贴纸，让它变得独一无二。</a:t>
            </a:r>
            <a:endParaRPr lang="en-US" sz="1100"/>
          </a:p>
        </p:txBody>
      </p:sp>
      <p:sp>
        <p:nvSpPr>
          <p:cNvPr name="AutoShape 22" id="22"/>
          <p:cNvSpPr/>
          <p:nvPr/>
        </p:nvSpPr>
        <p:spPr>
          <a:xfrm rot="0" flipH="false" flipV="false">
            <a:off x="8763000" y="4191000"/>
            <a:ext cx="2984500" cy="1968500"/>
          </a:xfrm>
          <a:prstGeom prst="roundRect">
            <a:avLst>
              <a:gd name="adj" fmla="val 0"/>
            </a:avLst>
          </a:prstGeom>
          <a:solidFill>
            <a:srgbClr val="98FB98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3" id="23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0" flipH="false" flipV="false">
            <a:off x="8953500" y="4381500"/>
            <a:ext cx="406400" cy="406400"/>
          </a:xfrm>
          <a:prstGeom prst="rect">
            <a:avLst/>
          </a:prstGeom>
        </p:spPr>
      </p:pic>
      <p:sp>
        <p:nvSpPr>
          <p:cNvPr name="AutoShape 24" id="24"/>
          <p:cNvSpPr/>
          <p:nvPr/>
        </p:nvSpPr>
        <p:spPr>
          <a:xfrm rot="0" flipH="false" flipV="false">
            <a:off x="9525000" y="4381500"/>
            <a:ext cx="2159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04. 命名介绍</a:t>
            </a:r>
            <a:endParaRPr lang="en-US" sz="1100"/>
          </a:p>
        </p:txBody>
      </p:sp>
      <p:cxnSp>
        <p:nvCxnSpPr>
          <p:cNvPr name="Connector 25" id="25"/>
          <p:cNvCxnSpPr/>
          <p:nvPr/>
        </p:nvCxnSpPr>
        <p:spPr>
          <a:xfrm rot="-17188" flipH="false" flipV="false">
            <a:off x="8953516" y="4946650"/>
            <a:ext cx="254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name="AutoShape 26" id="26"/>
          <p:cNvSpPr/>
          <p:nvPr/>
        </p:nvSpPr>
        <p:spPr>
          <a:xfrm rot="0" flipH="false" flipV="false">
            <a:off x="8953500" y="5080000"/>
            <a:ext cx="26670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503C32"/>
                </a:solidFill>
                <a:latin typeface="Noto Sans SC"/>
                <a:ea typeface="Noto Sans SC"/>
                <a:cs typeface="Noto Sans SC"/>
                <a:sym typeface="Noto Sans SC"/>
              </a:rPr>
              <a:t>给你的作品起个有趣的名字，并向大家介绍它的“前世今生”，分享你变废为宝的魔法故事吧！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第四步：创造时间！大显身手的时刻！</a:t>
            </a:r>
            <a:endParaRPr lang="en-US" sz="1100"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r="0" t="5680" b="5680"/>
          <a:stretch>
            <a:fillRect/>
          </a:stretch>
        </p:blipFill>
        <p:spPr>
          <a:xfrm rot="0" flipH="false" flipV="false">
            <a:off x="762000" y="1905000"/>
            <a:ext cx="3556000" cy="3556000"/>
          </a:xfrm>
          <a:prstGeom prst="rect">
            <a:avLst/>
          </a:prstGeom>
          <a:noFill/>
          <a:ln w="76200" cmpd="sng" cap="flat">
            <a:solidFill>
              <a:srgbClr val="FFFFFF">
                <a:alpha val="100000"/>
              </a:srgbClr>
            </a:solidFill>
            <a:prstDash val="solid"/>
            <a:round/>
          </a:ln>
          <a:effectLst>
            <a:outerShdw dir="2700000" dist="76200" blurRad="127000" algn="tl" rotWithShape="false">
              <a:srgbClr val="5C4033">
                <a:alpha val="20000"/>
              </a:srgbClr>
            </a:outerShdw>
          </a:effectLst>
        </p:spPr>
      </p:pic>
      <p:sp>
        <p:nvSpPr>
          <p:cNvPr name="AutoShape 5" id="5"/>
          <p:cNvSpPr/>
          <p:nvPr/>
        </p:nvSpPr>
        <p:spPr>
          <a:xfrm rot="0" flipH="false" flipV="false">
            <a:off x="762000" y="5715000"/>
            <a:ext cx="3556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看！这是用环保材料做的可爱自画像，是不是很棒呢？</a:t>
            </a:r>
            <a:endParaRPr lang="en-US" sz="1100"/>
          </a:p>
        </p:txBody>
      </p:sp>
      <p:cxnSp>
        <p:nvCxnSpPr>
          <p:cNvPr name="Connector 6" id="6"/>
          <p:cNvCxnSpPr/>
          <p:nvPr/>
        </p:nvCxnSpPr>
        <p:spPr>
          <a:xfrm rot="5389889" flipH="false" flipV="false">
            <a:off x="2921000" y="4057659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7" id="7"/>
          <p:cNvSpPr/>
          <p:nvPr/>
        </p:nvSpPr>
        <p:spPr>
          <a:xfrm rot="0" flipH="false" flipV="false">
            <a:off x="5461000" y="1905000"/>
            <a:ext cx="5969000" cy="1206500"/>
          </a:xfrm>
          <a:prstGeom prst="roundRect">
            <a:avLst>
              <a:gd name="adj" fmla="val 0"/>
            </a:avLst>
          </a:prstGeom>
          <a:solidFill>
            <a:srgbClr val="98FB98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0" flipH="false" flipV="false">
            <a:off x="5651500" y="2095500"/>
            <a:ext cx="508000" cy="508000"/>
          </a:xfrm>
          <a:prstGeom prst="rect">
            <a:avLst/>
          </a:prstGeom>
        </p:spPr>
      </p:pic>
      <p:sp>
        <p:nvSpPr>
          <p:cNvPr name="AutoShape 9" id="9"/>
          <p:cNvSpPr/>
          <p:nvPr/>
        </p:nvSpPr>
        <p:spPr>
          <a:xfrm rot="0" flipH="false" flipV="false">
            <a:off x="6413500" y="2032000"/>
            <a:ext cx="48260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现在，轮到你们啦！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6D4C41"/>
                </a:solidFill>
                <a:latin typeface="Noto Sans SC"/>
                <a:ea typeface="Noto Sans SC"/>
                <a:cs typeface="Noto Sans SC"/>
                <a:sym typeface="Noto Sans SC"/>
              </a:rPr>
              <a:t>发挥你的无限想象力，用这些神奇的材料，动手创造属于你自己的环保艺术品吧！</a:t>
            </a:r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5461000" y="3429000"/>
            <a:ext cx="5969000" cy="1206500"/>
          </a:xfrm>
          <a:prstGeom prst="roundRect">
            <a:avLst>
              <a:gd name="adj" fmla="val 0"/>
            </a:avLst>
          </a:prstGeom>
          <a:solidFill>
            <a:srgbClr val="FFEFD5">
              <a:alpha val="6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5651500" y="3619500"/>
            <a:ext cx="508000" cy="5080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6413500" y="3556000"/>
            <a:ext cx="48260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老师是你的坚强后盾！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6D4C41"/>
                </a:solidFill>
                <a:latin typeface="Noto Sans SC"/>
                <a:ea typeface="Noto Sans SC"/>
                <a:cs typeface="Noto Sans SC"/>
                <a:sym typeface="Noto Sans SC"/>
              </a:rPr>
              <a:t>老师会一直在旁边陪伴和帮助你们。如果遇到难题，或者不知道下一步怎么做，随时举手找老师哦！</a:t>
            </a:r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5461000" y="5080000"/>
            <a:ext cx="5969000" cy="1206500"/>
          </a:xfrm>
          <a:prstGeom prst="roundRect">
            <a:avLst>
              <a:gd name="adj" fmla="val 0"/>
            </a:avLst>
          </a:prstGeom>
          <a:solidFill>
            <a:srgbClr val="E0FFFF">
              <a:alpha val="6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0" flipH="false" flipV="false">
            <a:off x="5651500" y="5270500"/>
            <a:ext cx="508000" cy="508000"/>
          </a:xfrm>
          <a:prstGeom prst="rect">
            <a:avLst/>
          </a:prstGeom>
        </p:spPr>
      </p:pic>
      <p:sp>
        <p:nvSpPr>
          <p:cNvPr name="AutoShape 15" id="15"/>
          <p:cNvSpPr/>
          <p:nvPr/>
        </p:nvSpPr>
        <p:spPr>
          <a:xfrm rot="0" flipH="false" flipV="false">
            <a:off x="6413500" y="5207000"/>
            <a:ext cx="48260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安全小卫士提示！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6D4C41"/>
                </a:solidFill>
                <a:latin typeface="Noto Sans SC"/>
                <a:ea typeface="Noto Sans SC"/>
                <a:cs typeface="Noto Sans SC"/>
                <a:sym typeface="Noto Sans SC"/>
              </a:rPr>
              <a:t>使用剪刀时要小心，注意不要伤到自己和小伙伴。所有材料都是安全无毒的，请放心大胆地创作吧！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第五步：环保小卫士发布会！闪亮登场！</a:t>
            </a:r>
            <a:endParaRPr lang="en-US" sz="1100"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r="0" t="0" b="0"/>
          <a:stretch>
            <a:fillRect/>
          </a:stretch>
        </p:blipFill>
        <p:spPr>
          <a:xfrm rot="0" flipH="false" flipV="false">
            <a:off x="762000" y="1905000"/>
            <a:ext cx="3556000" cy="3556000"/>
          </a:xfrm>
          <a:prstGeom prst="rect">
            <a:avLst/>
          </a:prstGeom>
          <a:noFill/>
          <a:ln w="63500" cmpd="sng" cap="flat">
            <a:solidFill>
              <a:srgbClr val="98FB98">
                <a:alpha val="100000"/>
              </a:srgbClr>
            </a:solidFill>
            <a:prstDash val="solid"/>
            <a:round/>
          </a:ln>
        </p:spPr>
      </p:pic>
      <p:sp>
        <p:nvSpPr>
          <p:cNvPr name="AutoShape 5" id="5"/>
          <p:cNvSpPr/>
          <p:nvPr/>
        </p:nvSpPr>
        <p:spPr>
          <a:xfrm rot="0" flipH="false" flipV="false">
            <a:off x="762000" y="5715000"/>
            <a:ext cx="3556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16666"/>
              </a:lnSpc>
              <a:defRPr/>
            </a:pPr>
            <a:r>
              <a:rPr lang="en-US" b="fals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哇！这么多充满创意的环保作品，每一个都独一无二！</a:t>
            </a:r>
            <a:endParaRPr lang="en-US" sz="1100"/>
          </a:p>
        </p:txBody>
      </p:sp>
      <p:cxnSp>
        <p:nvCxnSpPr>
          <p:cNvPr name="Connector 6" id="6"/>
          <p:cNvCxnSpPr/>
          <p:nvPr/>
        </p:nvCxnSpPr>
        <p:spPr>
          <a:xfrm rot="5389257" flipH="false" flipV="false">
            <a:off x="3048000" y="4057660"/>
            <a:ext cx="406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7" id="7"/>
          <p:cNvSpPr/>
          <p:nvPr/>
        </p:nvSpPr>
        <p:spPr>
          <a:xfrm rot="0" flipH="false" flipV="false">
            <a:off x="5461000" y="1905000"/>
            <a:ext cx="5969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让我们把精心制作的作品都摆好，一起来举办一场热闹的“环保小卫士发布会”，大声分享你的创作故事吧！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5461000" y="3302000"/>
            <a:ext cx="2857500" cy="1206500"/>
          </a:xfrm>
          <a:prstGeom prst="roundRect">
            <a:avLst>
              <a:gd name="adj" fmla="val 0"/>
            </a:avLst>
          </a:prstGeom>
          <a:solidFill>
            <a:srgbClr val="98FB98">
              <a:alpha val="5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0" flipH="false" flipV="false">
            <a:off x="5651500" y="3492500"/>
            <a:ext cx="304800" cy="304800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 flipH="false" flipV="false">
            <a:off x="6096000" y="3429000"/>
            <a:ext cx="20955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tru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作品的名字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300">
                <a:solidFill>
                  <a:srgbClr val="5C4033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“大家好，我的作品叫______，这是我给它取的特别名字！”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8509000" y="3302000"/>
            <a:ext cx="2857500" cy="1206500"/>
          </a:xfrm>
          <a:prstGeom prst="roundRect">
            <a:avLst>
              <a:gd name="adj" fmla="val 0"/>
            </a:avLst>
          </a:prstGeom>
          <a:solidFill>
            <a:srgbClr val="98FB98">
              <a:alpha val="5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8699500" y="3492500"/>
            <a:ext cx="304800" cy="304800"/>
          </a:xfrm>
          <a:prstGeom prst="rect">
            <a:avLst/>
          </a:prstGeom>
        </p:spPr>
      </p:pic>
      <p:sp>
        <p:nvSpPr>
          <p:cNvPr name="AutoShape 13" id="13"/>
          <p:cNvSpPr/>
          <p:nvPr/>
        </p:nvSpPr>
        <p:spPr>
          <a:xfrm rot="0" flipH="false" flipV="false">
            <a:off x="9144000" y="3429000"/>
            <a:ext cx="20955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tru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变身的材料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300">
                <a:solidFill>
                  <a:srgbClr val="5C4033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“我用的旧材料是______，把它们收集起来重新利用啦。”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5461000" y="4826000"/>
            <a:ext cx="2857500" cy="1206500"/>
          </a:xfrm>
          <a:prstGeom prst="roundRect">
            <a:avLst>
              <a:gd name="adj" fmla="val 0"/>
            </a:avLst>
          </a:prstGeom>
          <a:solidFill>
            <a:srgbClr val="98FB98">
              <a:alpha val="5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0" flipH="false" flipV="false">
            <a:off x="5651500" y="5016500"/>
            <a:ext cx="304800" cy="304800"/>
          </a:xfrm>
          <a:prstGeom prst="rect">
            <a:avLst/>
          </a:prstGeom>
        </p:spPr>
      </p:pic>
      <p:sp>
        <p:nvSpPr>
          <p:cNvPr name="AutoShape 16" id="16"/>
          <p:cNvSpPr/>
          <p:nvPr/>
        </p:nvSpPr>
        <p:spPr>
          <a:xfrm rot="0" flipH="false" flipV="false">
            <a:off x="6096000" y="4953000"/>
            <a:ext cx="20955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tru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神奇的变身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300">
                <a:solidFill>
                  <a:srgbClr val="5C4033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“它现在变成了______，可以用来做______，特别有用！”</a:t>
            </a:r>
            <a:endParaRPr lang="en-US" sz="1100"/>
          </a:p>
        </p:txBody>
      </p:sp>
      <p:sp>
        <p:nvSpPr>
          <p:cNvPr name="AutoShape 17" id="17"/>
          <p:cNvSpPr/>
          <p:nvPr/>
        </p:nvSpPr>
        <p:spPr>
          <a:xfrm rot="0" flipH="false" flipV="false">
            <a:off x="8509000" y="4826000"/>
            <a:ext cx="2857500" cy="1206500"/>
          </a:xfrm>
          <a:prstGeom prst="roundRect">
            <a:avLst>
              <a:gd name="adj" fmla="val 0"/>
            </a:avLst>
          </a:prstGeom>
          <a:solidFill>
            <a:srgbClr val="98FB98">
              <a:alpha val="5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8" id="18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0" flipH="false" flipV="false">
            <a:off x="8699500" y="5016500"/>
            <a:ext cx="304800" cy="304800"/>
          </a:xfrm>
          <a:prstGeom prst="rect">
            <a:avLst/>
          </a:prstGeom>
        </p:spPr>
      </p:pic>
      <p:sp>
        <p:nvSpPr>
          <p:cNvPr name="AutoShape 19" id="19"/>
          <p:cNvSpPr/>
          <p:nvPr/>
        </p:nvSpPr>
        <p:spPr>
          <a:xfrm rot="0" flipH="false" flipV="false">
            <a:off x="9144000" y="4953000"/>
            <a:ext cx="20955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tru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我的绿色行动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300">
                <a:solidFill>
                  <a:srgbClr val="5C4033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“我要呼吁大家一起______，让地球变得更干净、更美丽！”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垃圾分类小课堂：垃圾的“家”在哪里？</a:t>
            </a:r>
            <a:endParaRPr lang="en-US" sz="1100"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3878" r="3878" t="0" b="0"/>
          <a:stretch>
            <a:fillRect/>
          </a:stretch>
        </p:blipFill>
        <p:spPr>
          <a:xfrm rot="0" flipH="false" flipV="false">
            <a:off x="762000" y="1905000"/>
            <a:ext cx="3683000" cy="3302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5" id="5"/>
          <p:cNvSpPr/>
          <p:nvPr/>
        </p:nvSpPr>
        <p:spPr>
          <a:xfrm rot="0" flipH="false" flipV="false">
            <a:off x="762000" y="5461000"/>
            <a:ext cx="3683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08333"/>
              </a:lnSpc>
              <a:defRPr/>
            </a:pPr>
            <a:r>
              <a:rPr lang="en-US" b="fals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看！不同颜色的垃圾桶，就是不同垃圾的专属“家”哦～</a:t>
            </a:r>
            <a:endParaRPr lang="en-US" sz="1100"/>
          </a:p>
        </p:txBody>
      </p:sp>
      <p:cxnSp>
        <p:nvCxnSpPr>
          <p:cNvPr name="Connector 6" id="6"/>
          <p:cNvCxnSpPr/>
          <p:nvPr/>
        </p:nvCxnSpPr>
        <p:spPr>
          <a:xfrm rot="5389889" flipH="false" flipV="false">
            <a:off x="2667000" y="4057659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7" id="7"/>
          <p:cNvSpPr/>
          <p:nvPr/>
        </p:nvSpPr>
        <p:spPr>
          <a:xfrm rot="0" flipH="false" flipV="false">
            <a:off x="5080000" y="1905000"/>
            <a:ext cx="3238500" cy="1968500"/>
          </a:xfrm>
          <a:prstGeom prst="roundRect">
            <a:avLst>
              <a:gd name="adj" fmla="val 0"/>
            </a:avLst>
          </a:prstGeom>
          <a:solidFill>
            <a:srgbClr val="DBEAFE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5080000" y="1905000"/>
            <a:ext cx="76200" cy="1968500"/>
          </a:xfrm>
          <a:prstGeom prst="roundRect">
            <a:avLst>
              <a:gd name="adj" fmla="val 0"/>
            </a:avLst>
          </a:prstGeom>
          <a:solidFill>
            <a:srgbClr val="3B82F6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5270500" y="2032000"/>
            <a:ext cx="2921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蓝色的家：可回收物</a:t>
            </a:r>
            <a:endParaRPr lang="en-US" sz="1100"/>
          </a:p>
        </p:txBody>
      </p:sp>
      <p:cxnSp>
        <p:nvCxnSpPr>
          <p:cNvPr name="Connector 10" id="10"/>
          <p:cNvCxnSpPr/>
          <p:nvPr/>
        </p:nvCxnSpPr>
        <p:spPr>
          <a:xfrm rot="-14946" flipH="false" flipV="false">
            <a:off x="5270514" y="25336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1E40AF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name="AutoShape 11" id="11"/>
          <p:cNvSpPr/>
          <p:nvPr/>
        </p:nvSpPr>
        <p:spPr>
          <a:xfrm rot="0" flipH="false" flipV="false">
            <a:off x="5270500" y="2667000"/>
            <a:ext cx="2921000" cy="1079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像纸盒、玻璃瓶、旧报纸、塑料瓶这些，经过处理可以被回收再利用的资源，都要住进蓝色的垃圾桶里哦。</a:t>
            </a:r>
            <a:endParaRPr lang="en-US" sz="1100"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8509000" y="1905000"/>
            <a:ext cx="3238500" cy="1968500"/>
          </a:xfrm>
          <a:prstGeom prst="roundRect">
            <a:avLst>
              <a:gd name="adj" fmla="val 0"/>
            </a:avLst>
          </a:prstGeom>
          <a:solidFill>
            <a:srgbClr val="DCFCE7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8509000" y="1905000"/>
            <a:ext cx="76200" cy="19685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8699500" y="2032000"/>
            <a:ext cx="2921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15803D"/>
                </a:solidFill>
                <a:latin typeface="Noto Sans SC"/>
                <a:ea typeface="Noto Sans SC"/>
                <a:cs typeface="Noto Sans SC"/>
                <a:sym typeface="Noto Sans SC"/>
              </a:rPr>
              <a:t>绿色的家：厨余垃圾</a:t>
            </a:r>
            <a:endParaRPr lang="en-US" sz="1100"/>
          </a:p>
        </p:txBody>
      </p:sp>
      <p:cxnSp>
        <p:nvCxnSpPr>
          <p:cNvPr name="Connector 15" id="15"/>
          <p:cNvCxnSpPr/>
          <p:nvPr/>
        </p:nvCxnSpPr>
        <p:spPr>
          <a:xfrm rot="-14946" flipH="false" flipV="false">
            <a:off x="8699514" y="25336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15803D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name="AutoShape 16" id="16"/>
          <p:cNvSpPr/>
          <p:nvPr/>
        </p:nvSpPr>
        <p:spPr>
          <a:xfrm rot="0" flipH="false" flipV="false">
            <a:off x="8699500" y="2667000"/>
            <a:ext cx="2921000" cy="1079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厨房里的剩菜剩饭、果皮、菜叶，还有过期的零食水果，这些容易腐烂的生物质垃圾，它们的家是绿色垃圾桶。</a:t>
            </a:r>
            <a:endParaRPr lang="en-US" sz="1100"/>
          </a:p>
        </p:txBody>
      </p:sp>
      <p:sp>
        <p:nvSpPr>
          <p:cNvPr name="AutoShape 17" id="17"/>
          <p:cNvSpPr/>
          <p:nvPr/>
        </p:nvSpPr>
        <p:spPr>
          <a:xfrm rot="0" flipH="false" flipV="false">
            <a:off x="5080000" y="4191000"/>
            <a:ext cx="3238500" cy="1968500"/>
          </a:xfrm>
          <a:prstGeom prst="roundRect">
            <a:avLst>
              <a:gd name="adj" fmla="val 0"/>
            </a:avLst>
          </a:prstGeom>
          <a:solidFill>
            <a:srgbClr val="FEE2E2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5080000" y="4191000"/>
            <a:ext cx="76200" cy="1968500"/>
          </a:xfrm>
          <a:prstGeom prst="roundRect">
            <a:avLst>
              <a:gd name="adj" fmla="val 0"/>
            </a:avLst>
          </a:prstGeom>
          <a:solidFill>
            <a:srgbClr val="EF444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5270500" y="4318000"/>
            <a:ext cx="2921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B91C1C"/>
                </a:solidFill>
                <a:latin typeface="Noto Sans SC"/>
                <a:ea typeface="Noto Sans SC"/>
                <a:cs typeface="Noto Sans SC"/>
                <a:sym typeface="Noto Sans SC"/>
              </a:rPr>
              <a:t>红色的家：有害垃圾</a:t>
            </a:r>
            <a:endParaRPr lang="en-US" sz="1100"/>
          </a:p>
        </p:txBody>
      </p:sp>
      <p:cxnSp>
        <p:nvCxnSpPr>
          <p:cNvPr name="Connector 20" id="20"/>
          <p:cNvCxnSpPr/>
          <p:nvPr/>
        </p:nvCxnSpPr>
        <p:spPr>
          <a:xfrm rot="-14946" flipH="false" flipV="false">
            <a:off x="5270514" y="48196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B91C1C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name="AutoShape 21" id="21"/>
          <p:cNvSpPr/>
          <p:nvPr/>
        </p:nvSpPr>
        <p:spPr>
          <a:xfrm rot="0" flipH="false" flipV="false">
            <a:off x="5270500" y="4953000"/>
            <a:ext cx="2921000" cy="1079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废电池、过期药品、杀虫剂、油漆桶这些含有对人体健康或自然环境有害的物质，一定要放进红色垃圾桶！</a:t>
            </a:r>
            <a:endParaRPr lang="en-US" sz="1100"/>
          </a:p>
        </p:txBody>
      </p:sp>
      <p:sp>
        <p:nvSpPr>
          <p:cNvPr name="AutoShape 22" id="22"/>
          <p:cNvSpPr/>
          <p:nvPr/>
        </p:nvSpPr>
        <p:spPr>
          <a:xfrm rot="0" flipH="false" flipV="false">
            <a:off x="8509000" y="4191000"/>
            <a:ext cx="3238500" cy="1968500"/>
          </a:xfrm>
          <a:prstGeom prst="roundRect">
            <a:avLst>
              <a:gd name="adj" fmla="val 0"/>
            </a:avLst>
          </a:prstGeom>
          <a:solidFill>
            <a:srgbClr val="F3F4F6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3" id="23"/>
          <p:cNvSpPr/>
          <p:nvPr/>
        </p:nvSpPr>
        <p:spPr>
          <a:xfrm rot="0" flipH="false" flipV="false">
            <a:off x="8509000" y="4191000"/>
            <a:ext cx="76200" cy="1968500"/>
          </a:xfrm>
          <a:prstGeom prst="roundRect">
            <a:avLst>
              <a:gd name="adj" fmla="val 0"/>
            </a:avLst>
          </a:prstGeom>
          <a:solidFill>
            <a:srgbClr val="6B7280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4" id="24"/>
          <p:cNvSpPr/>
          <p:nvPr/>
        </p:nvSpPr>
        <p:spPr>
          <a:xfrm rot="0" flipH="false" flipV="false">
            <a:off x="8699500" y="4318000"/>
            <a:ext cx="2921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灰色的家：其他垃圾</a:t>
            </a:r>
            <a:endParaRPr lang="en-US" sz="1100"/>
          </a:p>
        </p:txBody>
      </p:sp>
      <p:cxnSp>
        <p:nvCxnSpPr>
          <p:cNvPr name="Connector 25" id="25"/>
          <p:cNvCxnSpPr/>
          <p:nvPr/>
        </p:nvCxnSpPr>
        <p:spPr>
          <a:xfrm rot="-14946" flipH="false" flipV="false">
            <a:off x="8699514" y="48196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374151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name="AutoShape 26" id="26"/>
          <p:cNvSpPr/>
          <p:nvPr/>
        </p:nvSpPr>
        <p:spPr>
          <a:xfrm rot="0" flipH="false" flipV="false">
            <a:off x="8699500" y="4953000"/>
            <a:ext cx="2921000" cy="1079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除了可回收物、厨余垃圾和有害垃圾之外，像陶瓷碗、一次性纸巾、烟蒂这些难以回收的废弃物，都归为其他垃圾。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旧物变身大集合：看看这些宝藏都变成了什么？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778000"/>
            <a:ext cx="52705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rcRect l="0" r="0" t="0" b="0"/>
          <a:stretch>
            <a:fillRect/>
          </a:stretch>
        </p:blipFill>
        <p:spPr>
          <a:xfrm rot="0" flipH="false" flipV="false">
            <a:off x="952500" y="1905000"/>
            <a:ext cx="1841500" cy="18415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6" id="6"/>
          <p:cNvSpPr/>
          <p:nvPr/>
        </p:nvSpPr>
        <p:spPr>
          <a:xfrm rot="0" flipH="false" flipV="false">
            <a:off x="3048000" y="1905000"/>
            <a:ext cx="2794000" cy="184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0000"/>
              </a:lnSpc>
              <a:defRPr/>
            </a:pPr>
            <a:r>
              <a:rPr lang="en-US" b="true" i="false" strike="noStrike" u="none" sz="2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纸筒大变身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400">
                <a:solidFill>
                  <a:srgbClr val="50463C"/>
                </a:solidFill>
                <a:latin typeface="Noto Sans SC"/>
                <a:ea typeface="Noto Sans SC"/>
                <a:cs typeface="Noto Sans SC"/>
                <a:sym typeface="Noto Sans SC"/>
              </a:rPr>
              <a:t>圆圆的纸筒可别扔！涂上喜欢的颜色，它能变成探索世界的望远镜，或是可爱的小动物玩偶，甚至是实用的桌面笔筒哦。</a:t>
            </a:r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6159500" y="1778000"/>
            <a:ext cx="52705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rcRect l="0" r="0" t="0" b="0"/>
          <a:stretch>
            <a:fillRect/>
          </a:stretch>
        </p:blipFill>
        <p:spPr>
          <a:xfrm rot="0" flipH="false" flipV="false">
            <a:off x="6350000" y="1905000"/>
            <a:ext cx="1841500" cy="18415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9" id="9"/>
          <p:cNvSpPr/>
          <p:nvPr/>
        </p:nvSpPr>
        <p:spPr>
          <a:xfrm rot="0" flipH="false" flipV="false">
            <a:off x="8445500" y="1905000"/>
            <a:ext cx="2794000" cy="184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0000"/>
              </a:lnSpc>
              <a:defRPr/>
            </a:pPr>
            <a:r>
              <a:rPr lang="en-US" b="true" i="false" strike="noStrike" u="none" sz="2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纸盒变玩具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400">
                <a:solidFill>
                  <a:srgbClr val="50463C"/>
                </a:solidFill>
                <a:latin typeface="Noto Sans SC"/>
                <a:ea typeface="Noto Sans SC"/>
                <a:cs typeface="Noto Sans SC"/>
                <a:sym typeface="Noto Sans SC"/>
              </a:rPr>
              <a:t>硬纸盒是绝佳的手工材料！动动小手，它能变成威风的小汽车、温馨的小房子，还能改造成分类收纳盒，整洁又有趣。</a:t>
            </a:r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762000" y="4191000"/>
            <a:ext cx="52705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5"/>
          <a:srcRect l="21875" r="21875" t="0" b="0"/>
          <a:stretch>
            <a:fillRect/>
          </a:stretch>
        </p:blipFill>
        <p:spPr>
          <a:xfrm rot="0" flipH="false" flipV="false">
            <a:off x="952500" y="4318000"/>
            <a:ext cx="1841500" cy="18415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2" id="12"/>
          <p:cNvSpPr/>
          <p:nvPr/>
        </p:nvSpPr>
        <p:spPr>
          <a:xfrm rot="0" flipH="false" flipV="false">
            <a:off x="3048000" y="4318000"/>
            <a:ext cx="2794000" cy="184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0000"/>
              </a:lnSpc>
              <a:defRPr/>
            </a:pPr>
            <a:r>
              <a:rPr lang="en-US" b="true" i="false" strike="noStrike" u="none" sz="2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瓶盖拼贴秀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400">
                <a:solidFill>
                  <a:srgbClr val="50463C"/>
                </a:solidFill>
                <a:latin typeface="Noto Sans SC"/>
                <a:ea typeface="Noto Sans SC"/>
                <a:cs typeface="Noto Sans SC"/>
                <a:sym typeface="Noto Sans SC"/>
              </a:rPr>
              <a:t>五颜六色的瓶盖用处大！拼一拼贴一贴，能变成美丽的花朵、小汽车的轮子，或是这条超萌的瓶盖毛毛虫，创意无限。</a:t>
            </a:r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6159500" y="4191000"/>
            <a:ext cx="52705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6350000" y="4318000"/>
            <a:ext cx="1841500" cy="1841500"/>
          </a:xfrm>
          <a:prstGeom prst="roundRect">
            <a:avLst>
              <a:gd name="adj" fmla="val 0"/>
            </a:avLst>
          </a:prstGeom>
          <a:solidFill>
            <a:srgbClr val="98FB98">
              <a:alpha val="5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6921500" y="4699000"/>
            <a:ext cx="698500" cy="698500"/>
          </a:xfrm>
          <a:prstGeom prst="rect">
            <a:avLst/>
          </a:prstGeom>
        </p:spPr>
      </p:pic>
      <p:sp>
        <p:nvSpPr>
          <p:cNvPr name="AutoShape 16" id="16"/>
          <p:cNvSpPr/>
          <p:nvPr/>
        </p:nvSpPr>
        <p:spPr>
          <a:xfrm rot="0" flipH="false" flipV="false">
            <a:off x="8445500" y="4318000"/>
            <a:ext cx="2794000" cy="184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0000"/>
              </a:lnSpc>
              <a:defRPr/>
            </a:pPr>
            <a:r>
              <a:rPr lang="en-US" b="true" i="false" strike="noStrike" u="none" sz="2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旧报纸的新生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400">
                <a:solidFill>
                  <a:srgbClr val="50463C"/>
                </a:solidFill>
                <a:latin typeface="Noto Sans SC"/>
                <a:ea typeface="Noto Sans SC"/>
                <a:cs typeface="Noto Sans SC"/>
                <a:sym typeface="Noto Sans SC"/>
              </a:rPr>
              <a:t>旧报纸揉一揉泡一泡，能变成纸浆画，纹理独特又环保；折一折粘一粘，还能做成结实的纸篮子，实用又充满艺术感。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你是最棒的环保小卫士！</a:t>
            </a:r>
            <a:endParaRPr lang="en-US" sz="1100"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r="0" t="0" b="0"/>
          <a:stretch>
            <a:fillRect/>
          </a:stretch>
        </p:blipFill>
        <p:spPr>
          <a:xfrm rot="0" flipH="false" flipV="false">
            <a:off x="1016000" y="2032000"/>
            <a:ext cx="3302000" cy="3302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5" id="5"/>
          <p:cNvSpPr/>
          <p:nvPr/>
        </p:nvSpPr>
        <p:spPr>
          <a:xfrm rot="0" flipH="false" flipV="false">
            <a:off x="1016000" y="5588000"/>
            <a:ext cx="3302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fals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恭喜你，完成所有环保挑战！</a:t>
            </a:r>
            <a:endParaRPr lang="en-US" sz="1100"/>
          </a:p>
        </p:txBody>
      </p:sp>
      <p:cxnSp>
        <p:nvCxnSpPr>
          <p:cNvPr name="Connector 6" id="6"/>
          <p:cNvCxnSpPr/>
          <p:nvPr/>
        </p:nvCxnSpPr>
        <p:spPr>
          <a:xfrm rot="5389257" flipH="false" flipV="false">
            <a:off x="2794000" y="4057660"/>
            <a:ext cx="406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7" id="7"/>
          <p:cNvSpPr/>
          <p:nvPr/>
        </p:nvSpPr>
        <p:spPr>
          <a:xfrm rot="0" flipH="false" flipV="false">
            <a:off x="5080000" y="2032000"/>
            <a:ext cx="62230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0" flipH="false" flipV="false">
            <a:off x="5270500" y="2222500"/>
            <a:ext cx="609600" cy="609600"/>
          </a:xfrm>
          <a:prstGeom prst="rect">
            <a:avLst/>
          </a:prstGeom>
        </p:spPr>
      </p:pic>
      <p:sp>
        <p:nvSpPr>
          <p:cNvPr name="AutoShape 9" id="9"/>
          <p:cNvSpPr/>
          <p:nvPr/>
        </p:nvSpPr>
        <p:spPr>
          <a:xfrm rot="0" flipH="false" flipV="false">
            <a:off x="6096000" y="2133600"/>
            <a:ext cx="5080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变废为宝，创意无限！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你用灵巧的双手，成功把看似没用的旧物变成了独一无二的新宝贝，太棒啦！</a:t>
            </a:r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5080000" y="3365500"/>
            <a:ext cx="62230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5270500" y="3556000"/>
            <a:ext cx="609600" cy="6096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6096000" y="3467100"/>
            <a:ext cx="5080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垃圾分类，我是能手！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你学会了辨别不同种类的垃圾，掌握了资源循环利用的秘诀，为地球减轻了负担。</a:t>
            </a:r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5080000" y="4699000"/>
            <a:ext cx="29845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0" flipH="false" flipV="false">
            <a:off x="5270500" y="4889500"/>
            <a:ext cx="508000" cy="508000"/>
          </a:xfrm>
          <a:prstGeom prst="rect">
            <a:avLst/>
          </a:prstGeom>
        </p:spPr>
      </p:pic>
      <p:sp>
        <p:nvSpPr>
          <p:cNvPr name="AutoShape 15" id="15"/>
          <p:cNvSpPr/>
          <p:nvPr/>
        </p:nvSpPr>
        <p:spPr>
          <a:xfrm rot="0" flipH="false" flipV="false">
            <a:off x="5905500" y="4826000"/>
            <a:ext cx="2032000" cy="1206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分享环保创意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3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你把环保小妙招分享给身边的人，让绿色的种子传播得更远！</a:t>
            </a:r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8318500" y="4699000"/>
            <a:ext cx="2984500" cy="1460500"/>
          </a:xfrm>
          <a:prstGeom prst="roundRect">
            <a:avLst>
              <a:gd name="adj" fmla="val 0"/>
            </a:avLst>
          </a:prstGeom>
          <a:solidFill>
            <a:srgbClr val="98FB98">
              <a:alpha val="6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7" id="17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0" flipH="false" flipV="false">
            <a:off x="8509000" y="4889500"/>
            <a:ext cx="508000" cy="508000"/>
          </a:xfrm>
          <a:prstGeom prst="rect">
            <a:avLst/>
          </a:prstGeom>
        </p:spPr>
      </p:pic>
      <p:sp>
        <p:nvSpPr>
          <p:cNvPr name="AutoShape 18" id="18"/>
          <p:cNvSpPr/>
          <p:nvPr/>
        </p:nvSpPr>
        <p:spPr>
          <a:xfrm rot="0" flipH="false" flipV="false">
            <a:off x="9144000" y="4826000"/>
            <a:ext cx="2032000" cy="1206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给自己大大的赞！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3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坚持环保，你就是最闪亮的环保小明星，未来的世界因你更美好！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我们的绿色约定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524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800">
                <a:solidFill>
                  <a:srgbClr val="503C32"/>
                </a:solidFill>
                <a:latin typeface="Noto Sans SC"/>
                <a:ea typeface="Noto Sans SC"/>
                <a:cs typeface="Noto Sans SC"/>
                <a:sym typeface="Noto Sans SC"/>
              </a:rPr>
              <a:t>今天回家后，我要做到一个绿色小行动！让我们一起把环保的种子种在心里，开出美丽的花。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2794000"/>
            <a:ext cx="3378200" cy="2159000"/>
          </a:xfrm>
          <a:prstGeom prst="roundRect">
            <a:avLst>
              <a:gd name="adj" fmla="val 0"/>
            </a:avLst>
          </a:prstGeom>
          <a:solidFill>
            <a:srgbClr val="98FB98">
              <a:alpha val="5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16000" y="2984500"/>
            <a:ext cx="508000" cy="508000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 flipH="false" flipV="false">
            <a:off x="1651000" y="2984500"/>
            <a:ext cx="2286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做好垃圾分类</a:t>
            </a:r>
            <a:endParaRPr lang="en-US" sz="1100"/>
          </a:p>
        </p:txBody>
      </p:sp>
      <p:cxnSp>
        <p:nvCxnSpPr>
          <p:cNvPr name="Connector 8" id="8"/>
          <p:cNvCxnSpPr/>
          <p:nvPr/>
        </p:nvCxnSpPr>
        <p:spPr>
          <a:xfrm rot="-15211" flipH="false" flipV="false">
            <a:off x="1016014" y="3676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name="AutoShape 9" id="9"/>
          <p:cNvSpPr/>
          <p:nvPr/>
        </p:nvSpPr>
        <p:spPr>
          <a:xfrm rot="0" flipH="false" flipV="false">
            <a:off x="1016000" y="3873500"/>
            <a:ext cx="28702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400">
                <a:solidFill>
                  <a:srgbClr val="463228"/>
                </a:solidFill>
                <a:latin typeface="Noto Sans SC"/>
                <a:ea typeface="Noto Sans SC"/>
                <a:cs typeface="Noto Sans SC"/>
                <a:sym typeface="Noto Sans SC"/>
              </a:rPr>
              <a:t>仔细看一看家里的垃圾桶，把果皮、纸张、塑料瓶都送到它们各自的“家”里去。</a:t>
            </a:r>
            <a:endParaRPr lang="en-US" sz="1100"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4394200" y="2794000"/>
            <a:ext cx="3378200" cy="2159000"/>
          </a:xfrm>
          <a:prstGeom prst="roundRect">
            <a:avLst>
              <a:gd name="adj" fmla="val 0"/>
            </a:avLst>
          </a:prstGeom>
          <a:solidFill>
            <a:srgbClr val="98FB98">
              <a:alpha val="5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4648200" y="2984500"/>
            <a:ext cx="508000" cy="5080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5283200" y="2984500"/>
            <a:ext cx="2286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旧物变身新玩具</a:t>
            </a:r>
            <a:endParaRPr lang="en-US" sz="1100"/>
          </a:p>
        </p:txBody>
      </p:sp>
      <p:cxnSp>
        <p:nvCxnSpPr>
          <p:cNvPr name="Connector 13" id="13"/>
          <p:cNvCxnSpPr/>
          <p:nvPr/>
        </p:nvCxnSpPr>
        <p:spPr>
          <a:xfrm rot="-15211" flipH="false" flipV="false">
            <a:off x="4648214" y="3676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name="AutoShape 14" id="14"/>
          <p:cNvSpPr/>
          <p:nvPr/>
        </p:nvSpPr>
        <p:spPr>
          <a:xfrm rot="0" flipH="false" flipV="false">
            <a:off x="4648200" y="3873500"/>
            <a:ext cx="28702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400">
                <a:solidFill>
                  <a:srgbClr val="463228"/>
                </a:solidFill>
                <a:latin typeface="Noto Sans SC"/>
                <a:ea typeface="Noto Sans SC"/>
                <a:cs typeface="Noto Sans SC"/>
                <a:sym typeface="Noto Sans SC"/>
              </a:rPr>
              <a:t>找一个喝完的饮料瓶或快递纸箱，动动手，把它变成漂亮的小花盆或者有趣的小收纳盒。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8026400" y="2794000"/>
            <a:ext cx="3378200" cy="2159000"/>
          </a:xfrm>
          <a:prstGeom prst="roundRect">
            <a:avLst>
              <a:gd name="adj" fmla="val 0"/>
            </a:avLst>
          </a:prstGeom>
          <a:solidFill>
            <a:srgbClr val="98FB98">
              <a:alpha val="5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8280400" y="2984500"/>
            <a:ext cx="508000" cy="508000"/>
          </a:xfrm>
          <a:prstGeom prst="rect">
            <a:avLst/>
          </a:prstGeom>
        </p:spPr>
      </p:pic>
      <p:sp>
        <p:nvSpPr>
          <p:cNvPr name="AutoShape 17" id="17"/>
          <p:cNvSpPr/>
          <p:nvPr/>
        </p:nvSpPr>
        <p:spPr>
          <a:xfrm rot="0" flipH="false" flipV="false">
            <a:off x="8915400" y="2984500"/>
            <a:ext cx="2286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分享环保小知识</a:t>
            </a:r>
            <a:endParaRPr lang="en-US" sz="1100"/>
          </a:p>
        </p:txBody>
      </p:sp>
      <p:cxnSp>
        <p:nvCxnSpPr>
          <p:cNvPr name="Connector 18" id="18"/>
          <p:cNvCxnSpPr/>
          <p:nvPr/>
        </p:nvCxnSpPr>
        <p:spPr>
          <a:xfrm rot="-15211" flipH="false" flipV="false">
            <a:off x="8280414" y="3676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name="AutoShape 19" id="19"/>
          <p:cNvSpPr/>
          <p:nvPr/>
        </p:nvSpPr>
        <p:spPr>
          <a:xfrm rot="0" flipH="false" flipV="false">
            <a:off x="8280400" y="3873500"/>
            <a:ext cx="28702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400">
                <a:solidFill>
                  <a:srgbClr val="463228"/>
                </a:solidFill>
                <a:latin typeface="Noto Sans SC"/>
                <a:ea typeface="Noto Sans SC"/>
                <a:cs typeface="Noto Sans SC"/>
                <a:sym typeface="Noto Sans SC"/>
              </a:rPr>
              <a:t>当环保小老师，把今天学到的节约用纸、爱护树木的知识，讲给爸爸妈妈听吧！</a:t>
            </a:r>
            <a:endParaRPr lang="en-US" sz="1100"/>
          </a:p>
        </p:txBody>
      </p:sp>
      <p:sp>
        <p:nvSpPr>
          <p:cNvPr name="AutoShape 20" id="20"/>
          <p:cNvSpPr/>
          <p:nvPr/>
        </p:nvSpPr>
        <p:spPr>
          <a:xfrm rot="0" flipH="false" flipV="false">
            <a:off x="762000" y="5461000"/>
            <a:ext cx="10668000" cy="1016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1" id="21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0" flipH="false" flipV="false">
            <a:off x="1016000" y="5689600"/>
            <a:ext cx="558800" cy="558800"/>
          </a:xfrm>
          <a:prstGeom prst="rect">
            <a:avLst/>
          </a:prstGeom>
        </p:spPr>
      </p:pic>
      <p:sp>
        <p:nvSpPr>
          <p:cNvPr name="AutoShape 22" id="22"/>
          <p:cNvSpPr/>
          <p:nvPr/>
        </p:nvSpPr>
        <p:spPr>
          <a:xfrm rot="0" flipH="false" flipV="false">
            <a:off x="1905000" y="5562600"/>
            <a:ext cx="9271000" cy="812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tru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小小互动：</a:t>
            </a:r>
            <a:r>
              <a:rPr lang="en-US" b="fals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现在，拿起你的“绿色约定卡”，写下你今天最想完成的那个环保行动吧！和身边的小伙伴大声说出你的约定，让我们一起监督，一起做到！</a:t>
            </a:r>
            <a:endParaRPr lang="en-US" sz="1100"/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1016000" y="2794000"/>
            <a:ext cx="10160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4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谢谢大家！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1016000" y="4127500"/>
            <a:ext cx="1524000" cy="76200"/>
          </a:xfrm>
          <a:prstGeom prst="roundRect">
            <a:avLst>
              <a:gd name="adj" fmla="val 0"/>
            </a:avLst>
          </a:prstGeom>
          <a:solidFill>
            <a:srgbClr val="98FB98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1016000" y="4699000"/>
            <a:ext cx="1016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2400">
                <a:solidFill>
                  <a:srgbClr val="4B553E"/>
                </a:solidFill>
                <a:latin typeface="Noto Sans SC"/>
                <a:ea typeface="Noto Sans SC"/>
                <a:cs typeface="Noto Sans SC"/>
                <a:sym typeface="Noto Sans SC"/>
              </a:rPr>
              <a:t>让我们一起，用创意守护地球！</a:t>
            </a:r>
            <a:endParaRPr lang="en-US" sz="1100"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6190112"/>
            <a:ext cx="1524000" cy="6678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猜猜看，它们是谁？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778000"/>
            <a:ext cx="5207000" cy="3175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rcRect l="9090" r="9090" t="0" b="0"/>
          <a:stretch>
            <a:fillRect/>
          </a:stretch>
        </p:blipFill>
        <p:spPr>
          <a:xfrm rot="0" flipH="false" flipV="false">
            <a:off x="952500" y="1968500"/>
            <a:ext cx="2286000" cy="2794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6" id="6"/>
          <p:cNvSpPr/>
          <p:nvPr/>
        </p:nvSpPr>
        <p:spPr>
          <a:xfrm rot="0" flipH="false" flipV="false">
            <a:off x="3429000" y="2032000"/>
            <a:ext cx="2349500" cy="266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true" i="false" strike="noStrike" u="none" sz="2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沉睡的宝藏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16666"/>
              </a:lnSpc>
            </a:pPr>
            <a:r>
              <a:rPr lang="en-US" b="false" i="false" strike="noStrike" u="none" sz="1400">
                <a:solidFill>
                  <a:srgbClr val="504641"/>
                </a:solidFill>
                <a:latin typeface="Noto Sans SC"/>
                <a:ea typeface="Noto Sans SC"/>
                <a:cs typeface="Noto Sans SC"/>
                <a:sym typeface="Noto Sans SC"/>
              </a:rPr>
              <a:t>这些看起来普普通通、甚至有点孤单的废旧纸盒，静静地躺在角落里，等待着被发现。它们其实都是蕴藏着无限可能的“沉睡宝藏”哦！</a:t>
            </a:r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6223000" y="1778000"/>
            <a:ext cx="5207000" cy="3175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rcRect l="9090" r="9090" t="0" b="0"/>
          <a:stretch>
            <a:fillRect/>
          </a:stretch>
        </p:blipFill>
        <p:spPr>
          <a:xfrm rot="0" flipH="false" flipV="false">
            <a:off x="6413500" y="1968500"/>
            <a:ext cx="2286000" cy="2794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9" id="9"/>
          <p:cNvSpPr/>
          <p:nvPr/>
        </p:nvSpPr>
        <p:spPr>
          <a:xfrm rot="0" flipH="false" flipV="false">
            <a:off x="8890000" y="2032000"/>
            <a:ext cx="2349500" cy="266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true" i="false" strike="noStrike" u="none" sz="2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酷酷的变身！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16666"/>
              </a:lnSpc>
            </a:pPr>
            <a:r>
              <a:rPr lang="en-US" b="false" i="false" strike="noStrike" u="none" sz="1400">
                <a:solidFill>
                  <a:srgbClr val="504641"/>
                </a:solidFill>
                <a:latin typeface="Noto Sans SC"/>
                <a:ea typeface="Noto Sans SC"/>
                <a:cs typeface="Noto Sans SC"/>
                <a:sym typeface="Noto Sans SC"/>
              </a:rPr>
              <a:t>看！经过我们的魔法小手改造，单调的纸盒摇身一变，成了超酷的越野小汽车！不仅外形帅气，还充满了创意，是不是非常神奇呢？</a:t>
            </a:r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762000" y="5334000"/>
            <a:ext cx="10668000" cy="1079500"/>
          </a:xfrm>
          <a:prstGeom prst="roundRect">
            <a:avLst>
              <a:gd name="adj" fmla="val 0"/>
            </a:avLst>
          </a:prstGeom>
          <a:solidFill>
            <a:srgbClr val="98FB98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1016000" y="5524500"/>
            <a:ext cx="609600" cy="6096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1905000" y="5435600"/>
            <a:ext cx="9144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46372D"/>
                </a:solidFill>
                <a:latin typeface="Noto Sans SC"/>
                <a:ea typeface="Noto Sans SC"/>
                <a:cs typeface="Noto Sans SC"/>
                <a:sym typeface="Noto Sans SC"/>
              </a:rPr>
              <a:t>今天，我们就来当一回神奇的魔法师！一起动动小手，唤醒这些身边的“沉睡宝藏”，把废旧物品变成独一无二的新宝贝，让环保和创意一起飞翔！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今天的冒险任务！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905000"/>
            <a:ext cx="5270500" cy="1905000"/>
          </a:xfrm>
          <a:prstGeom prst="roundRect">
            <a:avLst>
              <a:gd name="adj" fmla="val 0"/>
            </a:avLst>
          </a:prstGeom>
          <a:solidFill>
            <a:srgbClr val="98FB98">
              <a:alpha val="4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16000" y="2159000"/>
            <a:ext cx="711200" cy="711200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 flipH="false" flipV="false">
            <a:off x="2032000" y="2095500"/>
            <a:ext cx="36830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01. 变身魔法师</a:t>
            </a:r>
            <a:endParaRPr lang="en-US" sz="1100"/>
          </a:p>
        </p:txBody>
      </p:sp>
      <p:cxnSp>
        <p:nvCxnSpPr>
          <p:cNvPr name="Connector 7" id="7"/>
          <p:cNvCxnSpPr/>
          <p:nvPr/>
        </p:nvCxnSpPr>
        <p:spPr>
          <a:xfrm rot="-11854" flipH="false" flipV="false">
            <a:off x="2032011" y="2660650"/>
            <a:ext cx="3683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4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8" id="8"/>
          <p:cNvSpPr/>
          <p:nvPr/>
        </p:nvSpPr>
        <p:spPr>
          <a:xfrm rot="0" flipH="false" flipV="false">
            <a:off x="2032000" y="2794000"/>
            <a:ext cx="3683000" cy="825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500">
                <a:solidFill>
                  <a:srgbClr val="4B372D"/>
                </a:solidFill>
                <a:latin typeface="Noto Sans SC"/>
                <a:ea typeface="Noto Sans SC"/>
                <a:cs typeface="Noto Sans SC"/>
                <a:sym typeface="Noto Sans SC"/>
              </a:rPr>
              <a:t>学习“变废为宝”的神奇咒语，发现生活里那些被忽略的旧物，其实都藏着无限的魔法潜力！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6350000" y="1905000"/>
            <a:ext cx="5270500" cy="1905000"/>
          </a:xfrm>
          <a:prstGeom prst="roundRect">
            <a:avLst>
              <a:gd name="adj" fmla="val 0"/>
            </a:avLst>
          </a:prstGeom>
          <a:solidFill>
            <a:srgbClr val="98FB98">
              <a:alpha val="4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6604000" y="2159000"/>
            <a:ext cx="711200" cy="711200"/>
          </a:xfrm>
          <a:prstGeom prst="rect">
            <a:avLst/>
          </a:prstGeom>
        </p:spPr>
      </p:pic>
      <p:sp>
        <p:nvSpPr>
          <p:cNvPr name="AutoShape 11" id="11"/>
          <p:cNvSpPr/>
          <p:nvPr/>
        </p:nvSpPr>
        <p:spPr>
          <a:xfrm rot="0" flipH="false" flipV="false">
            <a:off x="7620000" y="2095500"/>
            <a:ext cx="36830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02. 寻找宝藏</a:t>
            </a:r>
            <a:endParaRPr lang="en-US" sz="1100"/>
          </a:p>
        </p:txBody>
      </p:sp>
      <p:cxnSp>
        <p:nvCxnSpPr>
          <p:cNvPr name="Connector 12" id="12"/>
          <p:cNvCxnSpPr/>
          <p:nvPr/>
        </p:nvCxnSpPr>
        <p:spPr>
          <a:xfrm rot="-11854" flipH="false" flipV="false">
            <a:off x="7620011" y="2660650"/>
            <a:ext cx="3683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4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13" id="13"/>
          <p:cNvSpPr/>
          <p:nvPr/>
        </p:nvSpPr>
        <p:spPr>
          <a:xfrm rot="0" flipH="false" flipV="false">
            <a:off x="7620000" y="2794000"/>
            <a:ext cx="3683000" cy="825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500">
                <a:solidFill>
                  <a:srgbClr val="4B372D"/>
                </a:solidFill>
                <a:latin typeface="Noto Sans SC"/>
                <a:ea typeface="Noto Sans SC"/>
                <a:cs typeface="Noto Sans SC"/>
                <a:sym typeface="Noto Sans SC"/>
              </a:rPr>
              <a:t>走进我们的“魔法材料库”，在废旧纸箱、塑料瓶、易拉罐里，寻找最适合施展魔法的宝贝！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762000" y="4318000"/>
            <a:ext cx="5270500" cy="1905000"/>
          </a:xfrm>
          <a:prstGeom prst="roundRect">
            <a:avLst>
              <a:gd name="adj" fmla="val 0"/>
            </a:avLst>
          </a:prstGeom>
          <a:solidFill>
            <a:srgbClr val="98FB98">
              <a:alpha val="4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1016000" y="4572000"/>
            <a:ext cx="711200" cy="711200"/>
          </a:xfrm>
          <a:prstGeom prst="rect">
            <a:avLst/>
          </a:prstGeom>
        </p:spPr>
      </p:pic>
      <p:sp>
        <p:nvSpPr>
          <p:cNvPr name="AutoShape 16" id="16"/>
          <p:cNvSpPr/>
          <p:nvPr/>
        </p:nvSpPr>
        <p:spPr>
          <a:xfrm rot="0" flipH="false" flipV="false">
            <a:off x="2032000" y="4508500"/>
            <a:ext cx="36830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03. 创造奇迹</a:t>
            </a:r>
            <a:endParaRPr lang="en-US" sz="1100"/>
          </a:p>
        </p:txBody>
      </p:sp>
      <p:cxnSp>
        <p:nvCxnSpPr>
          <p:cNvPr name="Connector 17" id="17"/>
          <p:cNvCxnSpPr/>
          <p:nvPr/>
        </p:nvCxnSpPr>
        <p:spPr>
          <a:xfrm rot="-11854" flipH="false" flipV="false">
            <a:off x="2032011" y="5073650"/>
            <a:ext cx="3683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4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18" id="18"/>
          <p:cNvSpPr/>
          <p:nvPr/>
        </p:nvSpPr>
        <p:spPr>
          <a:xfrm rot="0" flipH="false" flipV="false">
            <a:off x="2032000" y="5207000"/>
            <a:ext cx="3683000" cy="825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500">
                <a:solidFill>
                  <a:srgbClr val="4B372D"/>
                </a:solidFill>
                <a:latin typeface="Noto Sans SC"/>
                <a:ea typeface="Noto Sans SC"/>
                <a:cs typeface="Noto Sans SC"/>
                <a:sym typeface="Noto Sans SC"/>
              </a:rPr>
              <a:t>动动小手，大胆想象，把收集到的材料变成独一无二的环保小作品，让旧物焕发全新的生命力！</a:t>
            </a:r>
            <a:endParaRPr lang="en-US" sz="1100"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6350000" y="4318000"/>
            <a:ext cx="5270500" cy="1905000"/>
          </a:xfrm>
          <a:prstGeom prst="roundRect">
            <a:avLst>
              <a:gd name="adj" fmla="val 0"/>
            </a:avLst>
          </a:prstGeom>
          <a:solidFill>
            <a:srgbClr val="98FB98">
              <a:alpha val="4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0" id="20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0" flipH="false" flipV="false">
            <a:off x="6604000" y="4572000"/>
            <a:ext cx="711200" cy="711200"/>
          </a:xfrm>
          <a:prstGeom prst="rect">
            <a:avLst/>
          </a:prstGeom>
        </p:spPr>
      </p:pic>
      <p:sp>
        <p:nvSpPr>
          <p:cNvPr name="AutoShape 21" id="21"/>
          <p:cNvSpPr/>
          <p:nvPr/>
        </p:nvSpPr>
        <p:spPr>
          <a:xfrm rot="0" flipH="false" flipV="false">
            <a:off x="7620000" y="4508500"/>
            <a:ext cx="36830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04. 分享快乐</a:t>
            </a:r>
            <a:endParaRPr lang="en-US" sz="1100"/>
          </a:p>
        </p:txBody>
      </p:sp>
      <p:cxnSp>
        <p:nvCxnSpPr>
          <p:cNvPr name="Connector 22" id="22"/>
          <p:cNvCxnSpPr/>
          <p:nvPr/>
        </p:nvCxnSpPr>
        <p:spPr>
          <a:xfrm rot="-11854" flipH="false" flipV="false">
            <a:off x="7620011" y="5073650"/>
            <a:ext cx="3683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4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23" id="23"/>
          <p:cNvSpPr/>
          <p:nvPr/>
        </p:nvSpPr>
        <p:spPr>
          <a:xfrm rot="0" flipH="false" flipV="false">
            <a:off x="7620000" y="5207000"/>
            <a:ext cx="3683000" cy="825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500">
                <a:solidFill>
                  <a:srgbClr val="4B372D"/>
                </a:solidFill>
                <a:latin typeface="Noto Sans SC"/>
                <a:ea typeface="Noto Sans SC"/>
                <a:cs typeface="Noto Sans SC"/>
                <a:sym typeface="Noto Sans SC"/>
              </a:rPr>
              <a:t>把你的神奇魔法和创意作品介绍给身边的伙伴，一起传递环保的快乐，让更多人加入冒险！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魔法目标一：认识新朋友：环保！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778000"/>
            <a:ext cx="3429000" cy="431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solidFill>
              <a:srgbClr val="98FB98">
                <a:alpha val="8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rcRect l="0" r="0" t="2683" b="2683"/>
          <a:stretch>
            <a:fillRect/>
          </a:stretch>
        </p:blipFill>
        <p:spPr>
          <a:xfrm rot="0" flipH="false" flipV="false">
            <a:off x="1016000" y="2032000"/>
            <a:ext cx="2921000" cy="2286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6" id="6"/>
          <p:cNvSpPr/>
          <p:nvPr/>
        </p:nvSpPr>
        <p:spPr>
          <a:xfrm rot="0" flipH="false" flipV="false">
            <a:off x="1016000" y="4572000"/>
            <a:ext cx="2921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2E8B57"/>
                </a:solidFill>
                <a:latin typeface="Noto Sans SC"/>
                <a:ea typeface="Noto Sans SC"/>
                <a:cs typeface="Noto Sans SC"/>
                <a:sym typeface="Noto Sans SC"/>
              </a:rPr>
              <a:t>01. 垃圾分类小能手</a:t>
            </a:r>
            <a:endParaRPr lang="en-US" sz="1100"/>
          </a:p>
        </p:txBody>
      </p:sp>
      <p:cxnSp>
        <p:nvCxnSpPr>
          <p:cNvPr name="Connector 7" id="7"/>
          <p:cNvCxnSpPr/>
          <p:nvPr/>
        </p:nvCxnSpPr>
        <p:spPr>
          <a:xfrm rot="-14946" flipH="false" flipV="false">
            <a:off x="1016014" y="50736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8" id="8"/>
          <p:cNvSpPr/>
          <p:nvPr/>
        </p:nvSpPr>
        <p:spPr>
          <a:xfrm rot="0" flipH="false" flipV="false">
            <a:off x="1016000" y="5207000"/>
            <a:ext cx="2921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我们会认识不同颜色的垃圾桶，学会把垃圾送回各自的“家”，让环境更整洁！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4381500" y="1778000"/>
            <a:ext cx="3429000" cy="431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solidFill>
              <a:srgbClr val="98FB98">
                <a:alpha val="8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4635500" y="2032000"/>
            <a:ext cx="2921000" cy="2286000"/>
          </a:xfrm>
          <a:prstGeom prst="roundRect">
            <a:avLst>
              <a:gd name="adj" fmla="val 0"/>
            </a:avLst>
          </a:prstGeom>
          <a:solidFill>
            <a:srgbClr val="98FB98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0" flipH="false" flipV="false">
            <a:off x="5588000" y="2667000"/>
            <a:ext cx="1016000" cy="10160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4635500" y="4572000"/>
            <a:ext cx="2921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2E8B57"/>
                </a:solidFill>
                <a:latin typeface="Noto Sans SC"/>
                <a:ea typeface="Noto Sans SC"/>
                <a:cs typeface="Noto Sans SC"/>
                <a:sym typeface="Noto Sans SC"/>
              </a:rPr>
              <a:t>02. 节约资源我知道</a:t>
            </a:r>
            <a:endParaRPr lang="en-US" sz="1100"/>
          </a:p>
        </p:txBody>
      </p:sp>
      <p:cxnSp>
        <p:nvCxnSpPr>
          <p:cNvPr name="Connector 13" id="13"/>
          <p:cNvCxnSpPr/>
          <p:nvPr/>
        </p:nvCxnSpPr>
        <p:spPr>
          <a:xfrm rot="-14946" flipH="false" flipV="false">
            <a:off x="4635514" y="50736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14" id="14"/>
          <p:cNvSpPr/>
          <p:nvPr/>
        </p:nvSpPr>
        <p:spPr>
          <a:xfrm rot="0" flipH="false" flipV="false">
            <a:off x="4635500" y="5207000"/>
            <a:ext cx="2921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我们会明白每一滴水、每一度电都来之不易，养成随手关水、关灯的好习惯。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8001000" y="1778000"/>
            <a:ext cx="3429000" cy="431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solidFill>
              <a:srgbClr val="98FB98">
                <a:alpha val="8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6"/>
          <a:srcRect l="0" r="0" t="10869" b="10869"/>
          <a:stretch>
            <a:fillRect/>
          </a:stretch>
        </p:blipFill>
        <p:spPr>
          <a:xfrm rot="0" flipH="false" flipV="false">
            <a:off x="8255000" y="2032000"/>
            <a:ext cx="2921000" cy="2286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7" id="17"/>
          <p:cNvSpPr/>
          <p:nvPr/>
        </p:nvSpPr>
        <p:spPr>
          <a:xfrm rot="0" flipH="false" flipV="false">
            <a:off x="8255000" y="4572000"/>
            <a:ext cx="2921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2E8B57"/>
                </a:solidFill>
                <a:latin typeface="Noto Sans SC"/>
                <a:ea typeface="Noto Sans SC"/>
                <a:cs typeface="Noto Sans SC"/>
                <a:sym typeface="Noto Sans SC"/>
              </a:rPr>
              <a:t>03. 旧物变身大冒险</a:t>
            </a:r>
            <a:endParaRPr lang="en-US" sz="1100"/>
          </a:p>
        </p:txBody>
      </p:sp>
      <p:cxnSp>
        <p:nvCxnSpPr>
          <p:cNvPr name="Connector 18" id="18"/>
          <p:cNvCxnSpPr/>
          <p:nvPr/>
        </p:nvCxnSpPr>
        <p:spPr>
          <a:xfrm rot="-14946" flipH="false" flipV="false">
            <a:off x="8255014" y="50736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19" id="19"/>
          <p:cNvSpPr/>
          <p:nvPr/>
        </p:nvSpPr>
        <p:spPr>
          <a:xfrm rot="0" flipH="false" flipV="false">
            <a:off x="8255000" y="5207000"/>
            <a:ext cx="2921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我们会发挥奇思妙想，把瓶瓶罐罐、旧纸箱变成有趣的玩具，发现变废为宝的乐趣！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魔法目标二：变身创意大师！</a:t>
            </a:r>
            <a:endParaRPr lang="en-US" sz="1100"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8894" r="8894" t="0" b="0"/>
          <a:stretch>
            <a:fillRect/>
          </a:stretch>
        </p:blipFill>
        <p:spPr>
          <a:xfrm rot="0" flipH="false" flipV="false">
            <a:off x="762000" y="1778000"/>
            <a:ext cx="4826000" cy="3302000"/>
          </a:xfrm>
          <a:prstGeom prst="rect">
            <a:avLst/>
          </a:prstGeom>
          <a:noFill/>
          <a:ln w="38100" cmpd="sng" cap="flat">
            <a:solidFill>
              <a:srgbClr val="5C4033">
                <a:alpha val="20000"/>
              </a:srgbClr>
            </a:solidFill>
            <a:prstDash val="solid"/>
            <a:round/>
          </a:ln>
        </p:spPr>
      </p:pic>
      <p:sp>
        <p:nvSpPr>
          <p:cNvPr name="AutoShape 5" id="5"/>
          <p:cNvSpPr/>
          <p:nvPr/>
        </p:nvSpPr>
        <p:spPr>
          <a:xfrm rot="0" flipH="false" flipV="false">
            <a:off x="762000" y="5334000"/>
            <a:ext cx="4826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看！彩色的瓶盖摇身一变，就成了可爱的毛毛虫。只要发挥想象力，废旧材料也能绽放新光彩！</a:t>
            </a:r>
            <a:endParaRPr lang="en-US" sz="1100"/>
          </a:p>
        </p:txBody>
      </p:sp>
      <p:cxnSp>
        <p:nvCxnSpPr>
          <p:cNvPr name="Connector 6" id="6"/>
          <p:cNvCxnSpPr/>
          <p:nvPr/>
        </p:nvCxnSpPr>
        <p:spPr>
          <a:xfrm rot="5389257" flipH="false" flipV="false">
            <a:off x="4064000" y="3930660"/>
            <a:ext cx="406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7" id="7"/>
          <p:cNvSpPr/>
          <p:nvPr/>
        </p:nvSpPr>
        <p:spPr>
          <a:xfrm rot="0" flipH="false" flipV="false">
            <a:off x="6350000" y="1778000"/>
            <a:ext cx="5334000" cy="1206500"/>
          </a:xfrm>
          <a:prstGeom prst="roundRect">
            <a:avLst>
              <a:gd name="adj" fmla="val 0"/>
            </a:avLst>
          </a:prstGeom>
          <a:solidFill>
            <a:srgbClr val="98FB98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0" flipH="false" flipV="false">
            <a:off x="6540500" y="1968500"/>
            <a:ext cx="508000" cy="508000"/>
          </a:xfrm>
          <a:prstGeom prst="rect">
            <a:avLst/>
          </a:prstGeom>
        </p:spPr>
      </p:pic>
      <p:sp>
        <p:nvSpPr>
          <p:cNvPr name="AutoShape 9" id="9"/>
          <p:cNvSpPr/>
          <p:nvPr/>
        </p:nvSpPr>
        <p:spPr>
          <a:xfrm rot="0" flipH="false" flipV="false">
            <a:off x="7239000" y="1879600"/>
            <a:ext cx="43815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第一步：化身“小小观察家”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400">
                <a:solidFill>
                  <a:srgbClr val="5C4033">
                    <a:alpha val="85098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仔细看看身边的旧材料，比如瓶盖、纸筒、饮料瓶，观察它们的形状和颜色，大胆想一想：它看起来像什么？</a:t>
            </a:r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6350000" y="3302000"/>
            <a:ext cx="5334000" cy="1206500"/>
          </a:xfrm>
          <a:prstGeom prst="roundRect">
            <a:avLst>
              <a:gd name="adj" fmla="val 0"/>
            </a:avLst>
          </a:prstGeom>
          <a:solidFill>
            <a:srgbClr val="98FB98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6540500" y="3492500"/>
            <a:ext cx="508000" cy="5080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7239000" y="3403600"/>
            <a:ext cx="43815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第二步：动手“变废为宝”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400">
                <a:solidFill>
                  <a:srgbClr val="5C4033">
                    <a:alpha val="85098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拿起剪刀、胶水和画笔，把你的奇思妙想变成现实！无论是实用的收纳盒，还是有趣的小摆件，都是独一无二的杰作。</a:t>
            </a:r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6350000" y="4826000"/>
            <a:ext cx="5334000" cy="1206500"/>
          </a:xfrm>
          <a:prstGeom prst="roundRect">
            <a:avLst>
              <a:gd name="adj" fmla="val 0"/>
            </a:avLst>
          </a:prstGeom>
          <a:solidFill>
            <a:srgbClr val="98FB98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0" flipH="false" flipV="false">
            <a:off x="6540500" y="5016500"/>
            <a:ext cx="508000" cy="508000"/>
          </a:xfrm>
          <a:prstGeom prst="rect">
            <a:avLst/>
          </a:prstGeom>
        </p:spPr>
      </p:pic>
      <p:sp>
        <p:nvSpPr>
          <p:cNvPr name="AutoShape 15" id="15"/>
          <p:cNvSpPr/>
          <p:nvPr/>
        </p:nvSpPr>
        <p:spPr>
          <a:xfrm rot="0" flipH="false" flipV="false">
            <a:off x="7239000" y="4927600"/>
            <a:ext cx="43815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第三步：快乐“组队挑战”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400">
                <a:solidFill>
                  <a:srgbClr val="5C4033">
                    <a:alpha val="85098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创意的火花会在合作中迸发！你可以独立完成作品，也可以邀请小伙伴一起分工协作，分享创作的快乐。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魔法目标三：分享我的魔法！</a:t>
            </a:r>
            <a:endParaRPr lang="en-US" sz="1100"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r="0" t="3571" b="3571"/>
          <a:stretch>
            <a:fillRect/>
          </a:stretch>
        </p:blipFill>
        <p:spPr>
          <a:xfrm rot="0" flipH="false" flipV="false">
            <a:off x="762000" y="2032000"/>
            <a:ext cx="3556000" cy="3302000"/>
          </a:xfrm>
          <a:prstGeom prst="rect">
            <a:avLst/>
          </a:prstGeom>
          <a:noFill/>
          <a:ln w="76200" cmpd="sng" cap="flat">
            <a:solidFill>
              <a:srgbClr val="98FB98">
                <a:alpha val="100000"/>
              </a:srgbClr>
            </a:solidFill>
            <a:prstDash val="solid"/>
            <a:round/>
          </a:ln>
        </p:spPr>
      </p:pic>
      <p:sp>
        <p:nvSpPr>
          <p:cNvPr name="AutoShape 5" id="5"/>
          <p:cNvSpPr/>
          <p:nvPr/>
        </p:nvSpPr>
        <p:spPr>
          <a:xfrm rot="0" flipH="false" flipV="false">
            <a:off x="762000" y="5588000"/>
            <a:ext cx="3556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16666"/>
              </a:lnSpc>
              <a:defRPr/>
            </a:pPr>
            <a:r>
              <a:rPr lang="en-US" b="fals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每一幅作品都是独一无二的魔法，</a:t>
            </a:r>
            <a:r>
              <a:rPr lang="en-US" b="fals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快来秀出你的创意吧！</a:t>
            </a:r>
            <a:endParaRPr lang="en-US" sz="1100"/>
          </a:p>
        </p:txBody>
      </p:sp>
      <p:cxnSp>
        <p:nvCxnSpPr>
          <p:cNvPr name="Connector 6" id="6"/>
          <p:cNvCxnSpPr/>
          <p:nvPr/>
        </p:nvCxnSpPr>
        <p:spPr>
          <a:xfrm rot="5389257" flipH="false" flipV="false">
            <a:off x="3048000" y="4057660"/>
            <a:ext cx="406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7" id="7"/>
          <p:cNvSpPr/>
          <p:nvPr/>
        </p:nvSpPr>
        <p:spPr>
          <a:xfrm rot="0" flipH="false" flipV="false">
            <a:off x="5461000" y="2032000"/>
            <a:ext cx="5969000" cy="1206500"/>
          </a:xfrm>
          <a:prstGeom prst="roundRect">
            <a:avLst>
              <a:gd name="adj" fmla="val 0"/>
            </a:avLst>
          </a:prstGeom>
          <a:solidFill>
            <a:srgbClr val="98FB98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0" flipH="false" flipV="false">
            <a:off x="5651500" y="2222500"/>
            <a:ext cx="609600" cy="609600"/>
          </a:xfrm>
          <a:prstGeom prst="rect">
            <a:avLst/>
          </a:prstGeom>
        </p:spPr>
      </p:pic>
      <p:sp>
        <p:nvSpPr>
          <p:cNvPr name="AutoShape 9" id="9"/>
          <p:cNvSpPr/>
          <p:nvPr/>
        </p:nvSpPr>
        <p:spPr>
          <a:xfrm rot="0" flipH="false" flipV="false">
            <a:off x="6477000" y="2159000"/>
            <a:ext cx="47625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01. 勇敢站出来！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400">
                <a:solidFill>
                  <a:srgbClr val="503C32"/>
                </a:solidFill>
                <a:latin typeface="Noto Sans SC"/>
                <a:ea typeface="Noto Sans SC"/>
                <a:cs typeface="Noto Sans SC"/>
                <a:sym typeface="Noto Sans SC"/>
              </a:rPr>
              <a:t>完成你的环保创意作品后，不要害羞，自信地站到大家面前，这是属于你的高光时刻！</a:t>
            </a:r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5461000" y="3492500"/>
            <a:ext cx="5969000" cy="1206500"/>
          </a:xfrm>
          <a:prstGeom prst="roundRect">
            <a:avLst>
              <a:gd name="adj" fmla="val 0"/>
            </a:avLst>
          </a:prstGeom>
          <a:solidFill>
            <a:srgbClr val="98FB98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5651500" y="3683000"/>
            <a:ext cx="609600" cy="6096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6477000" y="3619500"/>
            <a:ext cx="47625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02. 大声介绍你的“新宝贝”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400">
                <a:solidFill>
                  <a:srgbClr val="503C32"/>
                </a:solidFill>
                <a:latin typeface="Noto Sans SC"/>
                <a:ea typeface="Noto Sans SC"/>
                <a:cs typeface="Noto Sans SC"/>
                <a:sym typeface="Noto Sans SC"/>
              </a:rPr>
              <a:t>大声告诉大家：“我用了什么旧材料，把它变成了什么新宝贝！”让大家惊叹你的奇思妙想。</a:t>
            </a:r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5461000" y="4953000"/>
            <a:ext cx="5969000" cy="1206500"/>
          </a:xfrm>
          <a:prstGeom prst="roundRect">
            <a:avLst>
              <a:gd name="adj" fmla="val 0"/>
            </a:avLst>
          </a:prstGeom>
          <a:solidFill>
            <a:srgbClr val="98FB98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0" flipH="false" flipV="false">
            <a:off x="5651500" y="5143500"/>
            <a:ext cx="609600" cy="609600"/>
          </a:xfrm>
          <a:prstGeom prst="rect">
            <a:avLst/>
          </a:prstGeom>
        </p:spPr>
      </p:pic>
      <p:sp>
        <p:nvSpPr>
          <p:cNvPr name="AutoShape 15" id="15"/>
          <p:cNvSpPr/>
          <p:nvPr/>
        </p:nvSpPr>
        <p:spPr>
          <a:xfrm rot="0" flipH="false" flipV="false">
            <a:off x="6477000" y="5080000"/>
            <a:ext cx="47625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03. 播撒环保的种子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08333"/>
              </a:lnSpc>
            </a:pPr>
            <a:r>
              <a:rPr lang="en-US" b="false" i="false" strike="noStrike" u="none" sz="1400">
                <a:solidFill>
                  <a:srgbClr val="503C32"/>
                </a:solidFill>
                <a:latin typeface="Noto Sans SC"/>
                <a:ea typeface="Noto Sans SC"/>
                <a:cs typeface="Noto Sans SC"/>
                <a:sym typeface="Noto Sans SC"/>
              </a:rPr>
              <a:t>你的每一次分享，都是在传递环保的理念。让更多人看到你的小行动，一起加入变废为宝的行列吧！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我们的超级魔法工具箱！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778000"/>
            <a:ext cx="3429000" cy="4191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rcRect l="0" r="0" t="25000" b="25000"/>
          <a:stretch>
            <a:fillRect/>
          </a:stretch>
        </p:blipFill>
        <p:spPr>
          <a:xfrm rot="0" flipH="false" flipV="false">
            <a:off x="952500" y="2032000"/>
            <a:ext cx="3048000" cy="2032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6" id="6"/>
          <p:cNvSpPr/>
          <p:nvPr/>
        </p:nvSpPr>
        <p:spPr>
          <a:xfrm rot="0" flipH="false" flipV="false">
            <a:off x="952500" y="4318000"/>
            <a:ext cx="3048000" cy="457200"/>
          </a:xfrm>
          <a:prstGeom prst="roundRect">
            <a:avLst>
              <a:gd name="adj" fmla="val 0"/>
            </a:avLst>
          </a:prstGeom>
          <a:solidFill>
            <a:srgbClr val="98FB98">
              <a:alpha val="5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1016000" y="4343400"/>
            <a:ext cx="2921000" cy="406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01 基础魔法棒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952500" y="4953000"/>
            <a:ext cx="30480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A4/A3白纸、彩纸、胶棒、双面胶、剪刀、水彩笔和马克笔。它们是给创意作品穿上漂亮外衣的必备助手！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4381500" y="1778000"/>
            <a:ext cx="3429000" cy="4191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4"/>
          <a:srcRect l="0" r="0" t="16666" b="16666"/>
          <a:stretch>
            <a:fillRect/>
          </a:stretch>
        </p:blipFill>
        <p:spPr>
          <a:xfrm rot="0" flipH="false" flipV="false">
            <a:off x="4572000" y="2032000"/>
            <a:ext cx="3048000" cy="2032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1" id="11"/>
          <p:cNvSpPr/>
          <p:nvPr/>
        </p:nvSpPr>
        <p:spPr>
          <a:xfrm rot="0" flipH="false" flipV="false">
            <a:off x="4572000" y="4318000"/>
            <a:ext cx="3048000" cy="457200"/>
          </a:xfrm>
          <a:prstGeom prst="roundRect">
            <a:avLst>
              <a:gd name="adj" fmla="val 0"/>
            </a:avLst>
          </a:prstGeom>
          <a:solidFill>
            <a:srgbClr val="98FB98">
              <a:alpha val="5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4635500" y="4343400"/>
            <a:ext cx="2921000" cy="406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02 沉睡的宝藏</a:t>
            </a:r>
            <a:endParaRPr lang="en-US" sz="1100"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4572000" y="4953000"/>
            <a:ext cx="30480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干净的纸盒、纸筒、牛奶盒、旧包装纸、瓶盖和旧报纸。这些被遗忘的物品，正是我们改造的主角！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8001000" y="1778000"/>
            <a:ext cx="3429000" cy="4191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5"/>
          <a:srcRect l="0" r="0" t="16666" b="16666"/>
          <a:stretch>
            <a:fillRect/>
          </a:stretch>
        </p:blipFill>
        <p:spPr>
          <a:xfrm rot="0" flipH="false" flipV="false">
            <a:off x="8191500" y="2032000"/>
            <a:ext cx="3048000" cy="2032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6" id="16"/>
          <p:cNvSpPr/>
          <p:nvPr/>
        </p:nvSpPr>
        <p:spPr>
          <a:xfrm rot="0" flipH="false" flipV="false">
            <a:off x="8191500" y="4318000"/>
            <a:ext cx="3048000" cy="457200"/>
          </a:xfrm>
          <a:prstGeom prst="roundRect">
            <a:avLst>
              <a:gd name="adj" fmla="val 0"/>
            </a:avLst>
          </a:prstGeom>
          <a:solidFill>
            <a:srgbClr val="98FB98">
              <a:alpha val="5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7" id="17"/>
          <p:cNvSpPr/>
          <p:nvPr/>
        </p:nvSpPr>
        <p:spPr>
          <a:xfrm rot="0" flipH="false" flipV="false">
            <a:off x="8255000" y="4343400"/>
            <a:ext cx="2921000" cy="406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03 闪亮的装饰品</a:t>
            </a:r>
            <a:endParaRPr lang="en-US" sz="1100"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8191500" y="4953000"/>
            <a:ext cx="30480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贴纸、皱纹纸、圆点贴、彩旗纸条、小标签和毛根。用这些闪亮的小东西，让每一件作品都变得独一无二！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为不同魔法师准备的特别道具！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905000"/>
            <a:ext cx="33782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38100" cmpd="sng" cap="flat">
            <a:solidFill>
              <a:srgbClr val="98FB98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16000" y="2159000"/>
            <a:ext cx="457200" cy="457200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 flipH="false" flipV="false">
            <a:off x="1587500" y="2159000"/>
            <a:ext cx="2286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小小魔法师 (3-6岁)</a:t>
            </a:r>
            <a:endParaRPr lang="en-US" sz="1100"/>
          </a:p>
        </p:txBody>
      </p:sp>
      <p:cxnSp>
        <p:nvCxnSpPr>
          <p:cNvPr name="Connector 7" id="7"/>
          <p:cNvCxnSpPr/>
          <p:nvPr/>
        </p:nvCxnSpPr>
        <p:spPr>
          <a:xfrm rot="-15211" flipH="false" flipV="false">
            <a:off x="1016014" y="2787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8" id="8"/>
          <p:cNvSpPr/>
          <p:nvPr/>
        </p:nvSpPr>
        <p:spPr>
          <a:xfrm rot="0" flipH="false" flipV="false">
            <a:off x="952500" y="3048000"/>
            <a:ext cx="2997200" cy="203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4A3B32"/>
                </a:solidFill>
                <a:latin typeface="Noto Sans SC"/>
                <a:ea typeface="Noto Sans SC"/>
                <a:cs typeface="Noto Sans SC"/>
                <a:sym typeface="Noto Sans SC"/>
              </a:rPr>
              <a:t>我们有纸筒动物模板、瓶盖花朵模板，还有已经剪好的眼睛、叶子、翅膀哦！你们只需要粘贴和涂色，就能轻松完成魔法，创造出独一无二的可爱小物件啦！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4406900" y="1905000"/>
            <a:ext cx="33782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38100" cmpd="sng" cap="flat">
            <a:solidFill>
              <a:srgbClr val="98FB98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4660900" y="2159000"/>
            <a:ext cx="457200" cy="457200"/>
          </a:xfrm>
          <a:prstGeom prst="rect">
            <a:avLst/>
          </a:prstGeom>
        </p:spPr>
      </p:pic>
      <p:sp>
        <p:nvSpPr>
          <p:cNvPr name="AutoShape 11" id="11"/>
          <p:cNvSpPr/>
          <p:nvPr/>
        </p:nvSpPr>
        <p:spPr>
          <a:xfrm rot="0" flipH="false" flipV="false">
            <a:off x="5232400" y="2159000"/>
            <a:ext cx="2286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中级魔法师 (6-9岁)</a:t>
            </a:r>
            <a:endParaRPr lang="en-US" sz="1100"/>
          </a:p>
        </p:txBody>
      </p:sp>
      <p:cxnSp>
        <p:nvCxnSpPr>
          <p:cNvPr name="Connector 12" id="12"/>
          <p:cNvCxnSpPr/>
          <p:nvPr/>
        </p:nvCxnSpPr>
        <p:spPr>
          <a:xfrm rot="-15211" flipH="false" flipV="false">
            <a:off x="4660914" y="2787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13" id="13"/>
          <p:cNvSpPr/>
          <p:nvPr/>
        </p:nvSpPr>
        <p:spPr>
          <a:xfrm rot="0" flipH="false" flipV="false">
            <a:off x="4597400" y="3048000"/>
            <a:ext cx="2997200" cy="203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4A3B32"/>
                </a:solidFill>
                <a:latin typeface="Noto Sans SC"/>
                <a:ea typeface="Noto Sans SC"/>
                <a:cs typeface="Noto Sans SC"/>
                <a:sym typeface="Noto Sans SC"/>
              </a:rPr>
              <a:t>你们可以挑战自己选择材料，制作更复杂的作品！发挥创意，给作品贴上一句专属的环保提醒小标语，让身边的人也看到你的绿色魔法，一起爱护环境吧。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8051800" y="1905000"/>
            <a:ext cx="33782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38100" cmpd="sng" cap="flat">
            <a:solidFill>
              <a:srgbClr val="98FB98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8305800" y="2159000"/>
            <a:ext cx="457200" cy="457200"/>
          </a:xfrm>
          <a:prstGeom prst="rect">
            <a:avLst/>
          </a:prstGeom>
        </p:spPr>
      </p:pic>
      <p:sp>
        <p:nvSpPr>
          <p:cNvPr name="AutoShape 16" id="16"/>
          <p:cNvSpPr/>
          <p:nvPr/>
        </p:nvSpPr>
        <p:spPr>
          <a:xfrm rot="0" flipH="false" flipV="false">
            <a:off x="8877300" y="2159000"/>
            <a:ext cx="2286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高级魔法师 (9-12岁)</a:t>
            </a:r>
            <a:endParaRPr lang="en-US" sz="1100"/>
          </a:p>
        </p:txBody>
      </p:sp>
      <p:cxnSp>
        <p:nvCxnSpPr>
          <p:cNvPr name="Connector 17" id="17"/>
          <p:cNvCxnSpPr/>
          <p:nvPr/>
        </p:nvCxnSpPr>
        <p:spPr>
          <a:xfrm rot="-15211" flipH="false" flipV="false">
            <a:off x="8305814" y="2787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18" id="18"/>
          <p:cNvSpPr/>
          <p:nvPr/>
        </p:nvSpPr>
        <p:spPr>
          <a:xfrm rot="0" flipH="false" flipV="false">
            <a:off x="8242300" y="3048000"/>
            <a:ext cx="2997200" cy="203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4A3B32"/>
                </a:solidFill>
                <a:latin typeface="Noto Sans SC"/>
                <a:ea typeface="Noto Sans SC"/>
                <a:cs typeface="Noto Sans SC"/>
                <a:sym typeface="Noto Sans SC"/>
              </a:rPr>
              <a:t>你们是“绿色行动设计师”！设计垃圾分类宣传站，或和小伙伴组队合作完成“绿色城市”主题作品。用智慧和双手，构建心中的美好绿色家园，影响更多人参与环保！</a:t>
            </a:r>
            <a:endParaRPr lang="en-US" sz="1100"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762000" y="5715000"/>
            <a:ext cx="10668000" cy="762000"/>
          </a:xfrm>
          <a:prstGeom prst="roundRect">
            <a:avLst>
              <a:gd name="adj" fmla="val 0"/>
            </a:avLst>
          </a:prstGeom>
          <a:solidFill>
            <a:srgbClr val="98FB98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0" id="20"/>
          <p:cNvSpPr/>
          <p:nvPr/>
        </p:nvSpPr>
        <p:spPr>
          <a:xfrm rot="0" flipH="false" flipV="false">
            <a:off x="1016000" y="5842000"/>
            <a:ext cx="10160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无论你是哪个级别的魔法师，都能在这里找到动手的乐趣，用创意为地球增添一抹绿色！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魔法时间到！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778000"/>
            <a:ext cx="33782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solidFill>
              <a:srgbClr val="98FB98">
                <a:alpha val="8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952500" y="1968500"/>
            <a:ext cx="406400" cy="406400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 flipH="false" flipV="false">
            <a:off x="1460500" y="1930400"/>
            <a:ext cx="25400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5分钟：魔法导入</a:t>
            </a:r>
            <a:endParaRPr lang="en-US" sz="1100"/>
          </a:p>
        </p:txBody>
      </p:sp>
      <p:cxnSp>
        <p:nvCxnSpPr>
          <p:cNvPr name="Connector 7" id="7"/>
          <p:cNvCxnSpPr/>
          <p:nvPr/>
        </p:nvCxnSpPr>
        <p:spPr>
          <a:xfrm rot="-14566" flipH="false" flipV="false">
            <a:off x="952513" y="2533650"/>
            <a:ext cx="2997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8" id="8"/>
          <p:cNvSpPr/>
          <p:nvPr/>
        </p:nvSpPr>
        <p:spPr>
          <a:xfrm rot="0" flipH="false" flipV="false">
            <a:off x="952500" y="2667000"/>
            <a:ext cx="29972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4B3A30"/>
                </a:solidFill>
                <a:latin typeface="Noto Sans SC"/>
                <a:ea typeface="Noto Sans SC"/>
                <a:cs typeface="Noto Sans SC"/>
                <a:sym typeface="Noto Sans SC"/>
              </a:rPr>
              <a:t>老师展示神奇的旧物改造范例，大家一起来猜猜看，这些漂亮的作品都是用什么做的呢？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4406900" y="1778000"/>
            <a:ext cx="33782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solidFill>
              <a:srgbClr val="98FB98">
                <a:alpha val="8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4597400" y="1968500"/>
            <a:ext cx="406400" cy="406400"/>
          </a:xfrm>
          <a:prstGeom prst="rect">
            <a:avLst/>
          </a:prstGeom>
        </p:spPr>
      </p:pic>
      <p:sp>
        <p:nvSpPr>
          <p:cNvPr name="AutoShape 11" id="11"/>
          <p:cNvSpPr/>
          <p:nvPr/>
        </p:nvSpPr>
        <p:spPr>
          <a:xfrm rot="0" flipH="false" flipV="false">
            <a:off x="5105400" y="1930400"/>
            <a:ext cx="25400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5分钟：环保小课堂</a:t>
            </a:r>
            <a:endParaRPr lang="en-US" sz="1100"/>
          </a:p>
        </p:txBody>
      </p:sp>
      <p:cxnSp>
        <p:nvCxnSpPr>
          <p:cNvPr name="Connector 12" id="12"/>
          <p:cNvCxnSpPr/>
          <p:nvPr/>
        </p:nvCxnSpPr>
        <p:spPr>
          <a:xfrm rot="-14566" flipH="false" flipV="false">
            <a:off x="4597413" y="2533650"/>
            <a:ext cx="2997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13" id="13"/>
          <p:cNvSpPr/>
          <p:nvPr/>
        </p:nvSpPr>
        <p:spPr>
          <a:xfrm rot="0" flipH="false" flipV="false">
            <a:off x="4597400" y="2667000"/>
            <a:ext cx="29972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4B3A30"/>
                </a:solidFill>
                <a:latin typeface="Noto Sans SC"/>
                <a:ea typeface="Noto Sans SC"/>
                <a:cs typeface="Noto Sans SC"/>
                <a:sym typeface="Noto Sans SC"/>
              </a:rPr>
              <a:t>开动小脑筋，和小伙伴们一起讨论：什么是不浪费？怎么给垃圾分类？如何变废为宝？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8051800" y="1778000"/>
            <a:ext cx="33782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solidFill>
              <a:srgbClr val="98FB98">
                <a:alpha val="8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8242300" y="1968500"/>
            <a:ext cx="406400" cy="406400"/>
          </a:xfrm>
          <a:prstGeom prst="rect">
            <a:avLst/>
          </a:prstGeom>
        </p:spPr>
      </p:pic>
      <p:sp>
        <p:nvSpPr>
          <p:cNvPr name="AutoShape 16" id="16"/>
          <p:cNvSpPr/>
          <p:nvPr/>
        </p:nvSpPr>
        <p:spPr>
          <a:xfrm rot="0" flipH="false" flipV="false">
            <a:off x="8750300" y="1930400"/>
            <a:ext cx="25400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8分钟：魔法示范</a:t>
            </a:r>
            <a:endParaRPr lang="en-US" sz="1100"/>
          </a:p>
        </p:txBody>
      </p:sp>
      <p:cxnSp>
        <p:nvCxnSpPr>
          <p:cNvPr name="Connector 17" id="17"/>
          <p:cNvCxnSpPr/>
          <p:nvPr/>
        </p:nvCxnSpPr>
        <p:spPr>
          <a:xfrm rot="-14566" flipH="false" flipV="false">
            <a:off x="8242313" y="2533650"/>
            <a:ext cx="2997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18" id="18"/>
          <p:cNvSpPr/>
          <p:nvPr/>
        </p:nvSpPr>
        <p:spPr>
          <a:xfrm rot="0" flipH="false" flipV="false">
            <a:off x="8242300" y="2667000"/>
            <a:ext cx="29972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4B3A30"/>
                </a:solidFill>
                <a:latin typeface="Noto Sans SC"/>
                <a:ea typeface="Noto Sans SC"/>
                <a:cs typeface="Noto Sans SC"/>
                <a:sym typeface="Noto Sans SC"/>
              </a:rPr>
              <a:t>看老师施展“魔法”！教大家如何观察材料特点，用胶水、剪刀和奇思妙想，将它们组合粘贴起来。</a:t>
            </a:r>
            <a:endParaRPr lang="en-US" sz="1100"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762000" y="4191000"/>
            <a:ext cx="52832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solidFill>
              <a:srgbClr val="98FB98">
                <a:alpha val="8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0" id="20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0" flipH="false" flipV="false">
            <a:off x="952500" y="4381500"/>
            <a:ext cx="457200" cy="457200"/>
          </a:xfrm>
          <a:prstGeom prst="rect">
            <a:avLst/>
          </a:prstGeom>
        </p:spPr>
      </p:pic>
      <p:sp>
        <p:nvSpPr>
          <p:cNvPr name="AutoShape 21" id="21"/>
          <p:cNvSpPr/>
          <p:nvPr/>
        </p:nvSpPr>
        <p:spPr>
          <a:xfrm rot="0" flipH="false" flipV="false">
            <a:off x="1524000" y="4381500"/>
            <a:ext cx="43180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24分钟：创造时间（最期待！）</a:t>
            </a:r>
            <a:endParaRPr lang="en-US" sz="1100"/>
          </a:p>
        </p:txBody>
      </p:sp>
      <p:cxnSp>
        <p:nvCxnSpPr>
          <p:cNvPr name="Connector 22" id="22"/>
          <p:cNvCxnSpPr/>
          <p:nvPr/>
        </p:nvCxnSpPr>
        <p:spPr>
          <a:xfrm rot="-8906" flipH="false" flipV="false">
            <a:off x="952508" y="5073650"/>
            <a:ext cx="4902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23" id="23"/>
          <p:cNvSpPr/>
          <p:nvPr/>
        </p:nvSpPr>
        <p:spPr>
          <a:xfrm rot="0" flipH="false" flipV="false">
            <a:off x="952500" y="5207000"/>
            <a:ext cx="49022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4B3A30"/>
                </a:solidFill>
                <a:latin typeface="Noto Sans SC"/>
                <a:ea typeface="Noto Sans SC"/>
                <a:cs typeface="Noto Sans SC"/>
                <a:sym typeface="Noto Sans SC"/>
              </a:rPr>
              <a:t>现在轮到你们啦！戴上“魔法帽”，拿起手边的材料，发挥无限想象力，动手制作独一无二的环保小作品吧！</a:t>
            </a:r>
            <a:endParaRPr lang="en-US" sz="1100"/>
          </a:p>
        </p:txBody>
      </p:sp>
      <p:sp>
        <p:nvSpPr>
          <p:cNvPr name="AutoShape 24" id="24"/>
          <p:cNvSpPr/>
          <p:nvPr/>
        </p:nvSpPr>
        <p:spPr>
          <a:xfrm rot="0" flipH="false" flipV="false">
            <a:off x="6299200" y="4191000"/>
            <a:ext cx="52832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solidFill>
              <a:srgbClr val="98FB98">
                <a:alpha val="8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5" id="25"/>
          <p:cNvPicPr>
            <a:picLocks noChangeAspect="true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0" flipH="false" flipV="false">
            <a:off x="6489700" y="4381500"/>
            <a:ext cx="457200" cy="457200"/>
          </a:xfrm>
          <a:prstGeom prst="rect">
            <a:avLst/>
          </a:prstGeom>
        </p:spPr>
      </p:pic>
      <p:sp>
        <p:nvSpPr>
          <p:cNvPr name="AutoShape 26" id="26"/>
          <p:cNvSpPr/>
          <p:nvPr/>
        </p:nvSpPr>
        <p:spPr>
          <a:xfrm rot="0" flipH="false" flipV="false">
            <a:off x="7061200" y="4381500"/>
            <a:ext cx="43180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C4033"/>
                </a:solidFill>
                <a:latin typeface="Noto Sans SC"/>
                <a:ea typeface="Noto Sans SC"/>
                <a:cs typeface="Noto Sans SC"/>
                <a:sym typeface="Noto Sans SC"/>
              </a:rPr>
              <a:t>3分钟：魔法展示（闪亮登场！）</a:t>
            </a:r>
            <a:endParaRPr lang="en-US" sz="1100"/>
          </a:p>
        </p:txBody>
      </p:sp>
      <p:cxnSp>
        <p:nvCxnSpPr>
          <p:cNvPr name="Connector 27" id="27"/>
          <p:cNvCxnSpPr/>
          <p:nvPr/>
        </p:nvCxnSpPr>
        <p:spPr>
          <a:xfrm rot="-8906" flipH="false" flipV="false">
            <a:off x="6489708" y="5073650"/>
            <a:ext cx="4902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5C4033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name="AutoShape 28" id="28"/>
          <p:cNvSpPr/>
          <p:nvPr/>
        </p:nvSpPr>
        <p:spPr>
          <a:xfrm rot="0" flipH="false" flipV="false">
            <a:off x="6489700" y="5207000"/>
            <a:ext cx="49022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4B3A30"/>
                </a:solidFill>
                <a:latin typeface="Noto Sans SC"/>
                <a:ea typeface="Noto Sans SC"/>
                <a:cs typeface="Noto Sans SC"/>
                <a:sym typeface="Noto Sans SC"/>
              </a:rPr>
              <a:t>把作品摆在一起，举办一场盛大的“环保创意展”！向小伙伴介绍你的灵感来源，分享创作的快乐吧。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{"Label":"1","ContentProducer":"001191110102MACQD9K64010000","ProduceID":"7647714919282838511","ReservedCode1":"","ContentPropagator":"","PropagateID":"","ReservedCode2":""}</vt:lpwstr>
  </property>
</Properties>
</file>