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Relationship Id="rId3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8"/>
  </p:sldMasterIdLst>
  <p:notesMasterIdLst>
    <p:notesMasterId r:id="rId6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</p:sldIdLst>
  <p:sldSz cx="12192000" cy="685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 mar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 marL="4572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 marL="9144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 marL="13716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 marL="18288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 marL="22860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 marL="27432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 marL="32004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 marL="365760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arget="theme/theme1.xml" Type="http://schemas.openxmlformats.org/officeDocument/2006/relationships/theme"/><Relationship Id="rId10" Target="slides/slide2.xml" Type="http://schemas.openxmlformats.org/officeDocument/2006/relationships/slide"/><Relationship Id="rId11" Target="slides/slide3.xml" Type="http://schemas.openxmlformats.org/officeDocument/2006/relationships/slide"/><Relationship Id="rId12" Target="slides/slide4.xml" Type="http://schemas.openxmlformats.org/officeDocument/2006/relationships/slide"/><Relationship Id="rId13" Target="slides/slide5.xml" Type="http://schemas.openxmlformats.org/officeDocument/2006/relationships/slide"/><Relationship Id="rId14" Target="slides/slide6.xml" Type="http://schemas.openxmlformats.org/officeDocument/2006/relationships/slide"/><Relationship Id="rId15" Target="slides/slide7.xml" Type="http://schemas.openxmlformats.org/officeDocument/2006/relationships/slide"/><Relationship Id="rId16" Target="slides/slide8.xml" Type="http://schemas.openxmlformats.org/officeDocument/2006/relationships/slide"/><Relationship Id="rId17" Target="slides/slide9.xml" Type="http://schemas.openxmlformats.org/officeDocument/2006/relationships/slide"/><Relationship Id="rId18" Target="slides/slide10.xml" Type="http://schemas.openxmlformats.org/officeDocument/2006/relationships/slide"/><Relationship Id="rId19" Target="slides/slide11.xml" Type="http://schemas.openxmlformats.org/officeDocument/2006/relationships/slide"/><Relationship Id="rId2" Target="viewProps.xml" Type="http://schemas.openxmlformats.org/officeDocument/2006/relationships/viewProps"/><Relationship Id="rId20" Target="slides/slide12.xml" Type="http://schemas.openxmlformats.org/officeDocument/2006/relationships/slide"/><Relationship Id="rId21" Target="slides/slide13.xml" Type="http://schemas.openxmlformats.org/officeDocument/2006/relationships/slide"/><Relationship Id="rId22" Target="slides/slide14.xml" Type="http://schemas.openxmlformats.org/officeDocument/2006/relationships/slide"/><Relationship Id="rId23" Target="slides/slide15.xml" Type="http://schemas.openxmlformats.org/officeDocument/2006/relationships/slide"/><Relationship Id="rId24" Target="slides/slide16.xml" Type="http://schemas.openxmlformats.org/officeDocument/2006/relationships/slide"/><Relationship Id="rId25" Target="slides/slide17.xml" Type="http://schemas.openxmlformats.org/officeDocument/2006/relationships/slide"/><Relationship Id="rId26" Target="slides/slide18.xml" Type="http://schemas.openxmlformats.org/officeDocument/2006/relationships/slide"/><Relationship Id="rId27" Target="notesSlides/notesSlide1.xml" Type="http://schemas.openxmlformats.org/officeDocument/2006/relationships/notesSlide"/><Relationship Id="rId28" Target="notesSlides/notesSlide2.xml" Type="http://schemas.openxmlformats.org/officeDocument/2006/relationships/notesSlide"/><Relationship Id="rId29" Target="notesSlides/notesSlide3.xml" Type="http://schemas.openxmlformats.org/officeDocument/2006/relationships/notesSlide"/><Relationship Id="rId3" Target="presProps.xml" Type="http://schemas.openxmlformats.org/officeDocument/2006/relationships/presProps"/><Relationship Id="rId30" Target="notesSlides/notesSlide4.xml" Type="http://schemas.openxmlformats.org/officeDocument/2006/relationships/notesSlide"/><Relationship Id="rId31" Target="notesSlides/notesSlide5.xml" Type="http://schemas.openxmlformats.org/officeDocument/2006/relationships/notesSlide"/><Relationship Id="rId32" Target="notesSlides/notesSlide6.xml" Type="http://schemas.openxmlformats.org/officeDocument/2006/relationships/notesSlide"/><Relationship Id="rId33" Target="notesSlides/notesSlide7.xml" Type="http://schemas.openxmlformats.org/officeDocument/2006/relationships/notesSlide"/><Relationship Id="rId34" Target="notesSlides/notesSlide8.xml" Type="http://schemas.openxmlformats.org/officeDocument/2006/relationships/notesSlide"/><Relationship Id="rId35" Target="notesSlides/notesSlide9.xml" Type="http://schemas.openxmlformats.org/officeDocument/2006/relationships/notesSlide"/><Relationship Id="rId36" Target="notesSlides/notesSlide10.xml" Type="http://schemas.openxmlformats.org/officeDocument/2006/relationships/notesSlide"/><Relationship Id="rId37" Target="notesSlides/notesSlide11.xml" Type="http://schemas.openxmlformats.org/officeDocument/2006/relationships/notesSlide"/><Relationship Id="rId38" Target="notesSlides/notesSlide12.xml" Type="http://schemas.openxmlformats.org/officeDocument/2006/relationships/notesSlide"/><Relationship Id="rId39" Target="notesSlides/notesSlide13.xml" Type="http://schemas.openxmlformats.org/officeDocument/2006/relationships/notesSlide"/><Relationship Id="rId4" Target="slideMasters/slideMaster1.xml" Type="http://schemas.openxmlformats.org/officeDocument/2006/relationships/slideMaster"/><Relationship Id="rId40" Target="notesSlides/notesSlide14.xml" Type="http://schemas.openxmlformats.org/officeDocument/2006/relationships/notesSlide"/><Relationship Id="rId41" Target="notesSlides/notesSlide15.xml" Type="http://schemas.openxmlformats.org/officeDocument/2006/relationships/notesSlide"/><Relationship Id="rId42" Target="notesSlides/notesSlide16.xml" Type="http://schemas.openxmlformats.org/officeDocument/2006/relationships/notesSlide"/><Relationship Id="rId43" Target="notesSlides/notesSlide17.xml" Type="http://schemas.openxmlformats.org/officeDocument/2006/relationships/notesSlide"/><Relationship Id="rId44" Target="notesSlides/notesSlide18.xml" Type="http://schemas.openxmlformats.org/officeDocument/2006/relationships/notesSlide"/><Relationship Id="rId6" Target="notesMasters/notesMaster1.xml" Type="http://schemas.openxmlformats.org/officeDocument/2006/relationships/notesMaster"/><Relationship Id="rId7" Target="theme/theme2.xml" Type="http://schemas.openxmlformats.org/officeDocument/2006/relationships/theme"/><Relationship Id="rId8" Target="slideMasters/slideMaster2.xml" Type="http://schemas.openxmlformats.org/officeDocument/2006/relationships/slideMaster"/><Relationship Id="rId9" Target="slides/slide1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1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3.xml" Type="http://schemas.openxmlformats.org/officeDocument/2006/relationships/slide"/></Relationships>
</file>

<file path=ppt/notesSlides/_rels/notesSlide1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4.xml" Type="http://schemas.openxmlformats.org/officeDocument/2006/relationships/slide"/></Relationships>
</file>

<file path=ppt/notesSlides/_rels/notesSlide1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5.xml" Type="http://schemas.openxmlformats.org/officeDocument/2006/relationships/slide"/></Relationships>
</file>

<file path=ppt/notesSlides/_rels/notesSlide1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6.xml" Type="http://schemas.openxmlformats.org/officeDocument/2006/relationships/slide"/></Relationships>
</file>

<file path=ppt/notesSlides/_rels/notesSlide1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7.xml" Type="http://schemas.openxmlformats.org/officeDocument/2006/relationships/slide"/></Relationships>
</file>

<file path=ppt/notesSlides/_rels/notesSlide1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8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小朋友们好！欢迎来到今天的美术课！今天，我们要一起玩一个超有趣的游戏，叫做“创意自画像”！我们要拿起画笔，画出那个全世界最特别、最独一无二的你！准备好了吗？让我们一起开启这场奇妙的艺术之旅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四个魔法最神奇啦！我们不只可以用笔画，还可以用各种材料来“贴”出一个自己！彩色卡纸、毛线、亮片、羽毛……都可以成为你的画笔！看，这些小朋友就是用彩色纸片拼贴出了可爱的自己！让我们一起动手，创造一个立体的、独一无二的你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学会了这么多魔法，现在该动手啦！请大家检查一下自己的“魔法工具箱”。看看画纸、铅笔、水彩笔、油画棒都准备好了吗？还有剪刀、胶水这些创意工具。今天，你想用哪些工具来创造你的自画像呢？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画画其实很简单，我们只需要四步！第一步，用铅笔轻轻打草稿；第二步，用勾线笔描出轮廓；第三步，用漂亮的颜色涂满它；最后一步，加上你的创意和小秘密！跟着这四个步骤，你也能轻松画出一个独一无二的自己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现在，创意星球大挑战开始！这里有三个不同难度的星球，你想登陆哪一个呢？如果你是第一次画画，可以选择“图形宝宝星球”；如果你想挑战自己，可以去“造型大师星球”；如果你是创意小天才，那就来“创意魔法师星球”吧！选择你的挑战，开始创作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哇！大家的作品都完成了！现在，让我们把这些独一无二的画作都贴到展示墙上，举办一个属于我们自己的画展！欢迎大家来参观，看看你最喜欢哪一幅作品？你能从画里猜出这位同学的性格吗？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现在，我们要来邀请几位勇敢的小朋友上台，当一回小小解说员！请你来介绍一下你的作品。你可以告诉大家，你画的是什么样的自己，你最喜欢画里的哪个部分，还有你藏起来的小秘密是什么。谁愿意第一个来分享呢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们再来玩一个游戏，叫做“我的画像谁来猜？”。老师会随机拿出一幅作品，请大家来猜猜这幅画的主人是谁。如果大家一下子就猜中了，那就说明这位小画家把自己的特点画得非常成功！我们要给他一个大大的赞！准备好了吗？游戏开始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小朋友们，今天的活动就要结束了。我们不仅学会了画自己，更重要的是，我们发现了自己是多么独特和美好！就像天上的星星，每一颗都有自己的光芒。请记住，你就是最棒的！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今天的创意自画像之旅就要结束啦！这里有一个小任务要交给大家：把你的作品带回家，讲给爸爸妈妈听。你还可以和他们一起，画一画小时候的你，或者未来的你！最重要的是，要永远爱自己，欣赏自己！我们下次再见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小朋友们，你们知道吗？在这个大大的世界上，有几十亿人，但没有一个人和你长得一模一样！你的大眼睛，你的小酒窝，你笑起来的样子，都是独一无二的！今天，我们就要一起当一回小小艺术家，去发现和画出那个最特别的自己！现在，请你想一想，你觉得自己哪里最特别呢？可以告诉身边的小伙伴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在开始画画之前，我们先来玩一个小游戏，叫做“猜猜我是谁”！老师会说出一个小朋友的特点，请你们来猜一猜是谁。准备好了吗？仔细听哦！（老师开始描述）... 哇，你们太棒了！一下子就猜出来了！这说明，我们每个人都有自己独特的特征。那我们自己身上又藏着哪些特别的秘密呢？让我们一起去镜子里找一找吧！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好啦，现在请每个小朋友都拿出你的小镜子！这可不是一面普通的镜子哦，这是你的“魔法观察镜”！现在，让我们一起开启一场神奇的观察之旅，去发现一个最熟悉又最陌生的人——那就是你自己！准备好了吗？我们的旅程马上开始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们的观察之旅第一站，先来看看我们的脸型！请拿起你的“魔法观察镜”，仔细看看，你的脸是什么形状的呢？是像苹果一样圆圆的，还是像饼干一样方方的？或者是别的什么形状？现在，请你用小手摸一摸自己的脸，感受一下它的轮廓，然后悄悄地告诉旁边的小伙伴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看完了脸型，我们再来仔细看看我们脸上的“五官”！你的眼睛像什么？鼻子有什么特点？嘴巴喜欢做什么表情？头发是什么样子的？还有你的小耳朵、小酒窝，这些都是你独一无二的标志！请大家仔细观察，把这些有趣的发现都记在心里哦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现在，我们要学习第一个创意魔法啦！画自画像，不一定要画得和镜子里的自己一模一样哦！我们可以用颜色来表达心情！开心的时候，就用明亮的黄色和橙色；安静的时候，就用柔和的蓝色和绿色。你今天是什么心情呢？准备好用什么颜色来画自己了吗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二个创意魔法来啦！那就是——夸张你的特点！你觉得自己哪里最特别？眼睛大？那就画成铜铃那么大！头发卷？那就画成方便面那么卷！就像这幅画里的小朋友一样，用毛线做出了漂亮的头发！大胆一点，让你的画变得独一无二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marL="0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三个魔法，是藏一个“小秘密”！这个秘密就是你的爱好和梦想。你喜欢跳舞吗？那就画上舞鞋！你想当宇航员吗？那就画上星星和宇宙！就像那些伟大的画家一样，他们的画里也藏着自己的心情和故事。现在，想一想，你要在画里藏一个什么小秘密呢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幻灯片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竖排文字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竖排标题与文本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内容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节标题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两栏内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较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9" name="Shape 37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1" name="Shape 39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仅标题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内容与标题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图片与标题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_rels/slideMaster2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Relationship Id="rId2" Target="../slideLayouts/slideLayout12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Shape 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默认主题">
    <p:bg>
      <p:bgPr>
        <a:solidFill>
          <a:srgbClr val="FFFFFF">
            <a:alpha val="10000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5748369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51.jpeg" Type="http://schemas.openxmlformats.org/officeDocument/2006/relationships/image"/><Relationship Id="rId4" Target="../notesSlides/notesSlide10.xml" Type="http://schemas.openxmlformats.org/officeDocument/2006/relationships/notesSlide"/></Relationships>
</file>

<file path=ppt/slides/_rels/slide1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59.svg" Type="http://schemas.openxmlformats.org/officeDocument/2006/relationships/image"/><Relationship Id="rId11" Target="../notesSlides/notesSlide11.xml" Type="http://schemas.openxmlformats.org/officeDocument/2006/relationships/notesSlide"/><Relationship Id="rId2" Target="../media/image2.jpeg" Type="http://schemas.openxmlformats.org/officeDocument/2006/relationships/image"/><Relationship Id="rId3" Target="../media/image52.png" Type="http://schemas.openxmlformats.org/officeDocument/2006/relationships/image"/><Relationship Id="rId4" Target="../media/image53.svg" Type="http://schemas.openxmlformats.org/officeDocument/2006/relationships/image"/><Relationship Id="rId5" Target="../media/image54.png" Type="http://schemas.openxmlformats.org/officeDocument/2006/relationships/image"/><Relationship Id="rId6" Target="../media/image55.svg" Type="http://schemas.openxmlformats.org/officeDocument/2006/relationships/image"/><Relationship Id="rId7" Target="../media/image56.png" Type="http://schemas.openxmlformats.org/officeDocument/2006/relationships/image"/><Relationship Id="rId8" Target="../media/image57.svg" Type="http://schemas.openxmlformats.org/officeDocument/2006/relationships/image"/><Relationship Id="rId9" Target="../media/image58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notesSlides/notesSlide12.xml" Type="http://schemas.openxmlformats.org/officeDocument/2006/relationships/notesSlide"/></Relationships>
</file>

<file path=ppt/slides/_rels/slide1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notesSlides/notesSlide13.xml" Type="http://schemas.openxmlformats.org/officeDocument/2006/relationships/notesSlide"/></Relationships>
</file>

<file path=ppt/slides/_rels/slide1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60.png" Type="http://schemas.openxmlformats.org/officeDocument/2006/relationships/image"/><Relationship Id="rId4" Target="../media/image61.svg" Type="http://schemas.openxmlformats.org/officeDocument/2006/relationships/image"/><Relationship Id="rId5" Target="../media/image62.png" Type="http://schemas.openxmlformats.org/officeDocument/2006/relationships/image"/><Relationship Id="rId6" Target="../media/image63.svg" Type="http://schemas.openxmlformats.org/officeDocument/2006/relationships/image"/><Relationship Id="rId7" Target="../media/image64.png" Type="http://schemas.openxmlformats.org/officeDocument/2006/relationships/image"/><Relationship Id="rId8" Target="../media/image65.svg" Type="http://schemas.openxmlformats.org/officeDocument/2006/relationships/image"/><Relationship Id="rId9" Target="../notesSlides/notesSlide14.xml" Type="http://schemas.openxmlformats.org/officeDocument/2006/relationships/notesSlide"/></Relationships>
</file>

<file path=ppt/slides/_rels/slide1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73.svg" Type="http://schemas.openxmlformats.org/officeDocument/2006/relationships/image"/><Relationship Id="rId11" Target="../notesSlides/notesSlide15.xml" Type="http://schemas.openxmlformats.org/officeDocument/2006/relationships/notesSlide"/><Relationship Id="rId2" Target="../media/image2.jpeg" Type="http://schemas.openxmlformats.org/officeDocument/2006/relationships/image"/><Relationship Id="rId3" Target="../media/image66.png" Type="http://schemas.openxmlformats.org/officeDocument/2006/relationships/image"/><Relationship Id="rId4" Target="../media/image67.svg" Type="http://schemas.openxmlformats.org/officeDocument/2006/relationships/image"/><Relationship Id="rId5" Target="../media/image68.png" Type="http://schemas.openxmlformats.org/officeDocument/2006/relationships/image"/><Relationship Id="rId6" Target="../media/image69.svg" Type="http://schemas.openxmlformats.org/officeDocument/2006/relationships/image"/><Relationship Id="rId7" Target="../media/image70.png" Type="http://schemas.openxmlformats.org/officeDocument/2006/relationships/image"/><Relationship Id="rId8" Target="../media/image71.svg" Type="http://schemas.openxmlformats.org/officeDocument/2006/relationships/image"/><Relationship Id="rId9" Target="../media/image72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81.svg" Type="http://schemas.openxmlformats.org/officeDocument/2006/relationships/image"/><Relationship Id="rId11" Target="../notesSlides/notesSlide16.xml" Type="http://schemas.openxmlformats.org/officeDocument/2006/relationships/notesSlide"/><Relationship Id="rId2" Target="../media/image2.jpeg" Type="http://schemas.openxmlformats.org/officeDocument/2006/relationships/image"/><Relationship Id="rId3" Target="../media/image74.png" Type="http://schemas.openxmlformats.org/officeDocument/2006/relationships/image"/><Relationship Id="rId4" Target="../media/image75.svg" Type="http://schemas.openxmlformats.org/officeDocument/2006/relationships/image"/><Relationship Id="rId5" Target="../media/image76.png" Type="http://schemas.openxmlformats.org/officeDocument/2006/relationships/image"/><Relationship Id="rId6" Target="../media/image77.svg" Type="http://schemas.openxmlformats.org/officeDocument/2006/relationships/image"/><Relationship Id="rId7" Target="../media/image78.png" Type="http://schemas.openxmlformats.org/officeDocument/2006/relationships/image"/><Relationship Id="rId8" Target="../media/image79.svg" Type="http://schemas.openxmlformats.org/officeDocument/2006/relationships/image"/><Relationship Id="rId9" Target="../media/image80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82.jpeg" Type="http://schemas.openxmlformats.org/officeDocument/2006/relationships/image"/><Relationship Id="rId3" Target="../notesSlides/notesSlide17.xml" Type="http://schemas.openxmlformats.org/officeDocument/2006/relationships/notesSlide"/></Relationships>
</file>

<file path=ppt/slides/_rels/slide1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90.svg" Type="http://schemas.openxmlformats.org/officeDocument/2006/relationships/image"/><Relationship Id="rId11" Target="../notesSlides/notesSlide18.xml" Type="http://schemas.openxmlformats.org/officeDocument/2006/relationships/notesSlide"/><Relationship Id="rId12" Target="../media/image91.png" Type="http://schemas.openxmlformats.org/officeDocument/2006/relationships/image"/><Relationship Id="rId2" Target="../media/image2.jpeg" Type="http://schemas.openxmlformats.org/officeDocument/2006/relationships/image"/><Relationship Id="rId3" Target="../media/image83.png" Type="http://schemas.openxmlformats.org/officeDocument/2006/relationships/image"/><Relationship Id="rId4" Target="../media/image84.svg" Type="http://schemas.openxmlformats.org/officeDocument/2006/relationships/image"/><Relationship Id="rId5" Target="../media/image85.png" Type="http://schemas.openxmlformats.org/officeDocument/2006/relationships/image"/><Relationship Id="rId6" Target="../media/image86.svg" Type="http://schemas.openxmlformats.org/officeDocument/2006/relationships/image"/><Relationship Id="rId7" Target="../media/image87.png" Type="http://schemas.openxmlformats.org/officeDocument/2006/relationships/image"/><Relationship Id="rId8" Target="../media/image88.svg" Type="http://schemas.openxmlformats.org/officeDocument/2006/relationships/image"/><Relationship Id="rId9" Target="../media/image89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notesSlides/notesSlide2.xml" Type="http://schemas.openxmlformats.org/officeDocument/2006/relationships/notesSlide"/></Relationships>
</file>

<file path=ppt/slides/_rels/slide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10.svg" Type="http://schemas.openxmlformats.org/officeDocument/2006/relationships/image"/><Relationship Id="rId11" Target="../notesSlides/notesSlide3.xml" Type="http://schemas.openxmlformats.org/officeDocument/2006/relationships/notesSlide"/><Relationship Id="rId2" Target="../media/image2.jpe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9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11.jpeg" Type="http://schemas.openxmlformats.org/officeDocument/2006/relationships/image"/><Relationship Id="rId4" Target="../notesSlides/notesSlide4.xml" Type="http://schemas.openxmlformats.org/officeDocument/2006/relationships/notesSlide"/></Relationships>
</file>

<file path=ppt/slides/_rels/slide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19.svg" Type="http://schemas.openxmlformats.org/officeDocument/2006/relationships/image"/><Relationship Id="rId11" Target="../media/image20.png" Type="http://schemas.openxmlformats.org/officeDocument/2006/relationships/image"/><Relationship Id="rId12" Target="../media/image21.svg" Type="http://schemas.openxmlformats.org/officeDocument/2006/relationships/image"/><Relationship Id="rId13" Target="../notesSlides/notesSlide5.xml" Type="http://schemas.openxmlformats.org/officeDocument/2006/relationships/notesSlide"/><Relationship Id="rId2" Target="../media/image2.jpe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Relationship Id="rId7" Target="../media/image16.png" Type="http://schemas.openxmlformats.org/officeDocument/2006/relationships/image"/><Relationship Id="rId8" Target="../media/image17.svg" Type="http://schemas.openxmlformats.org/officeDocument/2006/relationships/image"/><Relationship Id="rId9" Target="../media/image18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29.svg" Type="http://schemas.openxmlformats.org/officeDocument/2006/relationships/image"/><Relationship Id="rId11" Target="../media/image30.png" Type="http://schemas.openxmlformats.org/officeDocument/2006/relationships/image"/><Relationship Id="rId12" Target="../media/image31.svg" Type="http://schemas.openxmlformats.org/officeDocument/2006/relationships/image"/><Relationship Id="rId13" Target="../notesSlides/notesSlide6.xml" Type="http://schemas.openxmlformats.org/officeDocument/2006/relationships/notesSlide"/><Relationship Id="rId2" Target="../media/image2.jpeg" Type="http://schemas.openxmlformats.org/officeDocument/2006/relationships/image"/><Relationship Id="rId3" Target="../media/image22.png" Type="http://schemas.openxmlformats.org/officeDocument/2006/relationships/image"/><Relationship Id="rId4" Target="../media/image23.svg" Type="http://schemas.openxmlformats.org/officeDocument/2006/relationships/image"/><Relationship Id="rId5" Target="../media/image24.png" Type="http://schemas.openxmlformats.org/officeDocument/2006/relationships/image"/><Relationship Id="rId6" Target="../media/image25.svg" Type="http://schemas.openxmlformats.org/officeDocument/2006/relationships/image"/><Relationship Id="rId7" Target="../media/image26.png" Type="http://schemas.openxmlformats.org/officeDocument/2006/relationships/image"/><Relationship Id="rId8" Target="../media/image27.svg" Type="http://schemas.openxmlformats.org/officeDocument/2006/relationships/image"/><Relationship Id="rId9" Target="../media/image28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39.svg" Type="http://schemas.openxmlformats.org/officeDocument/2006/relationships/image"/><Relationship Id="rId11" Target="../notesSlides/notesSlide7.xml" Type="http://schemas.openxmlformats.org/officeDocument/2006/relationships/notesSlide"/><Relationship Id="rId2" Target="../media/image2.jpe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Relationship Id="rId5" Target="../media/image34.png" Type="http://schemas.openxmlformats.org/officeDocument/2006/relationships/image"/><Relationship Id="rId6" Target="../media/image35.svg" Type="http://schemas.openxmlformats.org/officeDocument/2006/relationships/image"/><Relationship Id="rId7" Target="../media/image36.png" Type="http://schemas.openxmlformats.org/officeDocument/2006/relationships/image"/><Relationship Id="rId8" Target="../media/image37.svg" Type="http://schemas.openxmlformats.org/officeDocument/2006/relationships/image"/><Relationship Id="rId9" Target="../media/image38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40.jpeg" Type="http://schemas.openxmlformats.org/officeDocument/2006/relationships/image"/><Relationship Id="rId4" Target="../notesSlides/notesSlide8.xml" Type="http://schemas.openxmlformats.org/officeDocument/2006/relationships/notesSlide"/></Relationships>
</file>

<file path=ppt/slides/_rels/slide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48.svg" Type="http://schemas.openxmlformats.org/officeDocument/2006/relationships/image"/><Relationship Id="rId11" Target="../media/image49.png" Type="http://schemas.openxmlformats.org/officeDocument/2006/relationships/image"/><Relationship Id="rId12" Target="../media/image50.svg" Type="http://schemas.openxmlformats.org/officeDocument/2006/relationships/image"/><Relationship Id="rId13" Target="../notesSlides/notesSlide9.xml" Type="http://schemas.openxmlformats.org/officeDocument/2006/relationships/notesSlide"/><Relationship Id="rId2" Target="../media/image2.jpeg" Type="http://schemas.openxmlformats.org/officeDocument/2006/relationships/image"/><Relationship Id="rId3" Target="../media/image41.png" Type="http://schemas.openxmlformats.org/officeDocument/2006/relationships/image"/><Relationship Id="rId4" Target="../media/image42.svg" Type="http://schemas.openxmlformats.org/officeDocument/2006/relationships/image"/><Relationship Id="rId5" Target="../media/image43.png" Type="http://schemas.openxmlformats.org/officeDocument/2006/relationships/image"/><Relationship Id="rId6" Target="../media/image44.svg" Type="http://schemas.openxmlformats.org/officeDocument/2006/relationships/image"/><Relationship Id="rId7" Target="../media/image45.png" Type="http://schemas.openxmlformats.org/officeDocument/2006/relationships/image"/><Relationship Id="rId8" Target="../media/image46.svg" Type="http://schemas.openxmlformats.org/officeDocument/2006/relationships/image"/><Relationship Id="rId9" Target="../media/image4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2540000"/>
            <a:ext cx="12192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  <a:effectLst>
            <a:outerShdw dir="2700000" dist="50800" blurRad="101600" algn="tl" rotWithShape="false">
              <a:srgbClr val="5D4037">
                <a:alpha val="70000"/>
              </a:srgbClr>
            </a:outerShdw>
          </a:effectLst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5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创意自画像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0" y="4064000"/>
            <a:ext cx="12192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  <a:effectLst>
            <a:outerShdw dir="2700000" dist="25400" blurRad="63500" algn="tl" rotWithShape="false">
              <a:srgbClr val="5D4037">
                <a:alpha val="60000"/>
              </a:srgbClr>
            </a:outerShdw>
          </a:effectLst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画出独一无二的你！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创意魔法第四招：神奇的拼贴画！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5842000" cy="1143000"/>
          </a:xfrm>
          <a:prstGeom prst="roundRect">
            <a:avLst>
              <a:gd name="adj" fmla="val 0"/>
            </a:avLst>
          </a:prstGeom>
          <a:solidFill>
            <a:srgbClr val="FFFBEB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889000" y="1625600"/>
            <a:ext cx="5588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除了用画的，我们还可以用各种材料来“贴”出一个自己！不需要高超的画技，只要发挥奇思妙想，身边的小物件都能变成独一无二的艺术品哦～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921000"/>
            <a:ext cx="2857500" cy="2794000"/>
          </a:xfrm>
          <a:prstGeom prst="roundRect">
            <a:avLst>
              <a:gd name="adj" fmla="val 0"/>
            </a:avLst>
          </a:prstGeom>
          <a:solidFill>
            <a:srgbClr val="FEE2E2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762000" y="2921000"/>
            <a:ext cx="2857500" cy="76200"/>
          </a:xfrm>
          <a:prstGeom prst="roundRect">
            <a:avLst>
              <a:gd name="adj" fmla="val 0"/>
            </a:avLst>
          </a:prstGeom>
          <a:solidFill>
            <a:srgbClr val="FB718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889000" y="3111500"/>
            <a:ext cx="2603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11D48"/>
                </a:solidFill>
                <a:latin typeface="Noto Sans SC"/>
                <a:ea typeface="Noto Sans SC"/>
                <a:cs typeface="Noto Sans SC"/>
                <a:sym typeface="Noto Sans SC"/>
              </a:rPr>
              <a:t>魔法材料库 ✨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889000" y="3683000"/>
            <a:ext cx="26035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彩色卡纸、旧杂志、柔软的毛线、轻盈的羽毛、闪亮的亮片，还有秋天捡来的小树叶……只要是你觉得有趣的、好看的东西，都可以成为你的创作材料！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3810000" y="2921000"/>
            <a:ext cx="2857500" cy="2794000"/>
          </a:xfrm>
          <a:prstGeom prst="roundRect">
            <a:avLst>
              <a:gd name="adj" fmla="val 0"/>
            </a:avLst>
          </a:prstGeom>
          <a:solidFill>
            <a:srgbClr val="DBEAFE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3810000" y="2921000"/>
            <a:ext cx="2857500" cy="76200"/>
          </a:xfrm>
          <a:prstGeom prst="roundRect">
            <a:avLst>
              <a:gd name="adj" fmla="val 0"/>
            </a:avLst>
          </a:prstGeom>
          <a:solidFill>
            <a:srgbClr val="60A5FA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3937000" y="3111500"/>
            <a:ext cx="2603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1D4ED8"/>
                </a:solidFill>
                <a:latin typeface="Noto Sans SC"/>
                <a:ea typeface="Noto Sans SC"/>
                <a:cs typeface="Noto Sans SC"/>
                <a:sym typeface="Noto Sans SC"/>
              </a:rPr>
              <a:t>拼贴小妙招 🎨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3937000" y="3683000"/>
            <a:ext cx="26035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用卡纸剪出圆脸蛋，毛线做爆炸头或麻花辫，亮片当bling bling的大眼睛，羽毛做漂亮的小装饰。大胆动手试一试，拼出一个立体的、全世界独一无二的你吧！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762000" y="5778500"/>
            <a:ext cx="5905500" cy="825500"/>
          </a:xfrm>
          <a:prstGeom prst="roundRect">
            <a:avLst>
              <a:gd name="adj" fmla="val 0"/>
            </a:avLst>
          </a:prstGeom>
          <a:solidFill>
            <a:srgbClr val="FFD954">
              <a:alpha val="88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89000" y="5867400"/>
            <a:ext cx="56515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92400E"/>
                </a:solidFill>
                <a:latin typeface="Noto Sans SC"/>
                <a:ea typeface="Noto Sans SC"/>
                <a:cs typeface="Noto Sans SC"/>
                <a:sym typeface="Noto Sans SC"/>
              </a:rPr>
              <a:t>💡 小提示：</a:t>
            </a:r>
            <a:r>
              <a:rPr lang="en-US" b="false" i="false" strike="noStrike" u="none" sz="1200">
                <a:solidFill>
                  <a:srgbClr val="92400E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如果怕粘不牢，可以请爸爸妈妈帮忙准备胶水或双面胶哦！</a:t>
            </a:r>
            <a:endParaRPr lang="en-US" sz="1100"/>
          </a:p>
        </p:txBody>
      </p:sp>
      <p:cxnSp>
        <p:nvCxnSpPr>
          <p:cNvPr name="Connector 16" id="16"/>
          <p:cNvCxnSpPr/>
          <p:nvPr/>
        </p:nvCxnSpPr>
        <p:spPr>
          <a:xfrm rot="5390953" flipH="false" flipV="false">
            <a:off x="4445000" y="3930658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D954">
                <a:alpha val="7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17" id="17"/>
          <p:cNvSpPr/>
          <p:nvPr/>
        </p:nvSpPr>
        <p:spPr>
          <a:xfrm rot="0" flipH="false" flipV="false">
            <a:off x="7048500" y="1524000"/>
            <a:ext cx="4826000" cy="4191000"/>
          </a:xfrm>
          <a:prstGeom prst="roundRect">
            <a:avLst>
              <a:gd name="adj" fmla="val 0"/>
            </a:avLst>
          </a:prstGeom>
          <a:solidFill>
            <a:srgbClr val="FFFFFF">
              <a:alpha val="96000"/>
            </a:srgbClr>
          </a:solidFill>
          <a:ln w="25400" cmpd="sng" cap="flat">
            <a:solidFill>
              <a:srgbClr val="FDE68A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3"/>
          <a:srcRect l="83" r="83" t="0" b="0"/>
          <a:stretch>
            <a:fillRect/>
          </a:stretch>
        </p:blipFill>
        <p:spPr>
          <a:xfrm rot="0" flipH="false" flipV="false">
            <a:off x="7175500" y="1714500"/>
            <a:ext cx="4572000" cy="28575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9" id="19"/>
          <p:cNvSpPr/>
          <p:nvPr/>
        </p:nvSpPr>
        <p:spPr>
          <a:xfrm rot="0" flipH="false" flipV="false">
            <a:off x="7175500" y="4699000"/>
            <a:ext cx="4572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看！小朋友们用彩色纸片拼贴出了各种可爱的表情和造型，是不是超级有创意？快动手试试，你的作品一定也超棒！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准备好你的魔法工具箱！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3556000" cy="2413000"/>
          </a:xfrm>
          <a:prstGeom prst="roundRect">
            <a:avLst>
              <a:gd name="adj" fmla="val 0"/>
            </a:avLst>
          </a:prstGeom>
          <a:solidFill>
            <a:srgbClr val="FFFDF0">
              <a:alpha val="95000"/>
            </a:srgbClr>
          </a:solidFill>
          <a:ln w="25400" cmpd="sng" cap="flat">
            <a:solidFill>
              <a:srgbClr val="FFD954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524000"/>
            <a:ext cx="3556000" cy="762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1778000"/>
            <a:ext cx="457200" cy="4572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524000" y="1778000"/>
            <a:ext cx="2667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基础工具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952500" y="2413000"/>
            <a:ext cx="3175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这是创作的起点！准备好白色或彩色的卡纸、好用的铅笔、知错能改的橡皮，还有一根神奇的勾线笔，它们能帮你把脑海里的想法轻轻勾勒在纸上。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508500" y="1524000"/>
            <a:ext cx="3556000" cy="2413000"/>
          </a:xfrm>
          <a:prstGeom prst="roundRect">
            <a:avLst>
              <a:gd name="adj" fmla="val 0"/>
            </a:avLst>
          </a:prstGeom>
          <a:solidFill>
            <a:srgbClr val="FFFDF0">
              <a:alpha val="95000"/>
            </a:srgbClr>
          </a:solidFill>
          <a:ln w="25400" cmpd="sng" cap="flat">
            <a:solidFill>
              <a:srgbClr val="FFD954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508500" y="1524000"/>
            <a:ext cx="3556000" cy="762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99000" y="1778000"/>
            <a:ext cx="457200" cy="4572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5270500" y="1778000"/>
            <a:ext cx="2667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色彩工具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4699000" y="2413000"/>
            <a:ext cx="3175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像彩虹掉进了盒子里！油画棒能涂出软软的质感，水彩笔色彩鲜艳，彩色铅笔细腻温柔，还有水粉颜料可以调出无穷无尽的新颜色，给画儿穿上漂亮衣裳。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255000" y="1524000"/>
            <a:ext cx="3556000" cy="2413000"/>
          </a:xfrm>
          <a:prstGeom prst="roundRect">
            <a:avLst>
              <a:gd name="adj" fmla="val 0"/>
            </a:avLst>
          </a:prstGeom>
          <a:solidFill>
            <a:srgbClr val="FFFDF0">
              <a:alpha val="95000"/>
            </a:srgbClr>
          </a:solidFill>
          <a:ln w="25400" cmpd="sng" cap="flat">
            <a:solidFill>
              <a:srgbClr val="FFD954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255000" y="1524000"/>
            <a:ext cx="3556000" cy="762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445500" y="1778000"/>
            <a:ext cx="457200" cy="4572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9017000" y="1778000"/>
            <a:ext cx="2667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创意工具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445500" y="2413000"/>
            <a:ext cx="3175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这是让作品变特别的秘密武器！安全剪刀、固体胶，还有彩色碎纸片、软软的毛线、羽毛和闪亮的亮片，发挥想象力，给画儿加点有趣的立体小装饰吧。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4318000"/>
            <a:ext cx="11049000" cy="1905000"/>
          </a:xfrm>
          <a:prstGeom prst="roundRect">
            <a:avLst>
              <a:gd name="adj" fmla="val 0"/>
            </a:avLst>
          </a:prstGeom>
          <a:solidFill>
            <a:srgbClr val="FFD954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016000" y="4508500"/>
            <a:ext cx="558800" cy="5588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1778000" y="4508500"/>
            <a:ext cx="9652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A580C"/>
                </a:solidFill>
                <a:latin typeface="Noto Sans SC"/>
                <a:ea typeface="Noto Sans SC"/>
                <a:cs typeface="Noto Sans SC"/>
                <a:sym typeface="Noto Sans SC"/>
              </a:rPr>
              <a:t>叮！你的专属创作小贴士来啦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1016000" y="5207000"/>
            <a:ext cx="10541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3C321E"/>
                </a:solidFill>
                <a:latin typeface="Noto Sans SC"/>
                <a:ea typeface="Noto Sans SC"/>
                <a:cs typeface="Noto Sans SC"/>
                <a:sym typeface="Noto Sans SC"/>
              </a:rPr>
              <a:t>不用每种工具都准备齐全哦，挑出你最顺手、最喜欢的那几样“魔法道具”就好啦！大胆地在纸上涂涂画画，无论是奇奇怪怪的想法，还是温暖可爱的瞬间，只要是你用心画出来的，就是最棒的作品～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创作四步法，轻松画自己！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2730500" cy="2413000"/>
          </a:xfrm>
          <a:prstGeom prst="roundRect">
            <a:avLst>
              <a:gd name="adj" fmla="val 0"/>
            </a:avLst>
          </a:prstGeom>
          <a:solidFill>
            <a:srgbClr val="FFFDE6">
              <a:alpha val="95000"/>
            </a:srgbClr>
          </a:solidFill>
          <a:ln w="25400" cmpd="sng" cap="flat">
            <a:solidFill>
              <a:srgbClr val="FFD954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524000"/>
            <a:ext cx="2730500" cy="5334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825500" y="1549400"/>
            <a:ext cx="76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587500" y="1587500"/>
            <a:ext cx="1841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打草稿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889000" y="2159000"/>
            <a:ext cx="24765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先用铅笔轻轻地画出你的脸型和五官的位置。记住一个小秘诀：眼睛大概在脸的正中间哦，这样画出来的人物会更协调自然！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3619500" y="1524000"/>
            <a:ext cx="2730500" cy="2413000"/>
          </a:xfrm>
          <a:prstGeom prst="roundRect">
            <a:avLst>
              <a:gd name="adj" fmla="val 0"/>
            </a:avLst>
          </a:prstGeom>
          <a:solidFill>
            <a:srgbClr val="F0FFF4">
              <a:alpha val="95000"/>
            </a:srgbClr>
          </a:solidFill>
          <a:ln w="25400" cmpd="sng" cap="flat">
            <a:solidFill>
              <a:srgbClr val="90EE90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3619500" y="1524000"/>
            <a:ext cx="2730500" cy="533400"/>
          </a:xfrm>
          <a:prstGeom prst="roundRect">
            <a:avLst>
              <a:gd name="adj" fmla="val 0"/>
            </a:avLst>
          </a:prstGeom>
          <a:solidFill>
            <a:srgbClr val="90EE90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3683000" y="1549400"/>
            <a:ext cx="76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FF8C00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4445000" y="1587500"/>
            <a:ext cx="1841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勾轮廓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3746500" y="2159000"/>
            <a:ext cx="24765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拿起细细的勾线笔，把草稿里你最满意的线条清晰地描出来。擦掉多余的铅笔痕，让你的专属形象从模糊变得生动立体！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6477000" y="1524000"/>
            <a:ext cx="2730500" cy="2413000"/>
          </a:xfrm>
          <a:prstGeom prst="roundRect">
            <a:avLst>
              <a:gd name="adj" fmla="val 0"/>
            </a:avLst>
          </a:prstGeom>
          <a:solidFill>
            <a:srgbClr val="F0F8FF">
              <a:alpha val="95000"/>
            </a:srgbClr>
          </a:solidFill>
          <a:ln w="25400" cmpd="sng" cap="flat">
            <a:solidFill>
              <a:srgbClr val="87CEFA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6477000" y="1524000"/>
            <a:ext cx="2730500" cy="533400"/>
          </a:xfrm>
          <a:prstGeom prst="roundRect">
            <a:avLst>
              <a:gd name="adj" fmla="val 0"/>
            </a:avLst>
          </a:prstGeom>
          <a:solidFill>
            <a:srgbClr val="87CEFA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540500" y="1549400"/>
            <a:ext cx="76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FF69B4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7302500" y="1587500"/>
            <a:ext cx="1841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涂颜色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6604000" y="2159000"/>
            <a:ext cx="24765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选择你最爱的油画棒或水彩笔，大胆地给自画像穿上漂亮的“衣服”。可以用温暖的橙色表达快乐，也可以用宁静的蓝色表达心情哦！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9334500" y="1524000"/>
            <a:ext cx="2730500" cy="2413000"/>
          </a:xfrm>
          <a:prstGeom prst="roundRect">
            <a:avLst>
              <a:gd name="adj" fmla="val 0"/>
            </a:avLst>
          </a:prstGeom>
          <a:solidFill>
            <a:srgbClr val="FFF5EE">
              <a:alpha val="95000"/>
            </a:srgbClr>
          </a:solidFill>
          <a:ln w="25400" cmpd="sng" cap="flat">
            <a:solidFill>
              <a:srgbClr val="FFA07A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9334500" y="1524000"/>
            <a:ext cx="2730500" cy="533400"/>
          </a:xfrm>
          <a:prstGeom prst="roundRect">
            <a:avLst>
              <a:gd name="adj" fmla="val 0"/>
            </a:avLst>
          </a:prstGeom>
          <a:solidFill>
            <a:srgbClr val="FFA07A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1" id="21"/>
          <p:cNvSpPr/>
          <p:nvPr/>
        </p:nvSpPr>
        <p:spPr>
          <a:xfrm rot="0" flipH="false" flipV="false">
            <a:off x="9398000" y="1549400"/>
            <a:ext cx="76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FF8C00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10160000" y="1587500"/>
            <a:ext cx="18415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加创意</a:t>
            </a:r>
            <a:endParaRPr lang="en-US" sz="1100"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9461500" y="2159000"/>
            <a:ext cx="24765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最后一步是魔法时刻！加上你的小秘密、梦幻的背景或者有趣的装饰元素，让这幅画成为全世界独一无二、只属于你的艺术作品！</a:t>
            </a:r>
            <a:endParaRPr lang="en-US" sz="1100"/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762000" y="4254500"/>
            <a:ext cx="11303000" cy="1968500"/>
          </a:xfrm>
          <a:prstGeom prst="roundRect">
            <a:avLst>
              <a:gd name="adj" fmla="val 0"/>
            </a:avLst>
          </a:prstGeom>
          <a:solidFill>
            <a:srgbClr val="FFFAE1">
              <a:alpha val="94000"/>
            </a:srgbClr>
          </a:solidFill>
          <a:ln w="25400" cmpd="sng" cap="flat">
            <a:solidFill>
              <a:srgbClr val="FFB6C1">
                <a:alpha val="70000"/>
              </a:srgbClr>
            </a:solidFill>
            <a:prstDash val="dash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5" id="25"/>
          <p:cNvSpPr/>
          <p:nvPr/>
        </p:nvSpPr>
        <p:spPr>
          <a:xfrm rot="0" flipH="false" flipV="false">
            <a:off x="762000" y="4254500"/>
            <a:ext cx="76200" cy="1968500"/>
          </a:xfrm>
          <a:prstGeom prst="roundRect">
            <a:avLst>
              <a:gd name="adj" fmla="val 0"/>
            </a:avLst>
          </a:prstGeom>
          <a:solidFill>
            <a:srgbClr val="FFA07A">
              <a:alpha val="8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6" id="26"/>
          <p:cNvSpPr/>
          <p:nvPr/>
        </p:nvSpPr>
        <p:spPr>
          <a:xfrm rot="0" flipH="false" flipV="false">
            <a:off x="1079500" y="4381500"/>
            <a:ext cx="10541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96E50"/>
                </a:solidFill>
                <a:latin typeface="Noto Sans SC"/>
                <a:ea typeface="Noto Sans SC"/>
                <a:cs typeface="Noto Sans SC"/>
                <a:sym typeface="Noto Sans SC"/>
              </a:rPr>
              <a:t>✨ 小小艺术家创作小贴士 ✨</a:t>
            </a:r>
            <a:endParaRPr lang="en-US" sz="1100"/>
          </a:p>
        </p:txBody>
      </p:sp>
      <p:sp>
        <p:nvSpPr>
          <p:cNvPr name="AutoShape 27" id="27"/>
          <p:cNvSpPr/>
          <p:nvPr/>
        </p:nvSpPr>
        <p:spPr>
          <a:xfrm rot="0" flipH="false" flipV="false">
            <a:off x="1079500" y="5080000"/>
            <a:ext cx="10668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5A5046"/>
                </a:solidFill>
                <a:latin typeface="Noto Sans SC"/>
                <a:ea typeface="Noto Sans SC"/>
                <a:cs typeface="Noto Sans SC"/>
                <a:sym typeface="Noto Sans SC"/>
              </a:rPr>
              <a:t>画画没有标准答案，不需要追求完美的像照片一样哦！哪怕线条歪歪扭扭，颜色涂出了边框，那都是你独特的印记。大胆拿起画笔，画出你心中那个最特别的自己，每一笔都是属于你的小美好～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762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创意星球大挑战！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651000"/>
            <a:ext cx="3492500" cy="4445000"/>
          </a:xfrm>
          <a:prstGeom prst="roundRect">
            <a:avLst>
              <a:gd name="adj" fmla="val 0"/>
            </a:avLst>
          </a:prstGeom>
          <a:solidFill>
            <a:srgbClr val="FFECEF">
              <a:alpha val="94000"/>
            </a:srgbClr>
          </a:solidFill>
          <a:ln w="25400" cmpd="sng" cap="flat">
            <a:solidFill>
              <a:srgbClr val="F9A8D4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651000"/>
            <a:ext cx="3492500" cy="889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952500" y="1930400"/>
            <a:ext cx="1016000" cy="355600"/>
          </a:xfrm>
          <a:prstGeom prst="roundRect">
            <a:avLst>
              <a:gd name="adj" fmla="val 0"/>
            </a:avLst>
          </a:prstGeom>
          <a:solidFill>
            <a:srgbClr val="F472B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952500" y="1930400"/>
            <a:ext cx="1016000" cy="3556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基础级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2095500" y="1917700"/>
            <a:ext cx="20955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图形宝宝星球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952500" y="2603500"/>
            <a:ext cx="3111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1079500" y="2667000"/>
            <a:ext cx="28575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🎨 趣味小任务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1079500" y="3073400"/>
            <a:ext cx="28575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34343"/>
                </a:solidFill>
                <a:latin typeface="Noto Sans SC"/>
                <a:ea typeface="Noto Sans SC"/>
                <a:cs typeface="Noto Sans SC"/>
                <a:sym typeface="Noto Sans SC"/>
              </a:rPr>
              <a:t>老师准备了印着圆形、方形的魔法画纸，你只需要添上可爱的五官和头发，哪怕只画出1-2个属于自己的小特征，比如弯弯的眉毛或者小辫子，就是超棒的作品啦！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952500" y="4445000"/>
            <a:ext cx="3111500" cy="1524000"/>
          </a:xfrm>
          <a:prstGeom prst="roundRect">
            <a:avLst>
              <a:gd name="adj" fmla="val 0"/>
            </a:avLst>
          </a:prstGeom>
          <a:solidFill>
            <a:srgbClr val="FFE4E6">
              <a:alpha val="9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1079500" y="4508500"/>
            <a:ext cx="2857500" cy="279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BE185D"/>
                </a:solidFill>
                <a:latin typeface="Noto Sans SC"/>
                <a:ea typeface="Noto Sans SC"/>
                <a:cs typeface="Noto Sans SC"/>
                <a:sym typeface="Noto Sans SC"/>
              </a:rPr>
              <a:t>🌟 适合谁来挑战？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1079500" y="4889500"/>
            <a:ext cx="2857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52525B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第一次拿起画笔，或者面对白纸还有点小紧张的小朋友。在这里不用怕画错，只要勇敢动笔，每一笔都是独一无二的开始！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4445000" y="1651000"/>
            <a:ext cx="3492500" cy="4445000"/>
          </a:xfrm>
          <a:prstGeom prst="roundRect">
            <a:avLst>
              <a:gd name="adj" fmla="val 0"/>
            </a:avLst>
          </a:prstGeom>
          <a:solidFill>
            <a:srgbClr val="E0F2FE">
              <a:alpha val="94000"/>
            </a:srgbClr>
          </a:solidFill>
          <a:ln w="25400" cmpd="sng" cap="flat">
            <a:solidFill>
              <a:srgbClr val="7DD3FC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4445000" y="1651000"/>
            <a:ext cx="3492500" cy="889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4635500" y="1930400"/>
            <a:ext cx="1016000" cy="355600"/>
          </a:xfrm>
          <a:prstGeom prst="roundRect">
            <a:avLst>
              <a:gd name="adj" fmla="val 0"/>
            </a:avLst>
          </a:prstGeom>
          <a:solidFill>
            <a:srgbClr val="38BDF8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4635500" y="1930400"/>
            <a:ext cx="1016000" cy="3556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进阶级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5778500" y="1917700"/>
            <a:ext cx="20955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造型大师星球</a:t>
            </a:r>
            <a:endParaRPr lang="en-US" sz="1100"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4635500" y="2603500"/>
            <a:ext cx="3111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1" id="21"/>
          <p:cNvSpPr/>
          <p:nvPr/>
        </p:nvSpPr>
        <p:spPr>
          <a:xfrm rot="0" flipH="false" flipV="false">
            <a:off x="4762500" y="2667000"/>
            <a:ext cx="28575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0284C7"/>
                </a:solidFill>
                <a:latin typeface="Noto Sans SC"/>
                <a:ea typeface="Noto Sans SC"/>
                <a:cs typeface="Noto Sans SC"/>
                <a:sym typeface="Noto Sans SC"/>
              </a:rPr>
              <a:t>🖌️ 进阶创作挑战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4762500" y="3073400"/>
            <a:ext cx="28575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34343"/>
                </a:solidFill>
                <a:latin typeface="Noto Sans SC"/>
                <a:ea typeface="Noto Sans SC"/>
                <a:cs typeface="Noto Sans SC"/>
                <a:sym typeface="Noto Sans SC"/>
              </a:rPr>
              <a:t>在空白的画纸上，画出完整的自己！试着观察镜子里的自己，把眼睛画得圆溜溜，或者把开心的嘴巴画得大大的。也可以夸张你的小特征，画出你最酷、最萌的表情吧！</a:t>
            </a:r>
            <a:endParaRPr lang="en-US" sz="1100"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4635500" y="4445000"/>
            <a:ext cx="3111500" cy="1524000"/>
          </a:xfrm>
          <a:prstGeom prst="roundRect">
            <a:avLst>
              <a:gd name="adj" fmla="val 0"/>
            </a:avLst>
          </a:prstGeom>
          <a:solidFill>
            <a:srgbClr val="E0F2FE">
              <a:alpha val="9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4762500" y="4508500"/>
            <a:ext cx="2857500" cy="279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0369A1"/>
                </a:solidFill>
                <a:latin typeface="Noto Sans SC"/>
                <a:ea typeface="Noto Sans SC"/>
                <a:cs typeface="Noto Sans SC"/>
                <a:sym typeface="Noto Sans SC"/>
              </a:rPr>
              <a:t>🌟 适合谁来挑战？</a:t>
            </a:r>
            <a:endParaRPr lang="en-US" sz="1100"/>
          </a:p>
        </p:txBody>
      </p:sp>
      <p:sp>
        <p:nvSpPr>
          <p:cNvPr name="AutoShape 25" id="25"/>
          <p:cNvSpPr/>
          <p:nvPr/>
        </p:nvSpPr>
        <p:spPr>
          <a:xfrm rot="0" flipH="false" flipV="false">
            <a:off x="4762500" y="4889500"/>
            <a:ext cx="2857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52525B"/>
                </a:solidFill>
                <a:latin typeface="Noto Sans SC"/>
                <a:ea typeface="Noto Sans SC"/>
                <a:cs typeface="Noto Sans SC"/>
                <a:sym typeface="Noto Sans SC"/>
              </a:rPr>
              <a:t>已经有一些画画基础，想跳出简单的填色游戏，尝试自由发挥的小朋友。发挥你的超级观察力，捕捉细节，画出那个最特别的你！</a:t>
            </a:r>
            <a:endParaRPr lang="en-US" sz="1100"/>
          </a:p>
        </p:txBody>
      </p:sp>
      <p:sp>
        <p:nvSpPr>
          <p:cNvPr name="AutoShape 26" id="26"/>
          <p:cNvSpPr/>
          <p:nvPr/>
        </p:nvSpPr>
        <p:spPr>
          <a:xfrm rot="0" flipH="false" flipV="false">
            <a:off x="8128000" y="1651000"/>
            <a:ext cx="3492500" cy="4445000"/>
          </a:xfrm>
          <a:prstGeom prst="roundRect">
            <a:avLst>
              <a:gd name="adj" fmla="val 0"/>
            </a:avLst>
          </a:prstGeom>
          <a:solidFill>
            <a:srgbClr val="DCFCE7">
              <a:alpha val="94000"/>
            </a:srgbClr>
          </a:solidFill>
          <a:ln w="25400" cmpd="sng" cap="flat">
            <a:solidFill>
              <a:srgbClr val="86EFAC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7" id="27"/>
          <p:cNvSpPr/>
          <p:nvPr/>
        </p:nvSpPr>
        <p:spPr>
          <a:xfrm rot="0" flipH="false" flipV="false">
            <a:off x="8128000" y="1651000"/>
            <a:ext cx="3492500" cy="889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8" id="28"/>
          <p:cNvSpPr/>
          <p:nvPr/>
        </p:nvSpPr>
        <p:spPr>
          <a:xfrm rot="0" flipH="false" flipV="false">
            <a:off x="8318500" y="1930400"/>
            <a:ext cx="1016000" cy="355600"/>
          </a:xfrm>
          <a:prstGeom prst="roundRect">
            <a:avLst>
              <a:gd name="adj" fmla="val 0"/>
            </a:avLst>
          </a:prstGeom>
          <a:solidFill>
            <a:srgbClr val="4ADE80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9" id="29"/>
          <p:cNvSpPr/>
          <p:nvPr/>
        </p:nvSpPr>
        <p:spPr>
          <a:xfrm rot="0" flipH="false" flipV="false">
            <a:off x="8318500" y="1930400"/>
            <a:ext cx="1016000" cy="3556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创意级</a:t>
            </a:r>
            <a:endParaRPr lang="en-US" sz="1100"/>
          </a:p>
        </p:txBody>
      </p:sp>
      <p:sp>
        <p:nvSpPr>
          <p:cNvPr name="AutoShape 30" id="30"/>
          <p:cNvSpPr/>
          <p:nvPr/>
        </p:nvSpPr>
        <p:spPr>
          <a:xfrm rot="0" flipH="false" flipV="false">
            <a:off x="9461500" y="1917700"/>
            <a:ext cx="20955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创意魔法师星球</a:t>
            </a:r>
            <a:endParaRPr lang="en-US" sz="1100"/>
          </a:p>
        </p:txBody>
      </p:sp>
      <p:sp>
        <p:nvSpPr>
          <p:cNvPr name="AutoShape 31" id="31"/>
          <p:cNvSpPr/>
          <p:nvPr/>
        </p:nvSpPr>
        <p:spPr>
          <a:xfrm rot="0" flipH="false" flipV="false">
            <a:off x="8318500" y="2603500"/>
            <a:ext cx="3111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2" id="32"/>
          <p:cNvSpPr/>
          <p:nvPr/>
        </p:nvSpPr>
        <p:spPr>
          <a:xfrm rot="0" flipH="false" flipV="false">
            <a:off x="8445500" y="2667000"/>
            <a:ext cx="28575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16A34A"/>
                </a:solidFill>
                <a:latin typeface="Noto Sans SC"/>
                <a:ea typeface="Noto Sans SC"/>
                <a:cs typeface="Noto Sans SC"/>
                <a:sym typeface="Noto Sans SC"/>
              </a:rPr>
              <a:t>✨ 无限创意冒险</a:t>
            </a:r>
            <a:endParaRPr lang="en-US" sz="1100"/>
          </a:p>
        </p:txBody>
      </p:sp>
      <p:sp>
        <p:nvSpPr>
          <p:cNvPr name="AutoShape 33" id="33"/>
          <p:cNvSpPr/>
          <p:nvPr/>
        </p:nvSpPr>
        <p:spPr>
          <a:xfrm rot="0" flipH="false" flipV="false">
            <a:off x="8445500" y="3073400"/>
            <a:ext cx="28575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34343"/>
                </a:solidFill>
                <a:latin typeface="Noto Sans SC"/>
                <a:ea typeface="Noto Sans SC"/>
                <a:cs typeface="Noto Sans SC"/>
                <a:sym typeface="Noto Sans SC"/>
              </a:rPr>
              <a:t>不只是用笔！用彩纸拼贴、彩色毛线、落叶，或者画一个带故事的自画像——比如你在云朵上画画，或者和小动物一起探险。让你的画变成一本会“讲故事”的魔法书！</a:t>
            </a:r>
            <a:endParaRPr lang="en-US" sz="1100"/>
          </a:p>
        </p:txBody>
      </p:sp>
      <p:sp>
        <p:nvSpPr>
          <p:cNvPr name="AutoShape 34" id="34"/>
          <p:cNvSpPr/>
          <p:nvPr/>
        </p:nvSpPr>
        <p:spPr>
          <a:xfrm rot="0" flipH="false" flipV="false">
            <a:off x="8318500" y="4445000"/>
            <a:ext cx="3111500" cy="1524000"/>
          </a:xfrm>
          <a:prstGeom prst="roundRect">
            <a:avLst>
              <a:gd name="adj" fmla="val 0"/>
            </a:avLst>
          </a:prstGeom>
          <a:solidFill>
            <a:srgbClr val="DCFCE7">
              <a:alpha val="9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5" id="35"/>
          <p:cNvSpPr/>
          <p:nvPr/>
        </p:nvSpPr>
        <p:spPr>
          <a:xfrm rot="0" flipH="false" flipV="false">
            <a:off x="8445500" y="4508500"/>
            <a:ext cx="2857500" cy="279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🌟 适合谁来挑战？</a:t>
            </a:r>
            <a:endParaRPr lang="en-US" sz="1100"/>
          </a:p>
        </p:txBody>
      </p:sp>
      <p:sp>
        <p:nvSpPr>
          <p:cNvPr name="AutoShape 36" id="36"/>
          <p:cNvSpPr/>
          <p:nvPr/>
        </p:nvSpPr>
        <p:spPr>
          <a:xfrm rot="0" flipH="false" flipV="false">
            <a:off x="8445500" y="4889500"/>
            <a:ext cx="28575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52525B"/>
                </a:solidFill>
                <a:latin typeface="Noto Sans SC"/>
                <a:ea typeface="Noto Sans SC"/>
                <a:cs typeface="Noto Sans SC"/>
                <a:sym typeface="Noto Sans SC"/>
              </a:rPr>
              <a:t>脑子里装满奇思妙想，不喜欢按部就班，热爱尝试新鲜玩法的创意小天才。打破规则，用你喜欢的任何材料，创造一个独一无二的艺术小宇宙！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DF5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795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欢迎来到“独一无二的我”作品展！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651000"/>
            <a:ext cx="5270500" cy="2286000"/>
          </a:xfrm>
          <a:prstGeom prst="roundRect">
            <a:avLst>
              <a:gd name="adj" fmla="val 0"/>
            </a:avLst>
          </a:prstGeom>
          <a:solidFill>
            <a:srgbClr val="FFF5F7">
              <a:alpha val="95000"/>
            </a:srgbClr>
          </a:solidFill>
          <a:ln w="25400" cmpd="sng" cap="flat">
            <a:solidFill>
              <a:srgbClr val="FB92A6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1841500"/>
            <a:ext cx="457200" cy="4572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524000" y="1841500"/>
            <a:ext cx="4191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我是小小展示员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952500" y="2413000"/>
            <a:ext cx="4889500" cy="1333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快把你用心画好的作品，轻轻贴到教室的展示墙上吧！这面墙现在就是你的专属“星光舞台”，让所有人都能看到你独一无二的创意和巧思哦。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6223000" y="1651000"/>
            <a:ext cx="5270500" cy="2286000"/>
          </a:xfrm>
          <a:prstGeom prst="roundRect">
            <a:avLst>
              <a:gd name="adj" fmla="val 0"/>
            </a:avLst>
          </a:prstGeom>
          <a:solidFill>
            <a:srgbClr val="F0F9FF">
              <a:alpha val="95000"/>
            </a:srgbClr>
          </a:solidFill>
          <a:ln w="25400" cmpd="sng" cap="flat">
            <a:solidFill>
              <a:srgbClr val="60A5FA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413500" y="1841500"/>
            <a:ext cx="457200" cy="4572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6985000" y="1841500"/>
            <a:ext cx="4191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D4ED8"/>
                </a:solidFill>
                <a:latin typeface="Noto Sans SC"/>
                <a:ea typeface="Noto Sans SC"/>
                <a:cs typeface="Noto Sans SC"/>
                <a:sym typeface="Noto Sans SC"/>
              </a:rPr>
              <a:t>变身小小鉴赏家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6413500" y="2413000"/>
            <a:ext cx="4889500" cy="1333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现在我们都是小小观众啦！大家可以慢慢走、细细看，去发现每一幅画里藏着的小秘密。也许是五彩的天空，也许是可爱的小动物，快来看看谁的想象力最有趣！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762000" y="4191000"/>
            <a:ext cx="10731500" cy="2222500"/>
          </a:xfrm>
          <a:prstGeom prst="roundRect">
            <a:avLst>
              <a:gd name="adj" fmla="val 0"/>
            </a:avLst>
          </a:prstGeom>
          <a:solidFill>
            <a:srgbClr val="FFD954">
              <a:alpha val="94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952500" y="4381500"/>
            <a:ext cx="431800" cy="4318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1524000" y="4381500"/>
            <a:ext cx="8890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B45309"/>
                </a:solidFill>
                <a:latin typeface="Noto Sans SC"/>
                <a:ea typeface="Noto Sans SC"/>
                <a:cs typeface="Noto Sans SC"/>
                <a:sym typeface="Noto Sans SC"/>
              </a:rPr>
              <a:t>💬 有趣的互动时刻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952500" y="4953000"/>
            <a:ext cx="5016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1079500" y="5029200"/>
            <a:ext cx="4762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4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你最喜欢哪一幅作品？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是因为它的颜色像彩虹一样漂亮，还是画里的故事让你觉得特别好玩呢？</a:t>
            </a:r>
            <a:endParaRPr lang="en-US" sz="1100"/>
          </a:p>
        </p:txBody>
      </p:sp>
      <p:cxnSp>
        <p:nvCxnSpPr>
          <p:cNvPr name="Connector 17" id="17"/>
          <p:cNvCxnSpPr/>
          <p:nvPr/>
        </p:nvCxnSpPr>
        <p:spPr>
          <a:xfrm rot="5361804" flipH="false" flipV="false">
            <a:off x="5524500" y="5543585"/>
            <a:ext cx="114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BBF24">
                <a:alpha val="8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18" id="18"/>
          <p:cNvSpPr/>
          <p:nvPr/>
        </p:nvSpPr>
        <p:spPr>
          <a:xfrm rot="0" flipH="false" flipV="false">
            <a:off x="6223000" y="4953000"/>
            <a:ext cx="5016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6350000" y="5029200"/>
            <a:ext cx="4762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true" i="false" strike="noStrike" u="none" sz="14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小小侦探来猜猜看？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从画里的图案、线条和色彩，你能感受到这位同学的性格吗？是活泼开朗，还是安静细腻呀？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889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我是小小解说员！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3492500" cy="3048000"/>
          </a:xfrm>
          <a:prstGeom prst="roundRect">
            <a:avLst>
              <a:gd name="adj" fmla="val 0"/>
            </a:avLst>
          </a:prstGeom>
          <a:solidFill>
            <a:srgbClr val="FFF7E6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524000"/>
            <a:ext cx="3492500" cy="762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1841500"/>
            <a:ext cx="457200" cy="4572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524000" y="1854200"/>
            <a:ext cx="2413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F97316"/>
                </a:solidFill>
                <a:latin typeface="Noto Sans SC"/>
                <a:ea typeface="Noto Sans SC"/>
                <a:cs typeface="Noto Sans SC"/>
                <a:sym typeface="Noto Sans SC"/>
              </a:rPr>
              <a:t>上台来分享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952500" y="2540000"/>
            <a:ext cx="31115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我们要邀请几位勇敢的小朋友来到舞台中央，拿起你的画作，大声地向台下的小伙伴们介绍你的创作故事。这是属于你的专属展示时刻，大胆一点，让大家看到你的精彩！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70400" y="1524000"/>
            <a:ext cx="3492500" cy="3048000"/>
          </a:xfrm>
          <a:prstGeom prst="roundRect">
            <a:avLst>
              <a:gd name="adj" fmla="val 0"/>
            </a:avLst>
          </a:prstGeom>
          <a:solidFill>
            <a:srgbClr val="FFEBEE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470400" y="1524000"/>
            <a:ext cx="3492500" cy="762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60900" y="1841500"/>
            <a:ext cx="457200" cy="4572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5232400" y="1854200"/>
            <a:ext cx="2413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EC4899"/>
                </a:solidFill>
                <a:latin typeface="Noto Sans SC"/>
                <a:ea typeface="Noto Sans SC"/>
                <a:cs typeface="Noto Sans SC"/>
                <a:sym typeface="Noto Sans SC"/>
              </a:rPr>
              <a:t>我的小模板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4660900" y="2540000"/>
            <a:ext cx="31115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大家好，我画的是</a:t>
            </a:r>
            <a:r>
              <a:rPr lang="en-US" b="true" i="false" strike="noStrike" u="none" sz="1400">
                <a:solidFill>
                  <a:srgbClr val="EAB308"/>
                </a:solidFill>
                <a:latin typeface="Noto Sans SC"/>
                <a:ea typeface="Noto Sans SC"/>
                <a:cs typeface="Noto Sans SC"/>
                <a:sym typeface="Noto Sans SC"/>
              </a:rPr>
              <a:t>______</a:t>
            </a:r>
            <a:r>
              <a:rPr lang="en-US" b="false" i="false" strike="noStrike" u="none" sz="14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的自己。我最满意的地方是</a:t>
            </a:r>
            <a:r>
              <a:rPr lang="en-US" b="true" i="false" strike="noStrike" u="none" sz="1400">
                <a:solidFill>
                  <a:srgbClr val="EAB308"/>
                </a:solidFill>
                <a:latin typeface="Noto Sans SC"/>
                <a:ea typeface="Noto Sans SC"/>
                <a:cs typeface="Noto Sans SC"/>
                <a:sym typeface="Noto Sans SC"/>
              </a:rPr>
              <a:t>______</a:t>
            </a:r>
            <a:r>
              <a:rPr lang="en-US" b="false" i="false" strike="noStrike" u="none" sz="14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。我还在画里藏了一个小秘密，那就是我喜欢</a:t>
            </a:r>
            <a:r>
              <a:rPr lang="en-US" b="true" i="false" strike="noStrike" u="none" sz="1400">
                <a:solidFill>
                  <a:srgbClr val="EAB308"/>
                </a:solidFill>
                <a:latin typeface="Noto Sans SC"/>
                <a:ea typeface="Noto Sans SC"/>
                <a:cs typeface="Noto Sans SC"/>
                <a:sym typeface="Noto Sans SC"/>
              </a:rPr>
              <a:t>______</a:t>
            </a:r>
            <a:r>
              <a:rPr lang="en-US" b="false" i="false" strike="noStrike" u="none" sz="14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。照着这个小秘诀，把你的心里话都讲出来吧！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191500" y="1524000"/>
            <a:ext cx="3492500" cy="3048000"/>
          </a:xfrm>
          <a:prstGeom prst="roundRect">
            <a:avLst>
              <a:gd name="adj" fmla="val 0"/>
            </a:avLst>
          </a:prstGeom>
          <a:solidFill>
            <a:srgbClr val="ECF4FF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191500" y="1524000"/>
            <a:ext cx="3492500" cy="762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382000" y="1841500"/>
            <a:ext cx="457200" cy="4572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8953500" y="1854200"/>
            <a:ext cx="2413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收获与成长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382000" y="2540000"/>
            <a:ext cx="31115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通过这个有趣的环节，不仅能锻炼你的语言表达能力，还能让你学会自信地展示自我。同时，也让我们学会去欣赏别人的作品，感受分享带来的快乐，一起成为更棒的表达小达人！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4826000"/>
            <a:ext cx="10922000" cy="1524000"/>
          </a:xfrm>
          <a:prstGeom prst="roundRect">
            <a:avLst>
              <a:gd name="adj" fmla="val 0"/>
            </a:avLst>
          </a:prstGeom>
          <a:solidFill>
            <a:srgbClr val="FFF8DC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762000" y="4826000"/>
            <a:ext cx="101600" cy="1524000"/>
          </a:xfrm>
          <a:prstGeom prst="roundRect">
            <a:avLst>
              <a:gd name="adj" fmla="val 0"/>
            </a:avLst>
          </a:prstGeom>
          <a:solidFill>
            <a:srgbClr val="FACC1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143000" y="5016500"/>
            <a:ext cx="508000" cy="508000"/>
          </a:xfrm>
          <a:prstGeom prst="rect">
            <a:avLst/>
          </a:prstGeom>
        </p:spPr>
      </p:pic>
      <p:sp>
        <p:nvSpPr>
          <p:cNvPr name="AutoShape 22" id="22"/>
          <p:cNvSpPr/>
          <p:nvPr/>
        </p:nvSpPr>
        <p:spPr>
          <a:xfrm rot="0" flipH="false" flipV="false">
            <a:off x="1905000" y="5016500"/>
            <a:ext cx="889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A580C"/>
                </a:solidFill>
                <a:latin typeface="Noto Sans SC"/>
                <a:ea typeface="Noto Sans SC"/>
                <a:cs typeface="Noto Sans SC"/>
                <a:sym typeface="Noto Sans SC"/>
              </a:rPr>
              <a:t>小小解说员小贴士：</a:t>
            </a:r>
            <a:endParaRPr lang="en-US" sz="1100"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1905000" y="5524500"/>
            <a:ext cx="9398000" cy="698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不用紧张，把你画画时的心情和想法说出来就可以啦！哪怕是很小的细节，比如你画的一朵小花、一只小动物，都是独一无二的精彩。我们都在认真听你讲哦～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游戏：我的画像谁来猜？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651000"/>
            <a:ext cx="3492500" cy="3683000"/>
          </a:xfrm>
          <a:prstGeom prst="roundRect">
            <a:avLst>
              <a:gd name="adj" fmla="val 0"/>
            </a:avLst>
          </a:prstGeom>
          <a:solidFill>
            <a:srgbClr val="FFF3E0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651000"/>
            <a:ext cx="3492500" cy="76200"/>
          </a:xfrm>
          <a:prstGeom prst="roundRect">
            <a:avLst>
              <a:gd name="adj" fmla="val 0"/>
            </a:avLst>
          </a:prstGeom>
          <a:solidFill>
            <a:srgbClr val="FFA72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1968500"/>
            <a:ext cx="558800" cy="5588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714500" y="1968500"/>
            <a:ext cx="2286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E65100"/>
                </a:solidFill>
                <a:latin typeface="Noto Sans SC"/>
                <a:ea typeface="Noto Sans SC"/>
                <a:cs typeface="Noto Sans SC"/>
                <a:sym typeface="Noto Sans SC"/>
              </a:rPr>
              <a:t>画作登场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952500" y="2794000"/>
            <a:ext cx="31115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老师变身小小魔术师，随机抽取一幅神秘的自画像作品，把它展示在大家面前，让所有小伙伴都能看清每一个小细节！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952500" y="4191000"/>
            <a:ext cx="3111500" cy="1016000"/>
          </a:xfrm>
          <a:prstGeom prst="roundRect">
            <a:avLst>
              <a:gd name="adj" fmla="val 0"/>
            </a:avLst>
          </a:prstGeom>
          <a:solidFill>
            <a:srgbClr val="FFE0B2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1079500" y="4292600"/>
            <a:ext cx="28575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EF6C00"/>
                </a:solidFill>
                <a:latin typeface="Noto Sans SC"/>
                <a:ea typeface="Noto Sans SC"/>
                <a:cs typeface="Noto Sans SC"/>
                <a:sym typeface="Noto Sans SC"/>
              </a:rPr>
              <a:t>“猜猜看，这会是谁眼中的自己呢？”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4470400" y="1651000"/>
            <a:ext cx="3492500" cy="3683000"/>
          </a:xfrm>
          <a:prstGeom prst="roundRect">
            <a:avLst>
              <a:gd name="adj" fmla="val 0"/>
            </a:avLst>
          </a:prstGeom>
          <a:solidFill>
            <a:srgbClr val="E3F2FD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4470400" y="1651000"/>
            <a:ext cx="3492500" cy="76200"/>
          </a:xfrm>
          <a:prstGeom prst="roundRect">
            <a:avLst>
              <a:gd name="adj" fmla="val 0"/>
            </a:avLst>
          </a:prstGeom>
          <a:solidFill>
            <a:srgbClr val="29B6F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724400" y="1968500"/>
            <a:ext cx="558800" cy="5588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5422900" y="1968500"/>
            <a:ext cx="2286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01579B"/>
                </a:solidFill>
                <a:latin typeface="Noto Sans SC"/>
                <a:ea typeface="Noto Sans SC"/>
                <a:cs typeface="Noto Sans SC"/>
                <a:sym typeface="Noto Sans SC"/>
              </a:rPr>
              <a:t>侦探出击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4660900" y="2794000"/>
            <a:ext cx="31115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现在轮到你们当小侦探咯！仔细观察画里的发型、表情和小特征，开动小脑筋，猜猜这幅画的小主人到底是谁？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4660900" y="4191000"/>
            <a:ext cx="3111500" cy="1016000"/>
          </a:xfrm>
          <a:prstGeom prst="roundRect">
            <a:avLst>
              <a:gd name="adj" fmla="val 0"/>
            </a:avLst>
          </a:prstGeom>
          <a:solidFill>
            <a:srgbClr val="BBDEFB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4787900" y="4292600"/>
            <a:ext cx="28575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0277BD"/>
                </a:solidFill>
                <a:latin typeface="Noto Sans SC"/>
                <a:ea typeface="Noto Sans SC"/>
                <a:cs typeface="Noto Sans SC"/>
                <a:sym typeface="Noto Sans SC"/>
              </a:rPr>
              <a:t>“是那个爱笑的小朋友，还是戴发卡的她？”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191500" y="1651000"/>
            <a:ext cx="3492500" cy="3683000"/>
          </a:xfrm>
          <a:prstGeom prst="roundRect">
            <a:avLst>
              <a:gd name="adj" fmla="val 0"/>
            </a:avLst>
          </a:prstGeom>
          <a:solidFill>
            <a:srgbClr val="E8F5E9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8191500" y="1651000"/>
            <a:ext cx="3492500" cy="76200"/>
          </a:xfrm>
          <a:prstGeom prst="roundRect">
            <a:avLst>
              <a:gd name="adj" fmla="val 0"/>
            </a:avLst>
          </a:prstGeom>
          <a:solidFill>
            <a:srgbClr val="4CAF50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445500" y="1968500"/>
            <a:ext cx="558800" cy="5588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9144000" y="1968500"/>
            <a:ext cx="2286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快乐点赞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8382000" y="2794000"/>
            <a:ext cx="31115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如果一下子就被猜中，说明小画家太厉害啦！抓住了自己独一无二的特点，快送上热烈的掌声和大大的赞吧！</a:t>
            </a:r>
            <a:endParaRPr lang="en-US" sz="1100"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8382000" y="4191000"/>
            <a:ext cx="3111500" cy="1016000"/>
          </a:xfrm>
          <a:prstGeom prst="roundRect">
            <a:avLst>
              <a:gd name="adj" fmla="val 0"/>
            </a:avLst>
          </a:prstGeom>
          <a:solidFill>
            <a:srgbClr val="C8E6C9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8509000" y="4292600"/>
            <a:ext cx="28575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286090"/>
                </a:solidFill>
                <a:latin typeface="Noto Sans SC"/>
                <a:ea typeface="Noto Sans SC"/>
                <a:cs typeface="Noto Sans SC"/>
                <a:sym typeface="Noto Sans SC"/>
              </a:rPr>
              <a:t>“哇！你也太了解我了，画得真像！”</a:t>
            </a:r>
            <a:endParaRPr lang="en-US" sz="1100"/>
          </a:p>
        </p:txBody>
      </p:sp>
      <p:sp>
        <p:nvSpPr>
          <p:cNvPr name="AutoShape 25" id="25"/>
          <p:cNvSpPr/>
          <p:nvPr/>
        </p:nvSpPr>
        <p:spPr>
          <a:xfrm rot="0" flipH="false" flipV="false">
            <a:off x="762000" y="5588000"/>
            <a:ext cx="10922000" cy="952500"/>
          </a:xfrm>
          <a:prstGeom prst="roundRect">
            <a:avLst>
              <a:gd name="adj" fmla="val 0"/>
            </a:avLst>
          </a:prstGeom>
          <a:solidFill>
            <a:srgbClr val="FFD954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6" id="26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016000" y="5689600"/>
            <a:ext cx="508000" cy="508000"/>
          </a:xfrm>
          <a:prstGeom prst="rect">
            <a:avLst/>
          </a:prstGeom>
        </p:spPr>
      </p:pic>
      <p:sp>
        <p:nvSpPr>
          <p:cNvPr name="AutoShape 27" id="27"/>
          <p:cNvSpPr/>
          <p:nvPr/>
        </p:nvSpPr>
        <p:spPr>
          <a:xfrm rot="0" flipH="false" flipV="false">
            <a:off x="1778000" y="5664200"/>
            <a:ext cx="9525000" cy="787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准备好了吗？让我们开始这场有趣的“画像猜猜猜”挑战吧！看看谁是今天的“最强大脑”小侦探！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E1428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0" y="889000"/>
            <a:ext cx="12192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每一个你，都闪闪发光！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2286000"/>
            <a:ext cx="3429000" cy="3302000"/>
          </a:xfrm>
          <a:prstGeom prst="roundRect">
            <a:avLst>
              <a:gd name="adj" fmla="val 5769"/>
            </a:avLst>
          </a:prstGeom>
          <a:solidFill>
            <a:srgbClr val="FFF8E1">
              <a:alpha val="92000"/>
            </a:srgbClr>
          </a:solidFill>
          <a:ln w="25400" cmpd="sng" cap="flat">
            <a:solidFill>
              <a:srgbClr val="FFCC80">
                <a:alpha val="9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952500" y="2540000"/>
            <a:ext cx="304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E65100"/>
                </a:solidFill>
                <a:latin typeface="Noto Sans SC"/>
                <a:ea typeface="Noto Sans SC"/>
                <a:cs typeface="Noto Sans SC"/>
                <a:sym typeface="Noto Sans SC"/>
              </a:rPr>
              <a:t>✨ 发现独特的自己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952500" y="3429000"/>
            <a:ext cx="3048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今天，我们不仅拿起画笔学会了画自己，更在这个过程中，像寻宝一样发现了属于自己的独特和美好。原来我们每个人都是这么不一样，这么特别！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4381500" y="2286000"/>
            <a:ext cx="3429000" cy="3302000"/>
          </a:xfrm>
          <a:prstGeom prst="roundRect">
            <a:avLst>
              <a:gd name="adj" fmla="val 5769"/>
            </a:avLst>
          </a:prstGeom>
          <a:solidFill>
            <a:srgbClr val="E3F2FD">
              <a:alpha val="92000"/>
            </a:srgbClr>
          </a:solidFill>
          <a:ln w="25400" cmpd="sng" cap="flat">
            <a:solidFill>
              <a:srgbClr val="64B5F6">
                <a:alpha val="9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572000" y="2540000"/>
            <a:ext cx="304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0277BD"/>
                </a:solidFill>
                <a:latin typeface="Noto Sans SC"/>
                <a:ea typeface="Noto Sans SC"/>
                <a:cs typeface="Noto Sans SC"/>
                <a:sym typeface="Noto Sans SC"/>
              </a:rPr>
              <a:t>🌟 你的特别之处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572000" y="3429000"/>
            <a:ext cx="3048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也许你的眼睛不是很大，但里面藏着充满智慧的光芒；也许你的个子还没长高，但你露出的笑容却是全世界最灿烂的。这些不一样的地方，就是你最可爱的标志呀！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8001000" y="2286000"/>
            <a:ext cx="3429000" cy="3302000"/>
          </a:xfrm>
          <a:prstGeom prst="roundRect">
            <a:avLst>
              <a:gd name="adj" fmla="val 5769"/>
            </a:avLst>
          </a:prstGeom>
          <a:solidFill>
            <a:srgbClr val="FCE4EC">
              <a:alpha val="92000"/>
            </a:srgbClr>
          </a:solidFill>
          <a:ln w="25400" cmpd="sng" cap="flat">
            <a:solidFill>
              <a:srgbClr val="F06292">
                <a:alpha val="9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8191500" y="2540000"/>
            <a:ext cx="304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C2185B"/>
                </a:solidFill>
                <a:latin typeface="Noto Sans SC"/>
                <a:ea typeface="Noto Sans SC"/>
                <a:cs typeface="Noto Sans SC"/>
                <a:sym typeface="Noto Sans SC"/>
              </a:rPr>
              <a:t>✨ 做自己的小太阳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191500" y="3429000"/>
            <a:ext cx="3048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我们每个人都是夜空中独一无二的星星，都拥有属于自己的光芒。不用去羡慕别人，只要勇敢做自己，自信地绽放，你就是那颗最耀眼、最值得被看见的小星星！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5715000" cy="698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课后小任务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3492500" cy="2667000"/>
          </a:xfrm>
          <a:prstGeom prst="roundRect">
            <a:avLst>
              <a:gd name="adj" fmla="val 5714"/>
            </a:avLst>
          </a:prstGeom>
          <a:solidFill>
            <a:srgbClr val="FFFCF0">
              <a:alpha val="95000"/>
            </a:srgbClr>
          </a:solidFill>
          <a:ln w="25400" cmpd="sng" cap="flat">
            <a:solidFill>
              <a:srgbClr val="FFD954">
                <a:alpha val="7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524000"/>
            <a:ext cx="76200" cy="2667000"/>
          </a:xfrm>
          <a:prstGeom prst="roundRect">
            <a:avLst>
              <a:gd name="adj" fmla="val 0"/>
            </a:avLst>
          </a:prstGeom>
          <a:solidFill>
            <a:srgbClr val="FFD95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90600" y="1714500"/>
            <a:ext cx="406400" cy="4064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524000" y="1689100"/>
            <a:ext cx="2413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E67E22"/>
                </a:solidFill>
                <a:latin typeface="Noto Sans SC"/>
                <a:ea typeface="Noto Sans SC"/>
                <a:cs typeface="Noto Sans SC"/>
                <a:sym typeface="Noto Sans SC"/>
              </a:rPr>
              <a:t>快乐分享时刻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990600" y="2349500"/>
            <a:ext cx="30480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4B44"/>
                </a:solidFill>
                <a:latin typeface="Noto Sans SC"/>
                <a:ea typeface="Noto Sans SC"/>
                <a:cs typeface="Noto Sans SC"/>
                <a:sym typeface="Noto Sans SC"/>
              </a:rPr>
              <a:t>把你的创意自画像小心地带回家，骄傲地讲给爸爸妈妈听吧！告诉他们你画里藏着的小秘密和独特想法。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06900" y="1524000"/>
            <a:ext cx="3492500" cy="2667000"/>
          </a:xfrm>
          <a:prstGeom prst="roundRect">
            <a:avLst>
              <a:gd name="adj" fmla="val 5714"/>
            </a:avLst>
          </a:prstGeom>
          <a:solidFill>
            <a:srgbClr val="F0FCFA">
              <a:alpha val="95000"/>
            </a:srgbClr>
          </a:solidFill>
          <a:ln w="25400" cmpd="sng" cap="flat">
            <a:solidFill>
              <a:srgbClr val="4DD0E1">
                <a:alpha val="7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406900" y="1524000"/>
            <a:ext cx="76200" cy="2667000"/>
          </a:xfrm>
          <a:prstGeom prst="roundRect">
            <a:avLst>
              <a:gd name="adj" fmla="val 0"/>
            </a:avLst>
          </a:prstGeom>
          <a:solidFill>
            <a:srgbClr val="4DD0E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35500" y="1714500"/>
            <a:ext cx="406400" cy="4064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5168900" y="1689100"/>
            <a:ext cx="2413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009688"/>
                </a:solidFill>
                <a:latin typeface="Noto Sans SC"/>
                <a:ea typeface="Noto Sans SC"/>
                <a:cs typeface="Noto Sans SC"/>
                <a:sym typeface="Noto Sans SC"/>
              </a:rPr>
              <a:t>亲子绘画时光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4635500" y="2349500"/>
            <a:ext cx="30480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4B44"/>
                </a:solidFill>
                <a:latin typeface="Noto Sans SC"/>
                <a:ea typeface="Noto Sans SC"/>
                <a:cs typeface="Noto Sans SC"/>
                <a:sym typeface="Noto Sans SC"/>
              </a:rPr>
              <a:t>邀请爸爸妈妈一起动笔，合作完成一幅画！可以是萌萌的“小时候的我”，也可以是充满想象的“未来的我”。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051800" y="1524000"/>
            <a:ext cx="3492500" cy="2667000"/>
          </a:xfrm>
          <a:prstGeom prst="roundRect">
            <a:avLst>
              <a:gd name="adj" fmla="val 5714"/>
            </a:avLst>
          </a:prstGeom>
          <a:solidFill>
            <a:srgbClr val="FFF0F5">
              <a:alpha val="95000"/>
            </a:srgbClr>
          </a:solidFill>
          <a:ln w="25400" cmpd="sng" cap="flat">
            <a:solidFill>
              <a:srgbClr val="F48FB1">
                <a:alpha val="7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051800" y="1524000"/>
            <a:ext cx="76200" cy="2667000"/>
          </a:xfrm>
          <a:prstGeom prst="roundRect">
            <a:avLst>
              <a:gd name="adj" fmla="val 0"/>
            </a:avLst>
          </a:prstGeom>
          <a:solidFill>
            <a:srgbClr val="F48FB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280400" y="1714500"/>
            <a:ext cx="406400" cy="4064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8813800" y="1689100"/>
            <a:ext cx="2413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D81B60"/>
                </a:solidFill>
                <a:latin typeface="Noto Sans SC"/>
                <a:ea typeface="Noto Sans SC"/>
                <a:cs typeface="Noto Sans SC"/>
                <a:sym typeface="Noto Sans SC"/>
              </a:rPr>
              <a:t>做独特的自己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280400" y="2349500"/>
            <a:ext cx="3048000" cy="1587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04B44"/>
                </a:solidFill>
                <a:latin typeface="Noto Sans SC"/>
                <a:ea typeface="Noto Sans SC"/>
                <a:cs typeface="Noto Sans SC"/>
                <a:sym typeface="Noto Sans SC"/>
              </a:rPr>
              <a:t>无论现在还是未来，都要永远爱自己、欣赏自己哦！你就是这个世界上独一无二、最棒的小艺术家！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4508500"/>
            <a:ext cx="10795000" cy="1841500"/>
          </a:xfrm>
          <a:prstGeom prst="roundRect">
            <a:avLst>
              <a:gd name="adj" fmla="val 13793"/>
            </a:avLst>
          </a:prstGeom>
          <a:solidFill>
            <a:srgbClr val="FFF8E1">
              <a:alpha val="94000"/>
            </a:srgbClr>
          </a:solidFill>
          <a:ln w="12700" cmpd="sng" cap="flat">
            <a:solidFill>
              <a:srgbClr val="FFD54F">
                <a:alpha val="60000"/>
              </a:srgbClr>
            </a:solidFill>
            <a:prstDash val="dash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016000" y="4699000"/>
            <a:ext cx="609600" cy="6096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1905000" y="4699000"/>
            <a:ext cx="9271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423C38"/>
                </a:solidFill>
                <a:latin typeface="Noto Sans SC"/>
                <a:ea typeface="Noto Sans SC"/>
                <a:cs typeface="Noto Sans SC"/>
                <a:sym typeface="Noto Sans SC"/>
              </a:rPr>
              <a:t>我们的创意自画像之旅到这里就圆满结束啦！希望大家带着这份对自我的独特认知，继续在生活中发现美、创造美。把今天学到的观察方法和创作小技巧运用到更多地方，画出属于你的精彩世界。期待下一次的艺术探索之旅，我们再相见！</a:t>
            </a:r>
            <a:endParaRPr lang="en-US" sz="1100"/>
          </a:p>
        </p:txBody>
      </p:sp>
      <p:pic>
        <p:nvPicPr>
          <p:cNvPr name="Picture 22" id="22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889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你好，特别的你！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7112000" cy="4064000"/>
          </a:xfrm>
          <a:prstGeom prst="roundRect">
            <a:avLst>
              <a:gd name="adj" fmla="val 0"/>
            </a:avLst>
          </a:prstGeom>
          <a:solidFill>
            <a:srgbClr val="FFFAF0">
              <a:alpha val="94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79500" y="1841500"/>
            <a:ext cx="6477000" cy="355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33333"/>
              </a:lnSpc>
              <a:defRPr/>
            </a:pPr>
            <a:r>
              <a:rPr lang="en-US" b="true" i="false" strike="noStrike" u="none" sz="2000">
                <a:solidFill>
                  <a:srgbClr val="EA8A38"/>
                </a:solidFill>
                <a:latin typeface="Noto Sans SC"/>
                <a:ea typeface="Noto Sans SC"/>
                <a:cs typeface="Noto Sans SC"/>
                <a:sym typeface="Noto Sans SC"/>
              </a:rPr>
              <a:t>你知道吗？你是全世界最特别的宝贝！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marL="0" indent="0">
              <a:lnSpc>
                <a:spcPct val="125000"/>
              </a:lnSpc>
            </a:pPr>
            <a:r>
              <a:rPr lang="en-US" b="false" i="false" strike="noStrike" u="none" sz="1500">
                <a:solidFill>
                  <a:srgbClr val="504B46"/>
                </a:solidFill>
                <a:latin typeface="Noto Sans SC"/>
                <a:ea typeface="Noto Sans SC"/>
                <a:cs typeface="Noto Sans SC"/>
                <a:sym typeface="Noto Sans SC"/>
              </a:rPr>
              <a:t>地球上有几十亿人，但没有一个人和你长得一模一样！你的眼睛、鼻子、嘴巴，还有你笑起来弯弯的模样，都是独属于你的可爱标志。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marL="0" indent="0">
              <a:lnSpc>
                <a:spcPct val="125000"/>
              </a:lnSpc>
            </a:pPr>
            <a:r>
              <a:rPr lang="en-US" b="false" i="false" strike="noStrike" u="none" sz="1500">
                <a:solidFill>
                  <a:srgbClr val="504B46"/>
                </a:solidFill>
                <a:latin typeface="Noto Sans SC"/>
                <a:ea typeface="Noto Sans SC"/>
                <a:cs typeface="Noto Sans SC"/>
                <a:sym typeface="Noto Sans SC"/>
              </a:rPr>
              <a:t>今天，我们要一起变身成小小艺术家啦！拿起你的画笔，不用害怕画得“不像”，因为我们要画的，就是那个最特别、最独一无二的你自己！</a:t>
            </a:r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8128000" y="1524000"/>
            <a:ext cx="3556000" cy="4064000"/>
          </a:xfrm>
          <a:prstGeom prst="roundRect">
            <a:avLst>
              <a:gd name="adj" fmla="val 0"/>
            </a:avLst>
          </a:prstGeom>
          <a:solidFill>
            <a:srgbClr val="FFD954">
              <a:alpha val="96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8318500" y="1905000"/>
            <a:ext cx="3175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C27E14"/>
                </a:solidFill>
                <a:latin typeface="Noto Sans SC"/>
                <a:ea typeface="Noto Sans SC"/>
                <a:cs typeface="Noto Sans SC"/>
                <a:sym typeface="Noto Sans SC"/>
              </a:rPr>
              <a:t>✨ 小小思考时刻 ✨</a:t>
            </a:r>
            <a:endParaRPr lang="en-US" sz="1100"/>
          </a:p>
        </p:txBody>
      </p:sp>
      <p:cxnSp>
        <p:nvCxnSpPr>
          <p:cNvPr name="Connector 8" id="8"/>
          <p:cNvCxnSpPr/>
          <p:nvPr/>
        </p:nvCxnSpPr>
        <p:spPr>
          <a:xfrm rot="-14946" flipH="false" flipV="false">
            <a:off x="8445514" y="2914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FFFF">
                <a:alpha val="7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9" id="9"/>
          <p:cNvSpPr/>
          <p:nvPr/>
        </p:nvSpPr>
        <p:spPr>
          <a:xfrm rot="0" flipH="false" flipV="false">
            <a:off x="8318500" y="3175000"/>
            <a:ext cx="31750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5A3C0F"/>
                </a:solidFill>
                <a:latin typeface="Noto Sans SC"/>
                <a:ea typeface="Noto Sans SC"/>
                <a:cs typeface="Noto Sans SC"/>
                <a:sym typeface="Noto Sans SC"/>
              </a:rPr>
              <a:t>小朋友们，你们觉得自己哪里最特别呀？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ctr" marL="0" indent="0">
              <a:lnSpc>
                <a:spcPct val="116666"/>
              </a:lnSpc>
            </a:pPr>
            <a:r>
              <a:rPr lang="en-US" b="false" i="false" strike="noStrike" u="none" sz="1400">
                <a:solidFill>
                  <a:srgbClr val="6E501E"/>
                </a:solidFill>
                <a:latin typeface="Noto Sans SC"/>
                <a:ea typeface="Noto Sans SC"/>
                <a:cs typeface="Noto Sans SC"/>
                <a:sym typeface="Noto Sans SC"/>
              </a:rPr>
              <a:t>是会转圈圈的小辫子？还是笑起来的小酒窝？快和身边的小伙伴分享一下吧！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游戏时间：猜猜我是谁？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3492500" cy="2794000"/>
          </a:xfrm>
          <a:prstGeom prst="roundRect">
            <a:avLst>
              <a:gd name="adj" fmla="val 0"/>
            </a:avLst>
          </a:prstGeom>
          <a:solidFill>
            <a:srgbClr val="FFEBEE">
              <a:alpha val="92000"/>
            </a:srgbClr>
          </a:solidFill>
          <a:ln w="25400" cmpd="sng" cap="flat">
            <a:solidFill>
              <a:srgbClr val="F472B6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1714500"/>
            <a:ext cx="406400" cy="4064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460500" y="1689100"/>
            <a:ext cx="2667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DB2777"/>
                </a:solidFill>
                <a:latin typeface="Noto Sans SC"/>
                <a:ea typeface="Noto Sans SC"/>
                <a:cs typeface="Noto Sans SC"/>
                <a:sym typeface="Noto Sans SC"/>
              </a:rPr>
              <a:t>游戏小规则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952500" y="2286000"/>
            <a:ext cx="31115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老师会用有趣的语言描述一位小朋友的特征，比如“亮晶晶的大眼睛”、“甜甜的小酒窝”或者“像绸缎一样的黑发”。请小朋友们竖起小耳朵，根据线索一起大声喊出他/她的名字吧！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445000" y="1524000"/>
            <a:ext cx="3492500" cy="2794000"/>
          </a:xfrm>
          <a:prstGeom prst="roundRect">
            <a:avLst>
              <a:gd name="adj" fmla="val 0"/>
            </a:avLst>
          </a:prstGeom>
          <a:solidFill>
            <a:srgbClr val="E0F2FE">
              <a:alpha val="92000"/>
            </a:srgbClr>
          </a:solidFill>
          <a:ln w="25400" cmpd="sng" cap="flat">
            <a:solidFill>
              <a:srgbClr val="38BDF8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35500" y="1714500"/>
            <a:ext cx="406400" cy="4064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5143500" y="1689100"/>
            <a:ext cx="2667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0284C7"/>
                </a:solidFill>
                <a:latin typeface="Noto Sans SC"/>
                <a:ea typeface="Noto Sans SC"/>
                <a:cs typeface="Noto Sans SC"/>
                <a:sym typeface="Noto Sans SC"/>
              </a:rPr>
              <a:t>发现小秘密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4635500" y="2286000"/>
            <a:ext cx="31115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通过这个好玩的游戏，让我们发现每个人都有独一无二的“特征”。这些特征就像我们的专属小印章，是我们区别于其他人的可爱标志，也是我们独特的地方呀！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128000" y="1524000"/>
            <a:ext cx="3492500" cy="2794000"/>
          </a:xfrm>
          <a:prstGeom prst="roundRect">
            <a:avLst>
              <a:gd name="adj" fmla="val 0"/>
            </a:avLst>
          </a:prstGeom>
          <a:solidFill>
            <a:srgbClr val="FEF3C7">
              <a:alpha val="92000"/>
            </a:srgbClr>
          </a:solidFill>
          <a:ln w="25400" cmpd="sng" cap="flat">
            <a:solidFill>
              <a:srgbClr val="F59E0B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318500" y="1714500"/>
            <a:ext cx="406400" cy="4064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8826500" y="1689100"/>
            <a:ext cx="2667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D97706"/>
                </a:solidFill>
                <a:latin typeface="Noto Sans SC"/>
                <a:ea typeface="Noto Sans SC"/>
                <a:cs typeface="Noto Sans SC"/>
                <a:sym typeface="Noto Sans SC"/>
              </a:rPr>
              <a:t>争当小侦探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318500" y="2286000"/>
            <a:ext cx="3111500" cy="184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现在，考验大家眼力和听力的时候到啦！老师的描述开始咯，看看谁是第一个把好朋友“揪”出来的小机灵鬼？准备好了吗？我们马上开始挑战！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762000" y="4572000"/>
            <a:ext cx="10858500" cy="1778000"/>
          </a:xfrm>
          <a:prstGeom prst="roundRect">
            <a:avLst>
              <a:gd name="adj" fmla="val 0"/>
            </a:avLst>
          </a:prstGeom>
          <a:solidFill>
            <a:srgbClr val="FFD954">
              <a:alpha val="94000"/>
            </a:srgbClr>
          </a:solidFill>
          <a:ln w="25400" cmpd="sng" cap="flat">
            <a:solidFill>
              <a:srgbClr val="EAB308">
                <a:alpha val="8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016000" y="4762500"/>
            <a:ext cx="812800" cy="812800"/>
          </a:xfrm>
          <a:prstGeom prst="rect">
            <a:avLst/>
          </a:prstGeom>
        </p:spPr>
      </p:pic>
      <p:sp>
        <p:nvSpPr>
          <p:cNvPr name="AutoShape 18" id="18"/>
          <p:cNvSpPr/>
          <p:nvPr/>
        </p:nvSpPr>
        <p:spPr>
          <a:xfrm rot="0" flipH="false" flipV="false">
            <a:off x="2032000" y="4724400"/>
            <a:ext cx="8636000" cy="444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B45309"/>
                </a:solidFill>
                <a:latin typeface="Noto Sans SC"/>
                <a:ea typeface="Noto Sans SC"/>
                <a:cs typeface="Noto Sans SC"/>
                <a:sym typeface="Noto Sans SC"/>
              </a:rPr>
              <a:t>接下来，去发现自己的独特之处吧！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2032000" y="5334000"/>
            <a:ext cx="9271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431407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哇，大家都好厉害！原来通过这些小小的特征，我们就能认出好朋友。那我们自己又有哪些特别的地方呢？快让我们一起去镜子里，找一找藏在自己身上的独特小秘密吧！看看谁能最先发现自己的专属标志～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神奇的观察之旅开始啦！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5715000" cy="4445000"/>
          </a:xfrm>
          <a:prstGeom prst="roundRect">
            <a:avLst>
              <a:gd name="adj" fmla="val 0"/>
            </a:avLst>
          </a:prstGeom>
          <a:solidFill>
            <a:srgbClr val="FFFBE6">
              <a:alpha val="95000"/>
            </a:srgbClr>
          </a:solidFill>
          <a:ln w="25400" cmpd="sng" cap="flat">
            <a:solidFill>
              <a:srgbClr val="FFD954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1841500"/>
            <a:ext cx="5207000" cy="1397000"/>
          </a:xfrm>
          <a:prstGeom prst="roundRect">
            <a:avLst>
              <a:gd name="adj" fmla="val 0"/>
            </a:avLst>
          </a:prstGeom>
          <a:solidFill>
            <a:srgbClr val="FFD954">
              <a:alpha val="2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1143000" y="1968500"/>
            <a:ext cx="4953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true" i="false" strike="noStrike" u="none" sz="2000">
                <a:solidFill>
                  <a:srgbClr val="D97706"/>
                </a:solidFill>
                <a:latin typeface="Noto Sans SC"/>
                <a:ea typeface="Noto Sans SC"/>
                <a:cs typeface="Noto Sans SC"/>
                <a:sym typeface="Noto Sans SC"/>
              </a:rPr>
              <a:t>✨ 请拿出你的“魔法观察镜”！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4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就是你手边的那面小镜子哦，它可不是普通的镜子，它藏着神奇的魔力，能帮你发现平时看不到的小细节！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3429000"/>
            <a:ext cx="5207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一场发现“我自己”的奇妙旅行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400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我们每天都和自己在一起，但是你真的仔细观察过自己吗？现在，请看着镜子里的你，去发现那个最熟悉又有点陌生的小伙伴。你会看到弯弯的睫毛、圆圆的脸蛋，还有独一无二的你！准备好出发了吗？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016000" y="5270500"/>
            <a:ext cx="5207000" cy="571500"/>
          </a:xfrm>
          <a:prstGeom prst="roundRect">
            <a:avLst>
              <a:gd name="adj" fmla="val 0"/>
            </a:avLst>
          </a:prstGeom>
          <a:solidFill>
            <a:srgbClr val="FFEDA0">
              <a:alpha val="8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1143000" y="5295900"/>
            <a:ext cx="4953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B45309"/>
                </a:solidFill>
                <a:latin typeface="Noto Sans SC"/>
                <a:ea typeface="Noto Sans SC"/>
                <a:cs typeface="Noto Sans SC"/>
                <a:sym typeface="Noto Sans SC"/>
              </a:rPr>
              <a:t>👀 快把小镜子举起来，我们的观察游戏开始咯！</a:t>
            </a:r>
            <a:endParaRPr lang="en-US" sz="1100"/>
          </a:p>
        </p:txBody>
      </p:sp>
      <p:cxnSp>
        <p:nvCxnSpPr>
          <p:cNvPr name="Connector 10" id="10"/>
          <p:cNvCxnSpPr/>
          <p:nvPr/>
        </p:nvCxnSpPr>
        <p:spPr>
          <a:xfrm rot="5389889" flipH="false" flipV="false">
            <a:off x="4572000" y="3803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FFD954">
                <a:alpha val="6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pic>
        <p:nvPicPr>
          <p:cNvPr name="Picture 11" id="11"/>
          <p:cNvPicPr>
            <a:picLocks noChangeAspect="true"/>
          </p:cNvPicPr>
          <p:nvPr/>
        </p:nvPicPr>
        <p:blipFill>
          <a:blip r:embed="rId3"/>
          <a:srcRect l="0" r="0" t="8823" b="8823"/>
          <a:stretch>
            <a:fillRect/>
          </a:stretch>
        </p:blipFill>
        <p:spPr>
          <a:xfrm rot="0" flipH="false" flipV="false">
            <a:off x="6985000" y="1778000"/>
            <a:ext cx="4318000" cy="3556000"/>
          </a:xfrm>
          <a:prstGeom prst="rect">
            <a:avLst/>
          </a:prstGeom>
          <a:noFill/>
          <a:ln w="76200" cmpd="sng" cap="flat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dir="2700000" dist="101600" blurRad="254000" algn="tl" rotWithShape="false">
              <a:srgbClr val="000000">
                <a:alpha val="15000"/>
              </a:srgbClr>
            </a:outerShdw>
          </a:effectLst>
        </p:spPr>
      </p:pic>
      <p:sp>
        <p:nvSpPr>
          <p:cNvPr name="AutoShape 12" id="12"/>
          <p:cNvSpPr/>
          <p:nvPr/>
        </p:nvSpPr>
        <p:spPr>
          <a:xfrm rot="0" flipH="false" flipV="false">
            <a:off x="6985000" y="5461000"/>
            <a:ext cx="4318000" cy="698500"/>
          </a:xfrm>
          <a:prstGeom prst="roundRect">
            <a:avLst>
              <a:gd name="adj" fmla="val 0"/>
            </a:avLst>
          </a:prstGeom>
          <a:solidFill>
            <a:srgbClr val="FFF7D6">
              <a:alpha val="95000"/>
            </a:srgbClr>
          </a:solidFill>
          <a:ln w="12700" cmpd="sng" cap="flat">
            <a:solidFill>
              <a:srgbClr val="FBBF24">
                <a:alpha val="60000"/>
              </a:srgbClr>
            </a:solidFill>
            <a:prstDash val="dot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7112000" y="5524500"/>
            <a:ext cx="4064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EAB308"/>
                </a:solidFill>
                <a:latin typeface="Noto Sans SC"/>
                <a:ea typeface="Noto Sans SC"/>
                <a:cs typeface="Noto Sans SC"/>
                <a:sym typeface="Noto Sans SC"/>
              </a:rPr>
              <a:t>哇！镜子里的小朋友是谁呀？是不是超可爱？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第一步：看看我的“脸型”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1524000"/>
            <a:ext cx="2641600" cy="2095500"/>
          </a:xfrm>
          <a:prstGeom prst="roundRect">
            <a:avLst>
              <a:gd name="adj" fmla="val 9696"/>
            </a:avLst>
          </a:prstGeom>
          <a:solidFill>
            <a:srgbClr val="FFFAEB">
              <a:alpha val="92000"/>
            </a:srgbClr>
          </a:solidFill>
          <a:ln w="25400" cmpd="sng" cap="flat">
            <a:solidFill>
              <a:srgbClr val="FFD954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1676400"/>
            <a:ext cx="457200" cy="457200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 flipH="false" flipV="false">
            <a:off x="1524000" y="1676400"/>
            <a:ext cx="177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65100"/>
                </a:solidFill>
                <a:latin typeface="Noto Sans SC"/>
                <a:ea typeface="Noto Sans SC"/>
                <a:cs typeface="Noto Sans SC"/>
                <a:sym typeface="Noto Sans SC"/>
              </a:rPr>
              <a:t>圆圆苹果脸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889000" y="2286000"/>
            <a:ext cx="23876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像红彤彤的大苹果一样，脸蛋圆鼓鼓、肉嘟嘟的，捏起来软软的，看起来超萌超可爱！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3505200" y="1524000"/>
            <a:ext cx="2641600" cy="2095500"/>
          </a:xfrm>
          <a:prstGeom prst="roundRect">
            <a:avLst>
              <a:gd name="adj" fmla="val 9696"/>
            </a:avLst>
          </a:prstGeom>
          <a:solidFill>
            <a:srgbClr val="FFFAEB">
              <a:alpha val="92000"/>
            </a:srgbClr>
          </a:solidFill>
          <a:ln w="25400" cmpd="sng" cap="flat">
            <a:solidFill>
              <a:srgbClr val="FFD954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3695700" y="1676400"/>
            <a:ext cx="457200" cy="4572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4267200" y="1676400"/>
            <a:ext cx="177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65100"/>
                </a:solidFill>
                <a:latin typeface="Noto Sans SC"/>
                <a:ea typeface="Noto Sans SC"/>
                <a:cs typeface="Noto Sans SC"/>
                <a:sym typeface="Noto Sans SC"/>
              </a:rPr>
              <a:t>方方饼干脸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3632200" y="2286000"/>
            <a:ext cx="23876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像刚出炉的小饼干一样方方正正，额头和下巴都圆圆的，轮廓很分明，看着就很有精神气！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6248400" y="1524000"/>
            <a:ext cx="2641600" cy="2095500"/>
          </a:xfrm>
          <a:prstGeom prst="roundRect">
            <a:avLst>
              <a:gd name="adj" fmla="val 9696"/>
            </a:avLst>
          </a:prstGeom>
          <a:solidFill>
            <a:srgbClr val="FFFAEB">
              <a:alpha val="92000"/>
            </a:srgbClr>
          </a:solidFill>
          <a:ln w="25400" cmpd="sng" cap="flat">
            <a:solidFill>
              <a:srgbClr val="FFD954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6438900" y="1676400"/>
            <a:ext cx="457200" cy="4572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7010400" y="1676400"/>
            <a:ext cx="177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65100"/>
                </a:solidFill>
                <a:latin typeface="Noto Sans SC"/>
                <a:ea typeface="Noto Sans SC"/>
                <a:cs typeface="Noto Sans SC"/>
                <a:sym typeface="Noto Sans SC"/>
              </a:rPr>
              <a:t>长长冬瓜脸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6375400" y="2286000"/>
            <a:ext cx="23876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脸蛋长长的，线条很流畅，就像可爱的小冬瓜一样。这种脸型的小朋友，眼睛看起来也会亮晶晶的哦！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991600" y="1524000"/>
            <a:ext cx="2641600" cy="2095500"/>
          </a:xfrm>
          <a:prstGeom prst="roundRect">
            <a:avLst>
              <a:gd name="adj" fmla="val 9696"/>
            </a:avLst>
          </a:prstGeom>
          <a:solidFill>
            <a:srgbClr val="FFFAEB">
              <a:alpha val="92000"/>
            </a:srgbClr>
          </a:solidFill>
          <a:ln w="25400" cmpd="sng" cap="flat">
            <a:solidFill>
              <a:srgbClr val="FFD954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9182100" y="1676400"/>
            <a:ext cx="457200" cy="4572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9753600" y="1676400"/>
            <a:ext cx="177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65100"/>
                </a:solidFill>
                <a:latin typeface="Noto Sans SC"/>
                <a:ea typeface="Noto Sans SC"/>
                <a:cs typeface="Noto Sans SC"/>
                <a:sym typeface="Noto Sans SC"/>
              </a:rPr>
              <a:t>爱心脸蛋儿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9118600" y="2286000"/>
            <a:ext cx="2387600" cy="1206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脸型像一颗甜甜的爱心，下巴尖尖的，笑起来的时候更明显啦！这是属于你独一无二的温暖小脸蛋。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" y="3937000"/>
            <a:ext cx="10972800" cy="2222500"/>
          </a:xfrm>
          <a:prstGeom prst="roundRect">
            <a:avLst>
              <a:gd name="adj" fmla="val 11428"/>
            </a:avLst>
          </a:prstGeom>
          <a:solidFill>
            <a:srgbClr val="FFEC8C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0" flipH="false" flipV="false">
            <a:off x="1016000" y="4191000"/>
            <a:ext cx="812800" cy="8128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2032000" y="4127500"/>
            <a:ext cx="9144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BF360C"/>
                </a:solidFill>
                <a:latin typeface="Noto Sans SC"/>
                <a:ea typeface="Noto Sans SC"/>
                <a:cs typeface="Noto Sans SC"/>
                <a:sym typeface="Noto Sans SC"/>
              </a:rPr>
              <a:t>✨ 小小探索家任务时间 ✨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2032000" y="4762500"/>
            <a:ext cx="9271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3E2723"/>
                </a:solidFill>
                <a:latin typeface="Noto Sans SC"/>
                <a:ea typeface="Noto Sans SC"/>
                <a:cs typeface="Noto Sans SC"/>
                <a:sym typeface="Noto Sans SC"/>
              </a:rPr>
              <a:t>请小朋友们伸出你的小手，轻轻摸一摸、比划一下自己的小脸蛋～ 你的脸是上面哪一种形状呢？是像苹果一样圆，还是像饼干一样方？快悄悄告诉身边的小伙伴，看看谁和你的脸型一样可爱吧！也可以让爸爸妈妈帮你看看，是不是发现了一个全新的自己呀？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第二步：寻找我的“五官”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FFECEF">
              <a:alpha val="94000"/>
            </a:srgbClr>
          </a:solidFill>
          <a:ln w="25400" cmpd="sng" cap="flat">
            <a:solidFill>
              <a:srgbClr val="F48FB1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1651000"/>
            <a:ext cx="457200" cy="4572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587500" y="1651000"/>
            <a:ext cx="4191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C2185B"/>
                </a:solidFill>
                <a:latin typeface="Noto Sans SC"/>
                <a:ea typeface="Noto Sans SC"/>
                <a:cs typeface="Noto Sans SC"/>
                <a:sym typeface="Noto Sans SC"/>
              </a:rPr>
              <a:t>我的“心灵之窗”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952500" y="2184400"/>
            <a:ext cx="4826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3E2723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是像葡萄一样圆溜溜的大眼睛，还是像月牙弯弯的笑眼？眼珠是像黑宝石一样的深棕色，还是像琥珀一样的浅褐色？眨眨眼，看看镜子里最独特的你！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6223000" y="1524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E1F5FE">
              <a:alpha val="94000"/>
            </a:srgbClr>
          </a:solidFill>
          <a:ln w="25400" cmpd="sng" cap="flat">
            <a:solidFill>
              <a:srgbClr val="4FC3F7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413500" y="1651000"/>
            <a:ext cx="457200" cy="4572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7048500" y="1651000"/>
            <a:ext cx="4191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01579B"/>
                </a:solidFill>
                <a:latin typeface="Noto Sans SC"/>
                <a:ea typeface="Noto Sans SC"/>
                <a:cs typeface="Noto Sans SC"/>
                <a:sym typeface="Noto Sans SC"/>
              </a:rPr>
              <a:t>可爱的小鼻子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6413500" y="2184400"/>
            <a:ext cx="4826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3E2723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是翘翘的小鼻头，还是肉乎乎的圆鼻子？它可是我们脸上的“小山峰”，帮我们闻到了花香、饭香和所有美好的味道，快看看它长什么样吧！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762000" y="3429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FFF8E1">
              <a:alpha val="94000"/>
            </a:srgbClr>
          </a:solidFill>
          <a:ln w="25400" cmpd="sng" cap="flat">
            <a:solidFill>
              <a:srgbClr val="FFB74D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952500" y="3556000"/>
            <a:ext cx="457200" cy="4572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1587500" y="3556000"/>
            <a:ext cx="4191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65100"/>
                </a:solidFill>
                <a:latin typeface="Noto Sans SC"/>
                <a:ea typeface="Noto Sans SC"/>
                <a:cs typeface="Noto Sans SC"/>
                <a:sym typeface="Noto Sans SC"/>
              </a:rPr>
              <a:t>会说话的嘴巴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952500" y="4089400"/>
            <a:ext cx="4826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3E2723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是樱桃一样的小嘴，还是爱笑的大嘴巴？笑起来的时候嘴角是不是会扬起好看的弧度？它不仅能说出甜甜的话，还能做出各种搞怪的表情呢！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223000" y="3429000"/>
            <a:ext cx="5207000" cy="1714500"/>
          </a:xfrm>
          <a:prstGeom prst="roundRect">
            <a:avLst>
              <a:gd name="adj" fmla="val 0"/>
            </a:avLst>
          </a:prstGeom>
          <a:solidFill>
            <a:srgbClr val="F3E5F5">
              <a:alpha val="94000"/>
            </a:srgbClr>
          </a:solidFill>
          <a:ln w="25400" cmpd="sng" cap="flat">
            <a:solidFill>
              <a:srgbClr val="AB47BC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6413500" y="3556000"/>
            <a:ext cx="457200" cy="457200"/>
          </a:xfrm>
          <a:prstGeom prst="rect">
            <a:avLst/>
          </a:prstGeom>
        </p:spPr>
      </p:pic>
      <p:sp>
        <p:nvSpPr>
          <p:cNvPr name="AutoShape 18" id="18"/>
          <p:cNvSpPr/>
          <p:nvPr/>
        </p:nvSpPr>
        <p:spPr>
          <a:xfrm rot="0" flipH="false" flipV="false">
            <a:off x="7048500" y="3556000"/>
            <a:ext cx="4191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4A148C"/>
                </a:solidFill>
                <a:latin typeface="Noto Sans SC"/>
                <a:ea typeface="Noto Sans SC"/>
                <a:cs typeface="Noto Sans SC"/>
                <a:sym typeface="Noto Sans SC"/>
              </a:rPr>
              <a:t>专属小发型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6413500" y="4089400"/>
            <a:ext cx="4826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3E2723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是像黑色绸缎一样的直发，还是像小绵羊卷卷的卷发？是扎着可爱的小辫子，还是酷酷的短发？这可是你最亮眼的“小帽子”，独一无二哦！</a:t>
            </a:r>
            <a:endParaRPr lang="en-US" sz="1100"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762000" y="5334000"/>
            <a:ext cx="10668000" cy="1206500"/>
          </a:xfrm>
          <a:prstGeom prst="roundRect">
            <a:avLst>
              <a:gd name="adj" fmla="val 0"/>
            </a:avLst>
          </a:prstGeom>
          <a:solidFill>
            <a:srgbClr val="FFD954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0" flipH="false" flipV="false">
            <a:off x="1016000" y="5486400"/>
            <a:ext cx="355600" cy="355600"/>
          </a:xfrm>
          <a:prstGeom prst="rect">
            <a:avLst/>
          </a:prstGeom>
        </p:spPr>
      </p:pic>
      <p:sp>
        <p:nvSpPr>
          <p:cNvPr name="AutoShape 22" id="22"/>
          <p:cNvSpPr/>
          <p:nvPr/>
        </p:nvSpPr>
        <p:spPr>
          <a:xfrm rot="0" flipH="false" flipV="false">
            <a:off x="1524000" y="5486400"/>
            <a:ext cx="9525000" cy="3556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BF360C"/>
                </a:solidFill>
                <a:latin typeface="Noto Sans SC"/>
                <a:ea typeface="Noto Sans SC"/>
                <a:cs typeface="Noto Sans SC"/>
                <a:sym typeface="Noto Sans SC"/>
              </a:rPr>
              <a:t>小小发现家小贴士</a:t>
            </a:r>
            <a:endParaRPr lang="en-US" sz="1100"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1016000" y="5880100"/>
            <a:ext cx="10033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422006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别忘了观察你的小耳朵是什么形状的？是像小元宝还是小问号？还有脸上是不是藏着可爱的小梨涡、小痣痣？这些都是只属于你的独特小标志，快把它们都记下来吧！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795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创意魔法第一招：画出你的心情！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4605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952500" y="1549400"/>
            <a:ext cx="10287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500">
                <a:solidFill>
                  <a:srgbClr val="4B4B4B"/>
                </a:solidFill>
                <a:latin typeface="Noto Sans SC"/>
                <a:ea typeface="Noto Sans SC"/>
                <a:cs typeface="Noto Sans SC"/>
                <a:sym typeface="Noto Sans SC"/>
              </a:rPr>
              <a:t>自画像不一定要画得和照片一模一样哦！我们可以用颜色和形状来表达你的心情和性格，不用追求完美的像，只要画出当下独一无二的感受，就是最棒的创意自画像啦～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794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E585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2946400"/>
            <a:ext cx="457200" cy="4572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1524000" y="2946400"/>
            <a:ext cx="431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C84614"/>
                </a:solidFill>
                <a:latin typeface="Noto Sans SC"/>
                <a:ea typeface="Noto Sans SC"/>
                <a:cs typeface="Noto Sans SC"/>
                <a:sym typeface="Noto Sans SC"/>
              </a:rPr>
              <a:t>开心时刻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952500" y="3492500"/>
            <a:ext cx="48895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A3214"/>
                </a:solidFill>
                <a:latin typeface="Noto Sans SC"/>
                <a:ea typeface="Noto Sans SC"/>
                <a:cs typeface="Noto Sans SC"/>
                <a:sym typeface="Noto Sans SC"/>
              </a:rPr>
              <a:t>选明亮的黄、橙、粉色系，线条要画得活泼又跳跃，就像吃到甜甜的芒果冰淇淋一样！把嘴角上扬的快乐，用五彩的颜色蹦蹦跳跳地画在纸上吧。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223000" y="2794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A7E4EE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413500" y="2946400"/>
            <a:ext cx="457200" cy="4572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6985000" y="2946400"/>
            <a:ext cx="431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45F69"/>
                </a:solidFill>
                <a:latin typeface="Noto Sans SC"/>
                <a:ea typeface="Noto Sans SC"/>
                <a:cs typeface="Noto Sans SC"/>
                <a:sym typeface="Noto Sans SC"/>
              </a:rPr>
              <a:t>安静时光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6413500" y="3492500"/>
            <a:ext cx="48895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1E4146"/>
                </a:solidFill>
                <a:latin typeface="Noto Sans SC"/>
                <a:ea typeface="Noto Sans SC"/>
                <a:cs typeface="Noto Sans SC"/>
                <a:sym typeface="Noto Sans SC"/>
              </a:rPr>
              <a:t>用柔和的天蓝、薄荷绿、淡紫色，线条要平缓又温柔，像清晨静静流淌的小溪。把内心那份不被打扰的宁静，轻轻柔柔地涂满整个画面。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762000" y="47625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AF8C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952500" y="4914900"/>
            <a:ext cx="457200" cy="4572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1524000" y="4914900"/>
            <a:ext cx="431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AA3C0F"/>
                </a:solidFill>
                <a:latin typeface="Noto Sans SC"/>
                <a:ea typeface="Noto Sans SC"/>
                <a:cs typeface="Noto Sans SC"/>
                <a:sym typeface="Noto Sans SC"/>
              </a:rPr>
              <a:t>小小勇士</a:t>
            </a:r>
            <a:endParaRPr lang="en-US" sz="1100"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952500" y="5461000"/>
            <a:ext cx="48895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A280A"/>
                </a:solidFill>
                <a:latin typeface="Noto Sans SC"/>
                <a:ea typeface="Noto Sans SC"/>
                <a:cs typeface="Noto Sans SC"/>
                <a:sym typeface="Noto Sans SC"/>
              </a:rPr>
              <a:t>拿起粗粗的画笔，用坚定的方形和三角形！像小超人举起盾牌一样，大胆地画出有力的线条，把你面对困难时无所畏惧的勇气都展现出来。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6223000" y="47625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C3D7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6413500" y="4914900"/>
            <a:ext cx="457200" cy="457200"/>
          </a:xfrm>
          <a:prstGeom prst="rect">
            <a:avLst/>
          </a:prstGeom>
        </p:spPr>
      </p:pic>
      <p:sp>
        <p:nvSpPr>
          <p:cNvPr name="AutoShape 20" id="20"/>
          <p:cNvSpPr/>
          <p:nvPr/>
        </p:nvSpPr>
        <p:spPr>
          <a:xfrm rot="0" flipH="false" flipV="false">
            <a:off x="6985000" y="4914900"/>
            <a:ext cx="4318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B43C64"/>
                </a:solidFill>
                <a:latin typeface="Noto Sans SC"/>
                <a:ea typeface="Noto Sans SC"/>
                <a:cs typeface="Noto Sans SC"/>
                <a:sym typeface="Noto Sans SC"/>
              </a:rPr>
              <a:t>温柔瞬间</a:t>
            </a:r>
            <a:endParaRPr lang="en-US" sz="1100"/>
          </a:p>
        </p:txBody>
      </p:sp>
      <p:sp>
        <p:nvSpPr>
          <p:cNvPr name="AutoShape 21" id="21"/>
          <p:cNvSpPr/>
          <p:nvPr/>
        </p:nvSpPr>
        <p:spPr>
          <a:xfrm rot="0" flipH="false" flipV="false">
            <a:off x="6413500" y="5461000"/>
            <a:ext cx="48895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A2D3C"/>
                </a:solidFill>
                <a:latin typeface="Noto Sans SC"/>
                <a:ea typeface="Noto Sans SC"/>
                <a:cs typeface="Noto Sans SC"/>
                <a:sym typeface="Noto Sans SC"/>
              </a:rPr>
              <a:t>用细细的线条和圆润的云朵形状，像棉花糖一样软软糯糯的。选淡粉、米白这样温暖的颜色，把你对小动物、对家人的温柔心意，轻轻描绘出来。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创意魔法第二招：夸张你的特点！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6096000" cy="1079500"/>
          </a:xfrm>
          <a:prstGeom prst="roundRect">
            <a:avLst>
              <a:gd name="adj" fmla="val 0"/>
            </a:avLst>
          </a:prstGeom>
          <a:solidFill>
            <a:srgbClr val="FFF7DB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952500" y="1587500"/>
            <a:ext cx="5715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500">
                <a:solidFill>
                  <a:srgbClr val="4A3D33"/>
                </a:solidFill>
                <a:latin typeface="Noto Sans SC"/>
                <a:ea typeface="Noto Sans SC"/>
                <a:cs typeface="Noto Sans SC"/>
                <a:sym typeface="Noto Sans SC"/>
              </a:rPr>
              <a:t>想让你的自画像更有趣吗？我们可以把自己最特别的地方变得超级大！打破常规的比例，让每一个独特的小细节都变成画面里最亮眼的主角吧！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794000"/>
            <a:ext cx="1943100" cy="1714500"/>
          </a:xfrm>
          <a:prstGeom prst="roundRect">
            <a:avLst>
              <a:gd name="adj" fmla="val 0"/>
            </a:avLst>
          </a:prstGeom>
          <a:solidFill>
            <a:srgbClr val="FFD954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863600" y="2895600"/>
            <a:ext cx="17399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CC4E23"/>
                </a:solidFill>
                <a:latin typeface="Noto Sans SC"/>
                <a:ea typeface="Noto Sans SC"/>
                <a:cs typeface="Noto Sans SC"/>
                <a:sym typeface="Noto Sans SC"/>
              </a:rPr>
              <a:t>像铜铃的大眼睛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863600" y="3365500"/>
            <a:ext cx="17399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C422E"/>
                </a:solidFill>
                <a:latin typeface="Noto Sans SC"/>
                <a:ea typeface="Noto Sans SC"/>
                <a:cs typeface="Noto Sans SC"/>
                <a:sym typeface="Noto Sans SC"/>
              </a:rPr>
              <a:t>如果眼睛是你的标志，那就把它画得圆溜溜、亮晶晶，像动画片里的主角一样有神采！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2857500" y="2794000"/>
            <a:ext cx="1943100" cy="1714500"/>
          </a:xfrm>
          <a:prstGeom prst="roundRect">
            <a:avLst>
              <a:gd name="adj" fmla="val 0"/>
            </a:avLst>
          </a:prstGeom>
          <a:solidFill>
            <a:srgbClr val="A8ECFF">
              <a:alpha val="8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2959100" y="2895600"/>
            <a:ext cx="17399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485A0"/>
                </a:solidFill>
                <a:latin typeface="Noto Sans SC"/>
                <a:ea typeface="Noto Sans SC"/>
                <a:cs typeface="Noto Sans SC"/>
                <a:sym typeface="Noto Sans SC"/>
              </a:rPr>
              <a:t>像泡面的卷发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2959100" y="3365500"/>
            <a:ext cx="17399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C422E"/>
                </a:solidFill>
                <a:latin typeface="Noto Sans SC"/>
                <a:ea typeface="Noto Sans SC"/>
                <a:cs typeface="Noto Sans SC"/>
                <a:sym typeface="Noto Sans SC"/>
              </a:rPr>
              <a:t>卷发可是超棒的素材！把它画成一圈圈的弹簧，或者像刚出锅的方便面，充满动感！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4953000" y="2794000"/>
            <a:ext cx="1943100" cy="1714500"/>
          </a:xfrm>
          <a:prstGeom prst="roundRect">
            <a:avLst>
              <a:gd name="adj" fmla="val 0"/>
            </a:avLst>
          </a:prstGeom>
          <a:solidFill>
            <a:srgbClr val="FFB3E0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5054600" y="2895600"/>
            <a:ext cx="17399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D4368A"/>
                </a:solidFill>
                <a:latin typeface="Noto Sans SC"/>
                <a:ea typeface="Noto Sans SC"/>
                <a:cs typeface="Noto Sans SC"/>
                <a:sym typeface="Noto Sans SC"/>
              </a:rPr>
              <a:t>望远镜眼镜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5054600" y="3365500"/>
            <a:ext cx="17399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08333"/>
              </a:lnSpc>
              <a:defRPr/>
            </a:pPr>
            <a:r>
              <a:rPr lang="en-US" b="false" i="false" strike="noStrike" u="none" sz="1300">
                <a:solidFill>
                  <a:srgbClr val="5C422E"/>
                </a:solidFill>
                <a:latin typeface="Noto Sans SC"/>
                <a:ea typeface="Noto Sans SC"/>
                <a:cs typeface="Noto Sans SC"/>
                <a:sym typeface="Noto Sans SC"/>
              </a:rPr>
              <a:t>戴眼镜的小朋友看过来！把镜框无限放大，像双筒望远镜一样，能看到更远的世界！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762000" y="4699000"/>
            <a:ext cx="6096000" cy="1587500"/>
          </a:xfrm>
          <a:prstGeom prst="roundRect">
            <a:avLst>
              <a:gd name="adj" fmla="val 0"/>
            </a:avLst>
          </a:prstGeom>
          <a:solidFill>
            <a:srgbClr val="FEE3E1">
              <a:alpha val="9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762000" y="4699000"/>
            <a:ext cx="1079500" cy="1587500"/>
          </a:xfrm>
          <a:prstGeom prst="roundRect">
            <a:avLst>
              <a:gd name="adj" fmla="val 0"/>
            </a:avLst>
          </a:prstGeom>
          <a:solidFill>
            <a:srgbClr val="F06464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762000" y="4826000"/>
            <a:ext cx="10795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创意</a:t>
            </a: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案例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1968500" y="4826000"/>
            <a:ext cx="4762500" cy="1333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400">
                <a:solidFill>
                  <a:srgbClr val="593A3A"/>
                </a:solidFill>
                <a:latin typeface="Noto Sans SC"/>
                <a:ea typeface="Noto Sans SC"/>
                <a:cs typeface="Noto Sans SC"/>
                <a:sym typeface="Noto Sans SC"/>
              </a:rPr>
              <a:t>看！有个小女孩把自己的小辫子画成了两条弯弯的彩虹，在阳光下闪闪发光；还有个小男孩把自己的牙齿画成了坚固的城墙，好像永远也不会蛀牙。发挥你的想象力，你的特点也可以变成童话里的奇妙道具哦！</a:t>
            </a:r>
            <a:endParaRPr lang="en-US" sz="1100"/>
          </a:p>
        </p:txBody>
      </p:sp>
      <p:cxnSp>
        <p:nvCxnSpPr>
          <p:cNvPr name="Connector 19" id="19"/>
          <p:cNvCxnSpPr/>
          <p:nvPr/>
        </p:nvCxnSpPr>
        <p:spPr>
          <a:xfrm rot="5390581" flipH="false" flipV="false">
            <a:off x="4794250" y="38989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mpd="sng" cap="flat">
            <a:solidFill>
              <a:srgbClr val="C8B4A0">
                <a:alpha val="6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name="AutoShape 20" id="20"/>
          <p:cNvSpPr/>
          <p:nvPr/>
        </p:nvSpPr>
        <p:spPr>
          <a:xfrm rot="0" flipH="false" flipV="false">
            <a:off x="7366000" y="1714500"/>
            <a:ext cx="4381500" cy="3175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3"/>
          <a:srcRect l="0" r="0" t="18635" b="18635"/>
          <a:stretch>
            <a:fillRect/>
          </a:stretch>
        </p:blipFill>
        <p:spPr>
          <a:xfrm rot="0" flipH="false" flipV="false">
            <a:off x="7493000" y="1841500"/>
            <a:ext cx="4127500" cy="2921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22" id="22"/>
          <p:cNvSpPr/>
          <p:nvPr/>
        </p:nvSpPr>
        <p:spPr>
          <a:xfrm rot="0" flipH="false" flipV="false">
            <a:off x="7366000" y="5080000"/>
            <a:ext cx="4381500" cy="1270000"/>
          </a:xfrm>
          <a:prstGeom prst="roundRect">
            <a:avLst>
              <a:gd name="adj" fmla="val 0"/>
            </a:avLst>
          </a:prstGeom>
          <a:solidFill>
            <a:srgbClr val="FFF3C7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7556500" y="5207000"/>
            <a:ext cx="4064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5A4632"/>
                </a:solidFill>
                <a:latin typeface="Noto Sans SC"/>
                <a:ea typeface="Noto Sans SC"/>
                <a:cs typeface="Noto Sans SC"/>
                <a:sym typeface="Noto Sans SC"/>
              </a:rPr>
              <a:t>看这个小朋友的自画像，头发用了真实的毛线来表现，是不是像一团柔软的云朵？这就是把“头发多”这个特点夸张化，让作品变得生动又有创意！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3048000" y="508000"/>
            <a:ext cx="8382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r" marL="0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创意魔法第三招：藏一个“小秘密”！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609600" y="1524000"/>
            <a:ext cx="3810000" cy="3048000"/>
          </a:xfrm>
          <a:prstGeom prst="roundRect">
            <a:avLst>
              <a:gd name="adj" fmla="val 8333"/>
            </a:avLst>
          </a:prstGeom>
          <a:solidFill>
            <a:srgbClr val="FFFAEB">
              <a:alpha val="92000"/>
            </a:srgbClr>
          </a:solidFill>
          <a:ln w="25400" cmpd="sng" cap="flat">
            <a:solidFill>
              <a:srgbClr val="FFD954">
                <a:alpha val="6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812800" y="1714500"/>
            <a:ext cx="34036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EA580C"/>
                </a:solidFill>
                <a:latin typeface="Noto Sans SC"/>
                <a:ea typeface="Noto Sans SC"/>
                <a:cs typeface="Noto Sans SC"/>
                <a:sym typeface="Noto Sans SC"/>
              </a:rPr>
              <a:t>画里的专属悄悄话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812800" y="2286000"/>
            <a:ext cx="34036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4B4137"/>
                </a:solidFill>
                <a:latin typeface="Noto Sans SC"/>
                <a:ea typeface="Noto Sans SC"/>
                <a:cs typeface="Noto Sans SC"/>
                <a:sym typeface="Noto Sans SC"/>
              </a:rPr>
              <a:t>在你的画里，藏一个只有你自己知道的小秘密吧！这个秘密不是别人告诉你的，而是你最爱的事物和藏在心里的梦想。就像画家把心情藏在色彩里一样，你也可以把你的热爱画进自画像中，让看到的人能发现那个闪闪发光的你～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4699000" y="1524000"/>
            <a:ext cx="3429000" cy="1841500"/>
          </a:xfrm>
          <a:prstGeom prst="roundRect">
            <a:avLst>
              <a:gd name="adj" fmla="val 10344"/>
            </a:avLst>
          </a:prstGeom>
          <a:solidFill>
            <a:srgbClr val="FEE2E2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4889500" y="1676400"/>
            <a:ext cx="406400" cy="4064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5461000" y="1676400"/>
            <a:ext cx="254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BE123C"/>
                </a:solidFill>
                <a:latin typeface="Noto Sans SC"/>
                <a:ea typeface="Noto Sans SC"/>
                <a:cs typeface="Noto Sans SC"/>
                <a:sym typeface="Noto Sans SC"/>
              </a:rPr>
              <a:t>舞动的小精灵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889500" y="2222500"/>
            <a:ext cx="3111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643232"/>
                </a:solidFill>
                <a:latin typeface="Noto Sans SC"/>
                <a:ea typeface="Noto Sans SC"/>
                <a:cs typeface="Noto Sans SC"/>
                <a:sym typeface="Noto Sans SC"/>
              </a:rPr>
              <a:t>如果你喜欢跳舞，就在画的角落添上一双漂亮的舞鞋，或是跳动的彩色音符，让画面仿佛也跟着你一起旋转跳跃！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8318500" y="1524000"/>
            <a:ext cx="3429000" cy="1841500"/>
          </a:xfrm>
          <a:prstGeom prst="roundRect">
            <a:avLst>
              <a:gd name="adj" fmla="val 10344"/>
            </a:avLst>
          </a:prstGeom>
          <a:solidFill>
            <a:srgbClr val="DBEAFE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8509000" y="1676400"/>
            <a:ext cx="406400" cy="4064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9080500" y="1676400"/>
            <a:ext cx="254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爱阅读的小博士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509000" y="2222500"/>
            <a:ext cx="3111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283755"/>
                </a:solidFill>
                <a:latin typeface="Noto Sans SC"/>
                <a:ea typeface="Noto Sans SC"/>
                <a:cs typeface="Noto Sans SC"/>
                <a:sym typeface="Noto Sans SC"/>
              </a:rPr>
              <a:t>把一本你最爱的故事书画在手心吧！它代表着你对知识的渴望，也藏着那些只有在书本里才能遇见的奇妙冒险。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4699000" y="3556000"/>
            <a:ext cx="3429000" cy="1841500"/>
          </a:xfrm>
          <a:prstGeom prst="roundRect">
            <a:avLst>
              <a:gd name="adj" fmla="val 10344"/>
            </a:avLst>
          </a:prstGeom>
          <a:solidFill>
            <a:srgbClr val="F3E8FF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4889500" y="3708400"/>
            <a:ext cx="406400" cy="4064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5461000" y="3708400"/>
            <a:ext cx="254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7E22CE"/>
                </a:solidFill>
                <a:latin typeface="Noto Sans SC"/>
                <a:ea typeface="Noto Sans SC"/>
                <a:cs typeface="Noto Sans SC"/>
                <a:sym typeface="Noto Sans SC"/>
              </a:rPr>
              <a:t>小小宇航员之梦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4889500" y="4254500"/>
            <a:ext cx="3111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46285A"/>
                </a:solidFill>
                <a:latin typeface="Noto Sans SC"/>
                <a:ea typeface="Noto Sans SC"/>
                <a:cs typeface="Noto Sans SC"/>
                <a:sym typeface="Noto Sans SC"/>
              </a:rPr>
              <a:t>在背景里画上浩瀚的宇宙、闪烁的星星和火箭！告诉大家，你的梦想是探索神秘的太空，去看看月亮上有没有小兔子。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8318500" y="3556000"/>
            <a:ext cx="3429000" cy="1841500"/>
          </a:xfrm>
          <a:prstGeom prst="roundRect">
            <a:avLst>
              <a:gd name="adj" fmla="val 10344"/>
            </a:avLst>
          </a:prstGeom>
          <a:solidFill>
            <a:srgbClr val="D1FAE5">
              <a:alpha val="92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8509000" y="3708400"/>
            <a:ext cx="406400" cy="4064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9080500" y="3708400"/>
            <a:ext cx="254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065F46"/>
                </a:solidFill>
                <a:latin typeface="Noto Sans SC"/>
                <a:ea typeface="Noto Sans SC"/>
                <a:cs typeface="Noto Sans SC"/>
                <a:sym typeface="Noto Sans SC"/>
              </a:rPr>
              <a:t>暖心小铲屎官</a:t>
            </a:r>
            <a:endParaRPr lang="en-US" sz="1100"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8509000" y="4254500"/>
            <a:ext cx="31115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1E4132"/>
                </a:solidFill>
                <a:latin typeface="Noto Sans SC"/>
                <a:ea typeface="Noto Sans SC"/>
                <a:cs typeface="Noto Sans SC"/>
                <a:sym typeface="Noto Sans SC"/>
              </a:rPr>
              <a:t>在怀里画一只软萌的小猫咪或小狗吧！这是属于你的温柔小秘密，代表着你对小动物的爱和陪伴的美好时光。</a:t>
            </a:r>
            <a:endParaRPr lang="en-US" sz="1100"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609600" y="5080000"/>
            <a:ext cx="11137900" cy="1206500"/>
          </a:xfrm>
          <a:prstGeom prst="roundRect">
            <a:avLst>
              <a:gd name="adj" fmla="val 15789"/>
            </a:avLst>
          </a:prstGeom>
          <a:solidFill>
            <a:srgbClr val="FFD954">
              <a:alpha val="9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4" id="24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0" flipH="false" flipV="false">
            <a:off x="889000" y="5270500"/>
            <a:ext cx="457200" cy="457200"/>
          </a:xfrm>
          <a:prstGeom prst="rect">
            <a:avLst/>
          </a:prstGeom>
        </p:spPr>
      </p:pic>
      <p:sp>
        <p:nvSpPr>
          <p:cNvPr name="AutoShape 25" id="25"/>
          <p:cNvSpPr/>
          <p:nvPr/>
        </p:nvSpPr>
        <p:spPr>
          <a:xfrm rot="0" flipH="false" flipV="false">
            <a:off x="1587500" y="5232400"/>
            <a:ext cx="9779000" cy="952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marL="0" indent="0">
              <a:lnSpc>
                <a:spcPct val="116666"/>
              </a:lnSpc>
              <a:defRPr/>
            </a:pPr>
            <a:r>
              <a:rPr lang="en-US" b="true" i="false" strike="noStrike" u="none" sz="1500">
                <a:solidFill>
                  <a:srgbClr val="431407"/>
                </a:solidFill>
                <a:latin typeface="Noto Sans SC"/>
                <a:ea typeface="Noto Sans SC"/>
                <a:cs typeface="Noto Sans SC"/>
                <a:sym typeface="Noto Sans SC"/>
              </a:rPr>
              <a:t>魔法目的：</a:t>
            </a:r>
            <a:r>
              <a:rPr lang="en-US" b="false" i="false" strike="noStrike" u="none" sz="1400">
                <a:solidFill>
                  <a:srgbClr val="501E0A"/>
                </a:solidFill>
                <a:latin typeface="Noto Sans SC"/>
                <a:ea typeface="Noto Sans SC"/>
                <a:cs typeface="Noto Sans SC"/>
                <a:sym typeface="Noto Sans SC"/>
              </a:rPr>
              <a:t>让自画像不只是外貌的复刻，而是内心世界的窗口！把你的爱好、梦想和小确幸都藏进去，让这幅画成为世界上独一无二的、专属于你的“心情日记”。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{"Label":"1","ContentProducer":"001191110102MACQD9K64010000","ProduceID":"7646026963849006029","ReservedCode1":"","ContentPropagator":"","PropagateID":"","ReservedCode2":""}</vt:lpwstr>
  </property>
</Properties>
</file>