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213" y="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04.06.2026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600" b="0" i="0" u="none" strike="noStrike" dirty="0">
              <a:solidFill>
                <a:srgbClr val="000000"/>
              </a:solidFill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algn="l"/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6.png"/><Relationship Id="rId7" Type="http://schemas.openxmlformats.org/officeDocument/2006/relationships/image" Target="../media/image9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4.png"/><Relationship Id="rId5" Type="http://schemas.openxmlformats.org/officeDocument/2006/relationships/image" Target="../media/image17.png"/><Relationship Id="rId10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07186" y="2596808"/>
            <a:ext cx="5782147" cy="4602330"/>
          </a:xfrm>
          <a:custGeom>
            <a:avLst/>
            <a:gdLst/>
            <a:ahLst/>
            <a:cxnLst/>
            <a:rect l="l" t="t" r="r" b="b"/>
            <a:pathLst>
              <a:path w="5782147" h="4602330">
                <a:moveTo>
                  <a:pt x="254076" y="523159"/>
                </a:moveTo>
                <a:cubicBezTo>
                  <a:pt x="508151" y="0"/>
                  <a:pt x="878815" y="993880"/>
                  <a:pt x="1672390" y="1492648"/>
                </a:cubicBezTo>
                <a:cubicBezTo>
                  <a:pt x="2465964" y="1991416"/>
                  <a:pt x="2527559" y="1103633"/>
                  <a:pt x="3305183" y="1309726"/>
                </a:cubicBezTo>
                <a:cubicBezTo>
                  <a:pt x="4082810" y="1515819"/>
                  <a:pt x="3921675" y="2426163"/>
                  <a:pt x="4328636" y="3048099"/>
                </a:cubicBezTo>
                <a:cubicBezTo>
                  <a:pt x="4735597" y="3670035"/>
                  <a:pt x="5782147" y="3504795"/>
                  <a:pt x="5617163" y="4053562"/>
                </a:cubicBezTo>
                <a:cubicBezTo>
                  <a:pt x="5452178" y="4602331"/>
                  <a:pt x="2072201" y="4118195"/>
                  <a:pt x="279923" y="4099903"/>
                </a:cubicBezTo>
                <a:cubicBezTo>
                  <a:pt x="268925" y="3359676"/>
                  <a:pt x="0" y="1046318"/>
                  <a:pt x="254076" y="523159"/>
                </a:cubicBez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2247900" y="609600"/>
            <a:ext cx="7734300" cy="3225800"/>
          </a:xfrm>
          <a:prstGeom prst="roundRect">
            <a:avLst>
              <a:gd name="adj" fmla="val 50000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5400" b="0" i="0" u="none" strike="noStrike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第</a:t>
            </a:r>
            <a:r>
              <a:rPr lang="en-US" sz="5400" b="0" i="0" u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5400" b="0" i="0" u="none" strike="noStrike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课时：动植物分层词汇</a:t>
            </a:r>
            <a:r>
              <a:rPr lang="en-US" sz="5400" b="0" i="0" u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r>
              <a:rPr lang="en-US" sz="5400" b="0" i="0" u="none" strike="noStrike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进阶卡牌闯关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6234" r="9750"/>
          <a:stretch>
            <a:fillRect/>
          </a:stretch>
        </p:blipFill>
        <p:spPr>
          <a:xfrm>
            <a:off x="-762000" y="2641600"/>
            <a:ext cx="4584700" cy="4775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l="50157" t="35071" r="3154" b="25118"/>
          <a:stretch>
            <a:fillRect/>
          </a:stretch>
        </p:blipFill>
        <p:spPr>
          <a:xfrm>
            <a:off x="10337800" y="-50800"/>
            <a:ext cx="1879600" cy="21336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931400" y="4953000"/>
            <a:ext cx="2476500" cy="24511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4483100" y="4572000"/>
            <a:ext cx="7073900" cy="647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600" b="0" i="0" u="none" strike="noStrike">
                <a:solidFill>
                  <a:srgbClr val="2094CE"/>
                </a:solidFill>
                <a:latin typeface="Arial"/>
                <a:ea typeface="Arial"/>
                <a:cs typeface="Arial"/>
                <a:sym typeface="Arial"/>
              </a:rPr>
              <a:t>Let's Learn about Animals and Food!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4300" y="-12700"/>
            <a:ext cx="8642985" cy="6904355"/>
          </a:xfrm>
          <a:custGeom>
            <a:avLst/>
            <a:gdLst/>
            <a:ahLst/>
            <a:cxnLst/>
            <a:rect l="l" t="t" r="r" b="b"/>
            <a:pathLst>
              <a:path w="8642985" h="6904355">
                <a:moveTo>
                  <a:pt x="71755" y="22225"/>
                </a:moveTo>
                <a:lnTo>
                  <a:pt x="3880485" y="0"/>
                </a:lnTo>
                <a:cubicBezTo>
                  <a:pt x="3757930" y="262255"/>
                  <a:pt x="3228340" y="884555"/>
                  <a:pt x="3404235" y="1450975"/>
                </a:cubicBezTo>
                <a:cubicBezTo>
                  <a:pt x="3580130" y="2017395"/>
                  <a:pt x="4539615" y="2431415"/>
                  <a:pt x="4820285" y="2678430"/>
                </a:cubicBezTo>
                <a:cubicBezTo>
                  <a:pt x="5100955" y="2925445"/>
                  <a:pt x="5050155" y="3630930"/>
                  <a:pt x="5153660" y="3964305"/>
                </a:cubicBezTo>
                <a:cubicBezTo>
                  <a:pt x="5257165" y="4297680"/>
                  <a:pt x="6105525" y="4631055"/>
                  <a:pt x="6748780" y="4773930"/>
                </a:cubicBezTo>
                <a:cubicBezTo>
                  <a:pt x="7392035" y="4916805"/>
                  <a:pt x="7190105" y="5737225"/>
                  <a:pt x="7380605" y="6285230"/>
                </a:cubicBezTo>
                <a:cubicBezTo>
                  <a:pt x="7571105" y="6833235"/>
                  <a:pt x="8221980" y="6697980"/>
                  <a:pt x="8642985" y="6904355"/>
                </a:cubicBezTo>
                <a:lnTo>
                  <a:pt x="0" y="6904355"/>
                </a:lnTo>
                <a:lnTo>
                  <a:pt x="71755" y="22225"/>
                </a:lnTo>
                <a:close/>
              </a:path>
            </a:pathLst>
          </a:custGeom>
          <a:solidFill>
            <a:srgbClr val="9BD3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Freeform 3"/>
          <p:cNvSpPr/>
          <p:nvPr/>
        </p:nvSpPr>
        <p:spPr>
          <a:xfrm>
            <a:off x="-596900" y="-127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4"/>
          <p:cNvSpPr/>
          <p:nvPr/>
        </p:nvSpPr>
        <p:spPr>
          <a:xfrm>
            <a:off x="-927100" y="381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29500" y="4267200"/>
            <a:ext cx="5499100" cy="317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 flipV="1">
            <a:off x="-88900" y="63500"/>
            <a:ext cx="2476500" cy="2476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-88900" y="3911600"/>
            <a:ext cx="4864100" cy="157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96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Part 03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334000" y="495300"/>
            <a:ext cx="6096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进阶卡牌闯关 (Advanced Card Game)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511754" y="1447800"/>
            <a:ext cx="6324600" cy="3670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50000"/>
              </a:lnSpc>
              <a:defRPr/>
            </a:pPr>
            <a:r>
              <a:rPr lang="en-US" sz="2000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全新规则升级：</a:t>
            </a:r>
            <a:endParaRPr lang="en-US" sz="1100"/>
          </a:p>
          <a:p>
            <a:pPr marL="0" indent="0" algn="l">
              <a:lnSpc>
                <a:spcPct val="150000"/>
              </a:lnSpc>
            </a:pPr>
            <a:r>
              <a:rPr lang="en-US" sz="1800" b="0" i="0" u="none" strike="noStrike">
                <a:solidFill>
                  <a:srgbClr val="1F2329"/>
                </a:solidFill>
                <a:latin typeface="微软雅黑"/>
                <a:ea typeface="微软雅黑"/>
                <a:cs typeface="微软雅黑"/>
                <a:sym typeface="微软雅黑"/>
              </a:rPr>
              <a:t>我们对游戏规则进行了趣味化升级，让互动过程更加充满惊喜与挑战，激发大家的参与热情。</a:t>
            </a:r>
          </a:p>
          <a:p>
            <a:pPr marL="0" indent="0" algn="l">
              <a:lnSpc>
                <a:spcPct val="150000"/>
              </a:lnSpc>
            </a:pPr>
            <a:r>
              <a:rPr lang="en-US" sz="2000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卡牌获取机制：</a:t>
            </a:r>
          </a:p>
          <a:p>
            <a:pPr marL="0" indent="0" algn="l">
              <a:lnSpc>
                <a:spcPct val="150000"/>
              </a:lnSpc>
            </a:pPr>
            <a:r>
              <a:rPr lang="en-US" sz="1800" b="0" i="0" u="none" strike="noStrike">
                <a:solidFill>
                  <a:srgbClr val="1F2329"/>
                </a:solidFill>
                <a:latin typeface="微软雅黑"/>
                <a:ea typeface="微软雅黑"/>
                <a:cs typeface="微软雅黑"/>
                <a:sym typeface="微软雅黑"/>
              </a:rPr>
              <a:t>在本轮游戏中，只要成功答对问题，即可直接解锁并获得全新的专属卡牌，收集更多趣味内容。</a:t>
            </a:r>
          </a:p>
          <a:p>
            <a:pPr marL="0" indent="0" algn="l">
              <a:lnSpc>
                <a:spcPct val="150000"/>
              </a:lnSpc>
            </a:pPr>
            <a:r>
              <a:rPr lang="en-US" sz="2000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轻松无压体验：</a:t>
            </a:r>
          </a:p>
          <a:p>
            <a:pPr marL="0" indent="0" algn="l">
              <a:lnSpc>
                <a:spcPct val="150000"/>
              </a:lnSpc>
            </a:pPr>
            <a:r>
              <a:rPr lang="en-US" sz="1800" b="0" i="0" u="none" strike="noStrike">
                <a:solidFill>
                  <a:srgbClr val="1F2329"/>
                </a:solidFill>
                <a:latin typeface="微软雅黑"/>
                <a:ea typeface="微软雅黑"/>
                <a:cs typeface="微软雅黑"/>
                <a:sym typeface="微软雅黑"/>
              </a:rPr>
              <a:t>即使回答错误也完全不用担心，本轮游戏实行“零惩罚”机制，不扣分、不设限，享受纯粹的游戏乐趣。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431800" y="3835400"/>
            <a:ext cx="3467100" cy="34671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2489200" y="990600"/>
            <a:ext cx="7416800" cy="4660900"/>
          </a:xfrm>
          <a:prstGeom prst="roundRect">
            <a:avLst>
              <a:gd name="adj" fmla="val 0"/>
            </a:avLst>
          </a:prstGeom>
          <a:solidFill>
            <a:srgbClr val="DEF0FA">
              <a:alpha val="100000"/>
            </a:srgbClr>
          </a:solidFill>
          <a:ln w="12700" cap="flat" cmpd="sng">
            <a:solidFill>
              <a:srgbClr val="204B60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2857500" y="1168400"/>
            <a:ext cx="7048500" cy="419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4800" b="1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进阶游戏规则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2000" b="1" i="0" u="none" strike="noStrike">
                <a:solidFill>
                  <a:srgbClr val="204B60"/>
                </a:solidFill>
                <a:latin typeface="Noto Sans SC"/>
                <a:ea typeface="Noto Sans SC"/>
                <a:cs typeface="Noto Sans SC"/>
                <a:sym typeface="Noto Sans SC"/>
              </a:rPr>
              <a:t>01. 任务目标：</a:t>
            </a:r>
            <a:r>
              <a:rPr lang="en-US" sz="18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根据老师给出的指令与要求，灵活运用手中卡牌上的单词，准确完成对应的挑战任务。</a:t>
            </a:r>
          </a:p>
          <a:p>
            <a:pPr marL="0" indent="0" algn="l">
              <a:lnSpc>
                <a:spcPct val="108333"/>
              </a:lnSpc>
            </a:pPr>
            <a:r>
              <a:rPr lang="en-US" sz="2000" b="1" i="0" u="none" strike="noStrike">
                <a:solidFill>
                  <a:srgbClr val="204B60"/>
                </a:solidFill>
                <a:latin typeface="Noto Sans SC"/>
                <a:ea typeface="Noto Sans SC"/>
                <a:cs typeface="Noto Sans SC"/>
                <a:sym typeface="Noto Sans SC"/>
              </a:rPr>
              <a:t>02. 惊喜奖励：</a:t>
            </a:r>
            <a:r>
              <a:rPr lang="en-US" sz="18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只要成功完成每一轮的任务，就能解锁并获得全新的神秘单词卡牌，丰富你的卡库！</a:t>
            </a:r>
          </a:p>
          <a:p>
            <a:pPr marL="0" indent="0" algn="l">
              <a:lnSpc>
                <a:spcPct val="108333"/>
              </a:lnSpc>
            </a:pPr>
            <a:r>
              <a:rPr lang="en-US" sz="2000" b="1" i="0" u="none" strike="noStrike">
                <a:solidFill>
                  <a:srgbClr val="204B60"/>
                </a:solidFill>
                <a:latin typeface="Noto Sans SC"/>
                <a:ea typeface="Noto Sans SC"/>
                <a:cs typeface="Noto Sans SC"/>
                <a:sym typeface="Noto Sans SC"/>
              </a:rPr>
              <a:t>03. 轻松挑战：</a:t>
            </a:r>
            <a:r>
              <a:rPr lang="en-US" sz="18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即使回答错误也完全不用担心，不扣分、无惩罚，老师会温柔引导大家一起纠正哦。</a:t>
            </a:r>
          </a:p>
          <a:p>
            <a:pPr marL="0" indent="0" algn="l">
              <a:lnSpc>
                <a:spcPct val="108333"/>
              </a:lnSpc>
            </a:pPr>
            <a:r>
              <a:rPr lang="en-US" sz="2000" b="1" i="0" u="none" strike="noStrike">
                <a:solidFill>
                  <a:srgbClr val="204B60"/>
                </a:solidFill>
                <a:latin typeface="Noto Sans SC"/>
                <a:ea typeface="Noto Sans SC"/>
                <a:cs typeface="Noto Sans SC"/>
                <a:sym typeface="Noto Sans SC"/>
              </a:rPr>
              <a:t>04. 游戏核心：</a:t>
            </a:r>
            <a:r>
              <a:rPr lang="en-US" sz="18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放下顾虑，大胆开口尝试，在互动游戏中享受英语学习的乐趣才是最重要的！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302000" y="635000"/>
            <a:ext cx="7924800" cy="5588000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924300" y="1485900"/>
            <a:ext cx="7112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27000" tIns="101600" rIns="127000" bIns="10160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低年级任务：词汇分类挑战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6138">
            <a:off x="3302006" y="2914650"/>
            <a:ext cx="711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9590">
                <a:alpha val="5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4324350" y="3136900"/>
            <a:ext cx="7112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27000" tIns="127000" rIns="127000" bIns="127000" rtlCol="0" anchor="t" anchorCtr="0"/>
          <a:lstStyle/>
          <a:p>
            <a:pPr marL="0" indent="0" algn="just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任务目标：根据指定类别，快速说出3个相关单词。</a:t>
            </a:r>
            <a:endParaRPr lang="en-US" sz="1100"/>
          </a:p>
          <a:p>
            <a:pPr marL="0" indent="0" algn="just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0555F"/>
                </a:solidFill>
                <a:latin typeface="Noto Sans SC"/>
                <a:ea typeface="Noto Sans SC"/>
                <a:cs typeface="Noto Sans SC"/>
                <a:sym typeface="Noto Sans SC"/>
              </a:rPr>
              <a:t>例如：当老师说出“动物”类别时</a:t>
            </a:r>
          </a:p>
          <a:p>
            <a:pPr marL="0" indent="0" algn="just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0555F"/>
                </a:solidFill>
                <a:latin typeface="Noto Sans SC"/>
                <a:ea typeface="Noto Sans SC"/>
                <a:cs typeface="Noto Sans SC"/>
                <a:sym typeface="Noto Sans SC"/>
              </a:rPr>
              <a:t>你可以回答 cat（猫）、dog（狗）、bird（鸟）；</a:t>
            </a:r>
          </a:p>
          <a:p>
            <a:pPr marL="0" indent="0" algn="just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0555F"/>
                </a:solidFill>
                <a:latin typeface="Noto Sans SC"/>
                <a:ea typeface="Noto Sans SC"/>
                <a:cs typeface="Noto Sans SC"/>
                <a:sym typeface="Noto Sans SC"/>
              </a:rPr>
              <a:t>当提到“食物”类别时，</a:t>
            </a:r>
          </a:p>
          <a:p>
            <a:pPr marL="0" indent="0" algn="just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0555F"/>
                </a:solidFill>
                <a:latin typeface="Noto Sans SC"/>
                <a:ea typeface="Noto Sans SC"/>
                <a:cs typeface="Noto Sans SC"/>
                <a:sym typeface="Noto Sans SC"/>
              </a:rPr>
              <a:t>尝试说出 apple（苹果）、banana（香蕉）、egg（鸡蛋）等单词。</a:t>
            </a:r>
          </a:p>
          <a:p>
            <a:pPr marL="0" indent="0" algn="just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0555F"/>
                </a:solidFill>
                <a:latin typeface="Noto Sans SC"/>
                <a:ea typeface="Noto Sans SC"/>
                <a:cs typeface="Noto Sans SC"/>
                <a:sym typeface="Noto Sans SC"/>
              </a:rPr>
              <a:t>快看看你的卡片，准备好展示你的词汇量吧！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l="235" r="235"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 l="1404" r="1404"/>
          <a:stretch>
            <a:fillRect/>
          </a:stretch>
        </p:blipFill>
        <p:spPr>
          <a:xfrm>
            <a:off x="-1501093" y="-50800"/>
            <a:ext cx="6591300" cy="6781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301993" y="635000"/>
            <a:ext cx="7924800" cy="5588000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920668" y="1435100"/>
            <a:ext cx="7924786" cy="157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1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高年级任务：“I like...” 句型挑战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6366">
            <a:off x="3302006" y="2914650"/>
            <a:ext cx="685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1F2329">
                <a:alpha val="2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4470589" y="3213100"/>
            <a:ext cx="7112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33333"/>
              </a:lnSpc>
              <a:defRPr/>
            </a:pPr>
            <a:r>
              <a:rPr lang="en-US" sz="2000" b="1" i="0" u="none" strike="noStrike">
                <a:solidFill>
                  <a:srgbClr val="3370FF"/>
                </a:solidFill>
                <a:latin typeface="Noto Sans SC"/>
                <a:ea typeface="Noto Sans SC"/>
                <a:cs typeface="Noto Sans SC"/>
                <a:sym typeface="Noto Sans SC"/>
              </a:rPr>
              <a:t>任务要求：</a:t>
            </a:r>
            <a:r>
              <a:rPr lang="en-US" sz="18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请使用卡片上的词汇，用 “I like...” 句型造 2 个不同的完整句子，大胆发挥你的想象力！</a:t>
            </a:r>
            <a:endParaRPr lang="en-US" sz="1100"/>
          </a:p>
          <a:p>
            <a:pPr marL="0" indent="0" algn="l">
              <a:lnSpc>
                <a:spcPct val="133333"/>
              </a:lnSpc>
            </a:pPr>
            <a:r>
              <a:rPr lang="en-US" sz="2000" b="1" i="0" u="none" strike="noStrike">
                <a:solidFill>
                  <a:srgbClr val="FF9590"/>
                </a:solidFill>
                <a:latin typeface="Noto Sans SC"/>
                <a:ea typeface="Noto Sans SC"/>
                <a:cs typeface="Noto Sans SC"/>
                <a:sym typeface="Noto Sans SC"/>
              </a:rPr>
              <a:t>参考示例：</a:t>
            </a:r>
          </a:p>
          <a:p>
            <a:pPr marL="0" indent="0" algn="l">
              <a:lnSpc>
                <a:spcPct val="116666"/>
              </a:lnSpc>
            </a:pP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1. I like cats.（我喜欢猫咪。）   2. I like bananas.（我喜欢香蕉。）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l="235" r="235"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 l="1404" r="1404"/>
          <a:stretch>
            <a:fillRect/>
          </a:stretch>
        </p:blipFill>
        <p:spPr>
          <a:xfrm>
            <a:off x="-1578054" y="-50800"/>
            <a:ext cx="6591300" cy="6781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4300" y="-12700"/>
            <a:ext cx="8642985" cy="6904355"/>
          </a:xfrm>
          <a:custGeom>
            <a:avLst/>
            <a:gdLst/>
            <a:ahLst/>
            <a:cxnLst/>
            <a:rect l="l" t="t" r="r" b="b"/>
            <a:pathLst>
              <a:path w="8642985" h="6904355">
                <a:moveTo>
                  <a:pt x="71755" y="22225"/>
                </a:moveTo>
                <a:lnTo>
                  <a:pt x="3880485" y="0"/>
                </a:lnTo>
                <a:cubicBezTo>
                  <a:pt x="3757930" y="262255"/>
                  <a:pt x="3228340" y="884555"/>
                  <a:pt x="3404235" y="1450975"/>
                </a:cubicBezTo>
                <a:cubicBezTo>
                  <a:pt x="3580130" y="2017395"/>
                  <a:pt x="4539615" y="2431415"/>
                  <a:pt x="4820285" y="2678430"/>
                </a:cubicBezTo>
                <a:cubicBezTo>
                  <a:pt x="5100955" y="2925445"/>
                  <a:pt x="5050155" y="3630930"/>
                  <a:pt x="5153660" y="3964305"/>
                </a:cubicBezTo>
                <a:cubicBezTo>
                  <a:pt x="5257165" y="4297680"/>
                  <a:pt x="6105525" y="4631055"/>
                  <a:pt x="6748780" y="4773930"/>
                </a:cubicBezTo>
                <a:cubicBezTo>
                  <a:pt x="7392035" y="4916805"/>
                  <a:pt x="7190105" y="5737225"/>
                  <a:pt x="7380605" y="6285230"/>
                </a:cubicBezTo>
                <a:cubicBezTo>
                  <a:pt x="7571105" y="6833235"/>
                  <a:pt x="8221980" y="6697980"/>
                  <a:pt x="8642985" y="6904355"/>
                </a:cubicBezTo>
                <a:lnTo>
                  <a:pt x="0" y="6904355"/>
                </a:lnTo>
                <a:lnTo>
                  <a:pt x="71755" y="22225"/>
                </a:lnTo>
                <a:close/>
              </a:path>
            </a:pathLst>
          </a:custGeom>
          <a:solidFill>
            <a:srgbClr val="9BD3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Freeform 3"/>
          <p:cNvSpPr/>
          <p:nvPr/>
        </p:nvSpPr>
        <p:spPr>
          <a:xfrm>
            <a:off x="-596900" y="-127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4"/>
          <p:cNvSpPr/>
          <p:nvPr/>
        </p:nvSpPr>
        <p:spPr>
          <a:xfrm>
            <a:off x="-927100" y="381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29500" y="4267200"/>
            <a:ext cx="5499100" cy="317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 flipV="1">
            <a:off x="-88900" y="63500"/>
            <a:ext cx="2476500" cy="2476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-88900" y="3911600"/>
            <a:ext cx="4864100" cy="157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96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Part 04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359400" y="850900"/>
            <a:ext cx="6096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课堂总结复盘 (Summary)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575300" y="1587500"/>
            <a:ext cx="6921500" cy="3479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20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低年级回顾 (Junior Level Review)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Animals:</a:t>
            </a: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cat, dog, bird, fish</a:t>
            </a:r>
          </a:p>
          <a:p>
            <a:pPr marL="0" indent="0" algn="l">
              <a:lnSpc>
                <a:spcPct val="100000"/>
              </a:lnSpc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Food:</a:t>
            </a: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apple, banana, rice, egg</a:t>
            </a:r>
          </a:p>
          <a:p>
            <a:pPr marL="0" indent="0" algn="l">
              <a:lnSpc>
                <a:spcPct val="125000"/>
              </a:lnSpc>
            </a:pPr>
            <a:endParaRPr lang="en-US" sz="1600" b="0" i="0" u="none" strike="noStrike">
              <a:solidFill>
                <a:srgbClr val="505050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08333"/>
              </a:lnSpc>
            </a:pPr>
            <a:r>
              <a:rPr lang="en-US" sz="20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高年级回顾 (Senior Level Review)</a:t>
            </a:r>
          </a:p>
          <a:p>
            <a:pPr marL="0" indent="0" algn="l">
              <a:lnSpc>
                <a:spcPct val="100000"/>
              </a:lnSpc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Vocabulary:</a:t>
            </a: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kitten (小猫), puppy (小狗)</a:t>
            </a:r>
          </a:p>
          <a:p>
            <a:pPr marL="0" indent="0" algn="l">
              <a:lnSpc>
                <a:spcPct val="100000"/>
              </a:lnSpc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Sentences:</a:t>
            </a:r>
            <a:r>
              <a:rPr lang="en-US" sz="16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"I like..." (表达喜好的核心句型)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893300" y="1219200"/>
            <a:ext cx="2235200" cy="2235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359400" y="571500"/>
            <a:ext cx="5638800" cy="32639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975100" y="901700"/>
            <a:ext cx="2933700" cy="2933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778000" y="825500"/>
            <a:ext cx="3060700" cy="2997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68300" y="1524000"/>
            <a:ext cx="2082800" cy="2082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 l="50000" t="35185" r="3278" b="25000"/>
          <a:stretch>
            <a:fillRect/>
          </a:stretch>
        </p:blipFill>
        <p:spPr>
          <a:xfrm>
            <a:off x="10769600" y="-50800"/>
            <a:ext cx="1447800" cy="16383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Freeform 9"/>
          <p:cNvSpPr/>
          <p:nvPr/>
        </p:nvSpPr>
        <p:spPr>
          <a:xfrm>
            <a:off x="977900" y="2846070"/>
            <a:ext cx="10786745" cy="3524250"/>
          </a:xfrm>
          <a:custGeom>
            <a:avLst/>
            <a:gdLst/>
            <a:ahLst/>
            <a:cxnLst/>
            <a:rect l="l" t="t" r="r" b="b"/>
            <a:pathLst>
              <a:path w="10786745" h="3524250">
                <a:moveTo>
                  <a:pt x="0" y="607060"/>
                </a:moveTo>
                <a:cubicBezTo>
                  <a:pt x="0" y="298450"/>
                  <a:pt x="298226" y="47625"/>
                  <a:pt x="665159" y="47625"/>
                </a:cubicBezTo>
                <a:lnTo>
                  <a:pt x="3340894" y="119380"/>
                </a:lnTo>
                <a:lnTo>
                  <a:pt x="6936223" y="24130"/>
                </a:lnTo>
                <a:cubicBezTo>
                  <a:pt x="8012105" y="63500"/>
                  <a:pt x="9003425" y="0"/>
                  <a:pt x="10163867" y="142875"/>
                </a:cubicBezTo>
                <a:cubicBezTo>
                  <a:pt x="10530798" y="142875"/>
                  <a:pt x="10786745" y="239395"/>
                  <a:pt x="10786745" y="548005"/>
                </a:cubicBezTo>
                <a:lnTo>
                  <a:pt x="10730120" y="2845435"/>
                </a:lnTo>
                <a:cubicBezTo>
                  <a:pt x="10730120" y="3154045"/>
                  <a:pt x="10431893" y="3404870"/>
                  <a:pt x="10064961" y="3404870"/>
                </a:cubicBezTo>
                <a:cubicBezTo>
                  <a:pt x="9616488" y="3458845"/>
                  <a:pt x="9322036" y="3206750"/>
                  <a:pt x="8040794" y="3215005"/>
                </a:cubicBezTo>
                <a:cubicBezTo>
                  <a:pt x="7057024" y="3227070"/>
                  <a:pt x="5105338" y="3429000"/>
                  <a:pt x="4161583" y="3476625"/>
                </a:cubicBezTo>
                <a:cubicBezTo>
                  <a:pt x="3217828" y="3524250"/>
                  <a:pt x="2961127" y="3465195"/>
                  <a:pt x="2378263" y="3453130"/>
                </a:cubicBezTo>
                <a:lnTo>
                  <a:pt x="665159" y="3404870"/>
                </a:lnTo>
                <a:cubicBezTo>
                  <a:pt x="298226" y="3404870"/>
                  <a:pt x="27935" y="2809240"/>
                  <a:pt x="27935" y="2500630"/>
                </a:cubicBezTo>
                <a:lnTo>
                  <a:pt x="0" y="607060"/>
                </a:ln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39700" dist="114300" dir="2700000" algn="tl" rotWithShape="0">
              <a:srgbClr val="00000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054100" y="3429000"/>
            <a:ext cx="10782300" cy="2641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9600" b="1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Thank You!</a:t>
            </a:r>
            <a:endParaRPr lang="en-US" sz="1100"/>
          </a:p>
          <a:p>
            <a:pPr marL="0" indent="0" algn="ctr">
              <a:lnSpc>
                <a:spcPct val="125000"/>
              </a:lnSpc>
            </a:pPr>
            <a:r>
              <a:rPr lang="en-US" sz="32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See You Next Time!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0"/>
          <a:srcRect t="33148" b="30000"/>
          <a:stretch>
            <a:fillRect/>
          </a:stretch>
        </p:blipFill>
        <p:spPr>
          <a:xfrm>
            <a:off x="-304800" y="4330700"/>
            <a:ext cx="3314700" cy="25273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467100" y="-685800"/>
            <a:ext cx="8242300" cy="82423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-2971800" y="-558800"/>
            <a:ext cx="8242300" cy="8242300"/>
          </a:xfrm>
          <a:prstGeom prst="ellipse">
            <a:avLst/>
          </a:prstGeom>
          <a:noFill/>
          <a:ln w="25400" cap="flat" cmpd="sng">
            <a:solidFill>
              <a:srgbClr val="DEF0FA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825500" y="431800"/>
            <a:ext cx="5740400" cy="5638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 flipV="1">
            <a:off x="-127000" y="5575300"/>
            <a:ext cx="1739900" cy="17399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5473700" y="685800"/>
            <a:ext cx="3784600" cy="901700"/>
          </a:xfrm>
          <a:prstGeom prst="roundRect">
            <a:avLst>
              <a:gd name="adj" fmla="val 50704"/>
            </a:avLst>
          </a:prstGeom>
          <a:solidFill>
            <a:srgbClr val="FFE4A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77800" dist="38100" dir="2700000" algn="tl" rotWithShape="0">
              <a:srgbClr val="808080">
                <a:alpha val="37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5575300" y="787400"/>
            <a:ext cx="736600" cy="7366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5626100" y="901700"/>
            <a:ext cx="762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01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083300" y="2070100"/>
            <a:ext cx="3784600" cy="901700"/>
          </a:xfrm>
          <a:prstGeom prst="roundRect">
            <a:avLst>
              <a:gd name="adj" fmla="val 50704"/>
            </a:avLst>
          </a:prstGeom>
          <a:solidFill>
            <a:srgbClr val="FFE4A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77800" dist="38100" dir="2700000" algn="tl" rotWithShape="0">
              <a:srgbClr val="808080">
                <a:alpha val="37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184900" y="2171700"/>
            <a:ext cx="736600" cy="7366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223000" y="2286000"/>
            <a:ext cx="762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02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083300" y="3581400"/>
            <a:ext cx="3784600" cy="901700"/>
          </a:xfrm>
          <a:prstGeom prst="roundRect">
            <a:avLst>
              <a:gd name="adj" fmla="val 50704"/>
            </a:avLst>
          </a:prstGeom>
          <a:solidFill>
            <a:srgbClr val="FFE4A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77800" dist="38100" dir="2700000" algn="tl" rotWithShape="0">
              <a:srgbClr val="808080">
                <a:alpha val="37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6184900" y="3670300"/>
            <a:ext cx="736600" cy="7366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223000" y="3797300"/>
            <a:ext cx="762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03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5562600" y="4953000"/>
            <a:ext cx="3784600" cy="901700"/>
          </a:xfrm>
          <a:prstGeom prst="roundRect">
            <a:avLst>
              <a:gd name="adj" fmla="val 50704"/>
            </a:avLst>
          </a:prstGeom>
          <a:solidFill>
            <a:srgbClr val="FFE4A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77800" dist="38100" dir="2700000" algn="tl" rotWithShape="0">
              <a:srgbClr val="808080">
                <a:alpha val="37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5664200" y="5041900"/>
            <a:ext cx="736600" cy="7366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5715000" y="5168900"/>
            <a:ext cx="762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04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77000" y="920750"/>
            <a:ext cx="2921000" cy="469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趣味热身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088110" y="2305050"/>
            <a:ext cx="2921000" cy="469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分层词汇教学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088110" y="3797300"/>
            <a:ext cx="2921000" cy="469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进阶卡牌闯关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553200" y="5187950"/>
            <a:ext cx="2921000" cy="469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课堂总结复盘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0566400" y="1409700"/>
            <a:ext cx="1092200" cy="424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eaVert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6000" b="0" i="0" u="none" strike="noStrike">
                <a:solidFill>
                  <a:srgbClr val="9BD3EF"/>
                </a:solidFill>
                <a:latin typeface="华文琥珀"/>
                <a:ea typeface="华文琥珀"/>
                <a:cs typeface="华文琥珀"/>
                <a:sym typeface="华文琥珀"/>
              </a:rPr>
              <a:t>CONTENTS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4300" y="-12700"/>
            <a:ext cx="8642985" cy="6904355"/>
          </a:xfrm>
          <a:custGeom>
            <a:avLst/>
            <a:gdLst/>
            <a:ahLst/>
            <a:cxnLst/>
            <a:rect l="l" t="t" r="r" b="b"/>
            <a:pathLst>
              <a:path w="8642985" h="6904355">
                <a:moveTo>
                  <a:pt x="71755" y="22225"/>
                </a:moveTo>
                <a:lnTo>
                  <a:pt x="3880485" y="0"/>
                </a:lnTo>
                <a:cubicBezTo>
                  <a:pt x="3757930" y="262255"/>
                  <a:pt x="3228340" y="884555"/>
                  <a:pt x="3404235" y="1450975"/>
                </a:cubicBezTo>
                <a:cubicBezTo>
                  <a:pt x="3580130" y="2017395"/>
                  <a:pt x="4539615" y="2431415"/>
                  <a:pt x="4820285" y="2678430"/>
                </a:cubicBezTo>
                <a:cubicBezTo>
                  <a:pt x="5100955" y="2925445"/>
                  <a:pt x="5050155" y="3630930"/>
                  <a:pt x="5153660" y="3964305"/>
                </a:cubicBezTo>
                <a:cubicBezTo>
                  <a:pt x="5257165" y="4297680"/>
                  <a:pt x="6105525" y="4631055"/>
                  <a:pt x="6748780" y="4773930"/>
                </a:cubicBezTo>
                <a:cubicBezTo>
                  <a:pt x="7392035" y="4916805"/>
                  <a:pt x="7190105" y="5737225"/>
                  <a:pt x="7380605" y="6285230"/>
                </a:cubicBezTo>
                <a:cubicBezTo>
                  <a:pt x="7571105" y="6833235"/>
                  <a:pt x="8221980" y="6697980"/>
                  <a:pt x="8642985" y="6904355"/>
                </a:cubicBezTo>
                <a:lnTo>
                  <a:pt x="0" y="6904355"/>
                </a:lnTo>
                <a:lnTo>
                  <a:pt x="71755" y="22225"/>
                </a:lnTo>
                <a:close/>
              </a:path>
            </a:pathLst>
          </a:custGeom>
          <a:solidFill>
            <a:srgbClr val="9BD3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Freeform 3"/>
          <p:cNvSpPr/>
          <p:nvPr/>
        </p:nvSpPr>
        <p:spPr>
          <a:xfrm>
            <a:off x="-596900" y="-127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4"/>
          <p:cNvSpPr/>
          <p:nvPr/>
        </p:nvSpPr>
        <p:spPr>
          <a:xfrm>
            <a:off x="-927100" y="381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29500" y="4267200"/>
            <a:ext cx="5499100" cy="317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 flipV="1">
            <a:off x="-88900" y="63500"/>
            <a:ext cx="2476500" cy="2476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-88900" y="3911600"/>
            <a:ext cx="4864100" cy="157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96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Part 01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359400" y="850900"/>
            <a:ext cx="6096000" cy="5461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9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趣味热身 (Fun Warm-up)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359400" y="1498600"/>
            <a:ext cx="6324600" cy="287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33333"/>
              </a:lnSpc>
              <a:defRPr/>
            </a:pPr>
            <a:r>
              <a:rPr lang="en-US" sz="2420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01. 单词快速抢答挑战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936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集中注意力，快速识别屏幕上闪现的单词，率先大声说出正确答案的同学将获得积分奖励，锻炼反应能力与口语表达。</a:t>
            </a:r>
          </a:p>
          <a:p>
            <a:pPr marL="0" indent="0" algn="l">
              <a:lnSpc>
                <a:spcPct val="133333"/>
              </a:lnSpc>
            </a:pPr>
            <a:r>
              <a:rPr lang="en-US" sz="2420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02. 核心词汇回顾巩固</a:t>
            </a:r>
          </a:p>
          <a:p>
            <a:pPr marL="0" indent="0" algn="l">
              <a:lnSpc>
                <a:spcPct val="116666"/>
              </a:lnSpc>
            </a:pPr>
            <a:r>
              <a:rPr lang="en-US" sz="1936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复习上节课掌握的数字与颜色类基础词汇，通过互动问答形式强化记忆，为后续课程内容做好知识铺垫。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806700" y="660400"/>
            <a:ext cx="7924800" cy="5588000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048000" y="1016000"/>
            <a:ext cx="736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27000" tIns="63500" rIns="127000" bIns="6350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Warm-up: Quick Answer!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3175000" y="2286000"/>
            <a:ext cx="7112000" cy="25400"/>
          </a:xfrm>
          <a:prstGeom prst="roundRect">
            <a:avLst>
              <a:gd name="adj" fmla="val 0"/>
            </a:avLst>
          </a:prstGeom>
          <a:solidFill>
            <a:srgbClr val="FF9590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3175000" y="2794000"/>
            <a:ext cx="3429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3302000" y="2921000"/>
            <a:ext cx="3175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2600" b="1" i="0" u="none" strike="noStrike">
                <a:solidFill>
                  <a:srgbClr val="EB5757"/>
                </a:solidFill>
                <a:latin typeface="Noto Sans SC"/>
                <a:ea typeface="Noto Sans SC"/>
                <a:cs typeface="Noto Sans SC"/>
                <a:sym typeface="Noto Sans SC"/>
              </a:rPr>
              <a:t>01. Numbers (1-10)</a:t>
            </a:r>
            <a:endParaRPr lang="en-US" sz="1100"/>
          </a:p>
          <a:p>
            <a:pPr algn="l">
              <a:lnSpc>
                <a:spcPct val="125000"/>
              </a:lnSpc>
            </a:pP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858000" y="2794000"/>
            <a:ext cx="3429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985000" y="2921000"/>
            <a:ext cx="3175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2600" b="1" i="0" u="none" strike="noStrike">
                <a:solidFill>
                  <a:srgbClr val="27AE60"/>
                </a:solidFill>
                <a:latin typeface="Noto Sans SC"/>
                <a:ea typeface="Noto Sans SC"/>
                <a:cs typeface="Noto Sans SC"/>
                <a:sym typeface="Noto Sans SC"/>
              </a:rPr>
              <a:t>02. Color Challenge</a:t>
            </a:r>
            <a:endParaRPr lang="en-US" sz="1100"/>
          </a:p>
          <a:p>
            <a:pPr algn="l">
              <a:lnSpc>
                <a:spcPct val="125000"/>
              </a:lnSpc>
            </a:pP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3175000" y="5080000"/>
            <a:ext cx="7112000" cy="1143000"/>
          </a:xfrm>
          <a:prstGeom prst="roundRect">
            <a:avLst>
              <a:gd name="adj" fmla="val 0"/>
            </a:avLst>
          </a:prstGeom>
          <a:solidFill>
            <a:srgbClr val="FFF3E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3302000" y="5207000"/>
            <a:ext cx="685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E67E22"/>
                </a:solidFill>
                <a:latin typeface="Noto Sans SC"/>
                <a:ea typeface="Noto Sans SC"/>
                <a:cs typeface="Noto Sans SC"/>
                <a:sym typeface="Noto Sans SC"/>
              </a:rPr>
              <a:t>Game Rule:</a:t>
            </a:r>
            <a:r>
              <a:rPr lang="en-US" sz="15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Teacher shows the flashcards, students answer as fast as possible! Be quick and loud to win the game. Let's test your memory now!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l="235" r="235"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/>
          <a:srcRect l="5000" r="5000"/>
          <a:stretch>
            <a:fillRect/>
          </a:stretch>
        </p:blipFill>
        <p:spPr>
          <a:xfrm>
            <a:off x="381000" y="3556000"/>
            <a:ext cx="2286000" cy="254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4300" y="-12700"/>
            <a:ext cx="8642985" cy="6904355"/>
          </a:xfrm>
          <a:custGeom>
            <a:avLst/>
            <a:gdLst/>
            <a:ahLst/>
            <a:cxnLst/>
            <a:rect l="l" t="t" r="r" b="b"/>
            <a:pathLst>
              <a:path w="8642985" h="6904355">
                <a:moveTo>
                  <a:pt x="71755" y="22225"/>
                </a:moveTo>
                <a:lnTo>
                  <a:pt x="3880485" y="0"/>
                </a:lnTo>
                <a:cubicBezTo>
                  <a:pt x="3757930" y="262255"/>
                  <a:pt x="3228340" y="884555"/>
                  <a:pt x="3404235" y="1450975"/>
                </a:cubicBezTo>
                <a:cubicBezTo>
                  <a:pt x="3580130" y="2017395"/>
                  <a:pt x="4539615" y="2431415"/>
                  <a:pt x="4820285" y="2678430"/>
                </a:cubicBezTo>
                <a:cubicBezTo>
                  <a:pt x="5100955" y="2925445"/>
                  <a:pt x="5050155" y="3630930"/>
                  <a:pt x="5153660" y="3964305"/>
                </a:cubicBezTo>
                <a:cubicBezTo>
                  <a:pt x="5257165" y="4297680"/>
                  <a:pt x="6105525" y="4631055"/>
                  <a:pt x="6748780" y="4773930"/>
                </a:cubicBezTo>
                <a:cubicBezTo>
                  <a:pt x="7392035" y="4916805"/>
                  <a:pt x="7190105" y="5737225"/>
                  <a:pt x="7380605" y="6285230"/>
                </a:cubicBezTo>
                <a:cubicBezTo>
                  <a:pt x="7571105" y="6833235"/>
                  <a:pt x="8221980" y="6697980"/>
                  <a:pt x="8642985" y="6904355"/>
                </a:cubicBezTo>
                <a:lnTo>
                  <a:pt x="0" y="6904355"/>
                </a:lnTo>
                <a:lnTo>
                  <a:pt x="71755" y="22225"/>
                </a:lnTo>
                <a:close/>
              </a:path>
            </a:pathLst>
          </a:custGeom>
          <a:solidFill>
            <a:srgbClr val="9BD3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Freeform 3"/>
          <p:cNvSpPr/>
          <p:nvPr/>
        </p:nvSpPr>
        <p:spPr>
          <a:xfrm>
            <a:off x="-596900" y="-127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4"/>
          <p:cNvSpPr/>
          <p:nvPr/>
        </p:nvSpPr>
        <p:spPr>
          <a:xfrm>
            <a:off x="-927100" y="381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29500" y="4267200"/>
            <a:ext cx="5499100" cy="317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 flipV="1">
            <a:off x="-88900" y="63500"/>
            <a:ext cx="2476500" cy="2476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-88900" y="3911600"/>
            <a:ext cx="4864100" cy="157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96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Part 02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359400" y="850900"/>
            <a:ext cx="60960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31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分层词汇教学 (Vocabulary Time)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582805" y="1651000"/>
            <a:ext cx="63246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662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▍核心主题聚焦：</a:t>
            </a:r>
            <a:r>
              <a:rPr lang="en-US" sz="2395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精选“动物”与“食物”两大高频生活词汇主题，贴合日常认知场景，激发学习兴趣。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2662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▍多维教学形式：</a:t>
            </a:r>
            <a:r>
              <a:rPr lang="en-US" sz="2395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融合动作模仿互动、直观图片认知与趣味跟读练习，通过多感官联动强化词汇记忆与运用。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2900" y="40640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129" t="35077" r="3100" b="25193"/>
          <a:stretch>
            <a:fillRect/>
          </a:stretch>
        </p:blipFill>
        <p:spPr>
          <a:xfrm>
            <a:off x="9918700" y="-50800"/>
            <a:ext cx="2298700" cy="2603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048000" y="660400"/>
            <a:ext cx="609600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1" i="0" u="none" strike="noStrike">
                <a:solidFill>
                  <a:srgbClr val="FF8C00"/>
                </a:solidFill>
                <a:latin typeface="华文琥珀"/>
                <a:ea typeface="华文琥珀"/>
                <a:cs typeface="华文琥珀"/>
                <a:sym typeface="华文琥珀"/>
              </a:rPr>
              <a:t>低年级：动物 (Animals)</a:t>
            </a: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4724400" y="2387600"/>
            <a:ext cx="1483360" cy="1473200"/>
          </a:xfrm>
          <a:custGeom>
            <a:avLst/>
            <a:gdLst/>
            <a:ahLst/>
            <a:cxnLst/>
            <a:rect l="l" t="t" r="r" b="b"/>
            <a:pathLst>
              <a:path w="1483360" h="1473200">
                <a:moveTo>
                  <a:pt x="1483360" y="0"/>
                </a:moveTo>
                <a:lnTo>
                  <a:pt x="1483360" y="1473200"/>
                </a:lnTo>
                <a:lnTo>
                  <a:pt x="0" y="1473200"/>
                </a:lnTo>
                <a:lnTo>
                  <a:pt x="635" y="1463040"/>
                </a:lnTo>
                <a:cubicBezTo>
                  <a:pt x="60325" y="681355"/>
                  <a:pt x="685800" y="57785"/>
                  <a:pt x="1468120" y="635"/>
                </a:cubicBezTo>
                <a:lnTo>
                  <a:pt x="148336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7"/>
          <p:cNvSpPr/>
          <p:nvPr/>
        </p:nvSpPr>
        <p:spPr>
          <a:xfrm>
            <a:off x="4724400" y="4025900"/>
            <a:ext cx="1486535" cy="1530985"/>
          </a:xfrm>
          <a:custGeom>
            <a:avLst/>
            <a:gdLst/>
            <a:ahLst/>
            <a:cxnLst/>
            <a:rect l="l" t="t" r="r" b="b"/>
            <a:pathLst>
              <a:path w="1486535" h="1530985">
                <a:moveTo>
                  <a:pt x="0" y="0"/>
                </a:moveTo>
                <a:lnTo>
                  <a:pt x="1486535" y="0"/>
                </a:lnTo>
                <a:lnTo>
                  <a:pt x="1486535" y="1530985"/>
                </a:lnTo>
                <a:lnTo>
                  <a:pt x="1468120" y="1529715"/>
                </a:lnTo>
                <a:cubicBezTo>
                  <a:pt x="666750" y="1470025"/>
                  <a:pt x="31115" y="815975"/>
                  <a:pt x="0" y="6985"/>
                </a:cubicBezTo>
                <a:lnTo>
                  <a:pt x="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8"/>
          <p:cNvSpPr/>
          <p:nvPr/>
        </p:nvSpPr>
        <p:spPr>
          <a:xfrm>
            <a:off x="6375400" y="4025900"/>
            <a:ext cx="1522095" cy="1532890"/>
          </a:xfrm>
          <a:custGeom>
            <a:avLst/>
            <a:gdLst/>
            <a:ahLst/>
            <a:cxnLst/>
            <a:rect l="l" t="t" r="r" b="b"/>
            <a:pathLst>
              <a:path w="1522095" h="1532890">
                <a:moveTo>
                  <a:pt x="0" y="0"/>
                </a:moveTo>
                <a:lnTo>
                  <a:pt x="1522095" y="0"/>
                </a:lnTo>
                <a:lnTo>
                  <a:pt x="1522095" y="6985"/>
                </a:lnTo>
                <a:cubicBezTo>
                  <a:pt x="1490345" y="829310"/>
                  <a:pt x="834390" y="1491615"/>
                  <a:pt x="14605" y="1532255"/>
                </a:cubicBezTo>
                <a:lnTo>
                  <a:pt x="0" y="1532890"/>
                </a:lnTo>
                <a:lnTo>
                  <a:pt x="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9"/>
          <p:cNvSpPr/>
          <p:nvPr/>
        </p:nvSpPr>
        <p:spPr>
          <a:xfrm>
            <a:off x="6375400" y="2387600"/>
            <a:ext cx="1518920" cy="1475105"/>
          </a:xfrm>
          <a:custGeom>
            <a:avLst/>
            <a:gdLst/>
            <a:ahLst/>
            <a:cxnLst/>
            <a:rect l="l" t="t" r="r" b="b"/>
            <a:pathLst>
              <a:path w="1518920" h="1475105">
                <a:moveTo>
                  <a:pt x="0" y="0"/>
                </a:moveTo>
                <a:lnTo>
                  <a:pt x="12700" y="635"/>
                </a:lnTo>
                <a:cubicBezTo>
                  <a:pt x="812800" y="39370"/>
                  <a:pt x="1457960" y="670560"/>
                  <a:pt x="1518285" y="1464945"/>
                </a:cubicBezTo>
                <a:lnTo>
                  <a:pt x="1518920" y="1475105"/>
                </a:lnTo>
                <a:lnTo>
                  <a:pt x="0" y="1475105"/>
                </a:lnTo>
                <a:lnTo>
                  <a:pt x="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953000" y="2628900"/>
            <a:ext cx="2730500" cy="2730500"/>
          </a:xfrm>
          <a:prstGeom prst="ellipse">
            <a:avLst/>
          </a:pr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5016500" y="26289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7137400" y="27305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5016500" y="47244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7137400" y="47244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51400" y="2362200"/>
            <a:ext cx="3098800" cy="3098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AutoShape 16"/>
          <p:cNvSpPr/>
          <p:nvPr/>
        </p:nvSpPr>
        <p:spPr>
          <a:xfrm>
            <a:off x="1054100" y="1981200"/>
            <a:ext cx="3111500" cy="2044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just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B82F6"/>
                </a:solidFill>
                <a:latin typeface="微软雅黑"/>
                <a:ea typeface="微软雅黑"/>
                <a:cs typeface="微软雅黑"/>
                <a:sym typeface="微软雅黑"/>
              </a:rPr>
              <a:t>01. Cat (猫)</a:t>
            </a:r>
            <a:endParaRPr lang="en-US" sz="1100"/>
          </a:p>
          <a:p>
            <a:pPr algn="just">
              <a:lnSpc>
                <a:spcPct val="116666"/>
              </a:lnSpc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054100" y="4152900"/>
            <a:ext cx="3111500" cy="2044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just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97316"/>
                </a:solidFill>
                <a:latin typeface="微软雅黑"/>
                <a:ea typeface="微软雅黑"/>
                <a:cs typeface="微软雅黑"/>
                <a:sym typeface="微软雅黑"/>
              </a:rPr>
              <a:t>02. Dog (狗)</a:t>
            </a:r>
            <a:endParaRPr lang="en-US" sz="1100"/>
          </a:p>
          <a:p>
            <a:pPr algn="just">
              <a:lnSpc>
                <a:spcPct val="116666"/>
              </a:lnSpc>
            </a:pP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950200" y="2108200"/>
            <a:ext cx="3086100" cy="2044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0B981"/>
                </a:solidFill>
                <a:latin typeface="微软雅黑"/>
                <a:ea typeface="微软雅黑"/>
                <a:cs typeface="微软雅黑"/>
                <a:sym typeface="微软雅黑"/>
              </a:rPr>
              <a:t>03. Bird (鸟)</a:t>
            </a:r>
            <a:endParaRPr lang="en-US" sz="1100"/>
          </a:p>
          <a:p>
            <a:pPr marL="0" indent="0" algn="r">
              <a:lnSpc>
                <a:spcPct val="116666"/>
              </a:lnSpc>
            </a:pPr>
            <a:r>
              <a:rPr lang="en-US" sz="15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鸟在空中自由飞翔的样子。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7950200" y="4279900"/>
            <a:ext cx="3086100" cy="2044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B5CF6"/>
                </a:solidFill>
                <a:latin typeface="微软雅黑"/>
                <a:ea typeface="微软雅黑"/>
                <a:cs typeface="微软雅黑"/>
                <a:sym typeface="微软雅黑"/>
              </a:rPr>
              <a:t>04. Fish (鱼)</a:t>
            </a:r>
            <a:endParaRPr lang="en-US" sz="1100"/>
          </a:p>
          <a:p>
            <a:pPr algn="r">
              <a:lnSpc>
                <a:spcPct val="116666"/>
              </a:lnSpc>
            </a:pP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5150" y="2362200"/>
            <a:ext cx="2684739" cy="1790700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5150" y="4491533"/>
            <a:ext cx="2749601" cy="1833067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7688" y="2503335"/>
            <a:ext cx="2778612" cy="1851331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8446" y="4626357"/>
            <a:ext cx="2548846" cy="1698243"/>
          </a:xfrm>
          <a:prstGeom prst="rect">
            <a:avLst/>
          </a:prstGeom>
          <a:ln w="12700">
            <a:noFill/>
            <a:prstDash val="solid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2900" y="40640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129" t="35077" r="3100" b="25193"/>
          <a:stretch>
            <a:fillRect/>
          </a:stretch>
        </p:blipFill>
        <p:spPr>
          <a:xfrm>
            <a:off x="9918700" y="-50800"/>
            <a:ext cx="2298700" cy="2603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048000" y="660400"/>
            <a:ext cx="609600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72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Food Words</a:t>
            </a: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4724400" y="2387600"/>
            <a:ext cx="1483360" cy="1473200"/>
          </a:xfrm>
          <a:custGeom>
            <a:avLst/>
            <a:gdLst/>
            <a:ahLst/>
            <a:cxnLst/>
            <a:rect l="l" t="t" r="r" b="b"/>
            <a:pathLst>
              <a:path w="1483360" h="1473200">
                <a:moveTo>
                  <a:pt x="1483360" y="0"/>
                </a:moveTo>
                <a:lnTo>
                  <a:pt x="1483360" y="1473200"/>
                </a:lnTo>
                <a:lnTo>
                  <a:pt x="0" y="1473200"/>
                </a:lnTo>
                <a:lnTo>
                  <a:pt x="635" y="1463040"/>
                </a:lnTo>
                <a:cubicBezTo>
                  <a:pt x="60325" y="681355"/>
                  <a:pt x="685800" y="57785"/>
                  <a:pt x="1468120" y="635"/>
                </a:cubicBezTo>
                <a:lnTo>
                  <a:pt x="148336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7"/>
          <p:cNvSpPr/>
          <p:nvPr/>
        </p:nvSpPr>
        <p:spPr>
          <a:xfrm>
            <a:off x="4724400" y="4025900"/>
            <a:ext cx="1486535" cy="1530985"/>
          </a:xfrm>
          <a:custGeom>
            <a:avLst/>
            <a:gdLst/>
            <a:ahLst/>
            <a:cxnLst/>
            <a:rect l="l" t="t" r="r" b="b"/>
            <a:pathLst>
              <a:path w="1486535" h="1530985">
                <a:moveTo>
                  <a:pt x="0" y="0"/>
                </a:moveTo>
                <a:lnTo>
                  <a:pt x="1486535" y="0"/>
                </a:lnTo>
                <a:lnTo>
                  <a:pt x="1486535" y="1530985"/>
                </a:lnTo>
                <a:lnTo>
                  <a:pt x="1468120" y="1529715"/>
                </a:lnTo>
                <a:cubicBezTo>
                  <a:pt x="666750" y="1470025"/>
                  <a:pt x="31115" y="815975"/>
                  <a:pt x="0" y="6985"/>
                </a:cubicBezTo>
                <a:lnTo>
                  <a:pt x="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8"/>
          <p:cNvSpPr/>
          <p:nvPr/>
        </p:nvSpPr>
        <p:spPr>
          <a:xfrm>
            <a:off x="6375400" y="4025900"/>
            <a:ext cx="1522095" cy="1532890"/>
          </a:xfrm>
          <a:custGeom>
            <a:avLst/>
            <a:gdLst/>
            <a:ahLst/>
            <a:cxnLst/>
            <a:rect l="l" t="t" r="r" b="b"/>
            <a:pathLst>
              <a:path w="1522095" h="1532890">
                <a:moveTo>
                  <a:pt x="0" y="0"/>
                </a:moveTo>
                <a:lnTo>
                  <a:pt x="1522095" y="0"/>
                </a:lnTo>
                <a:lnTo>
                  <a:pt x="1522095" y="6985"/>
                </a:lnTo>
                <a:cubicBezTo>
                  <a:pt x="1490345" y="829310"/>
                  <a:pt x="834390" y="1491615"/>
                  <a:pt x="14605" y="1532255"/>
                </a:cubicBezTo>
                <a:lnTo>
                  <a:pt x="0" y="1532890"/>
                </a:lnTo>
                <a:lnTo>
                  <a:pt x="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9"/>
          <p:cNvSpPr/>
          <p:nvPr/>
        </p:nvSpPr>
        <p:spPr>
          <a:xfrm>
            <a:off x="6375400" y="2387600"/>
            <a:ext cx="1518920" cy="1475105"/>
          </a:xfrm>
          <a:custGeom>
            <a:avLst/>
            <a:gdLst/>
            <a:ahLst/>
            <a:cxnLst/>
            <a:rect l="l" t="t" r="r" b="b"/>
            <a:pathLst>
              <a:path w="1518920" h="1475105">
                <a:moveTo>
                  <a:pt x="0" y="0"/>
                </a:moveTo>
                <a:lnTo>
                  <a:pt x="12700" y="635"/>
                </a:lnTo>
                <a:cubicBezTo>
                  <a:pt x="812800" y="39370"/>
                  <a:pt x="1457960" y="670560"/>
                  <a:pt x="1518285" y="1464945"/>
                </a:cubicBezTo>
                <a:lnTo>
                  <a:pt x="1518920" y="1475105"/>
                </a:lnTo>
                <a:lnTo>
                  <a:pt x="0" y="1475105"/>
                </a:lnTo>
                <a:lnTo>
                  <a:pt x="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953000" y="2628900"/>
            <a:ext cx="2730500" cy="2730500"/>
          </a:xfrm>
          <a:prstGeom prst="ellipse">
            <a:avLst/>
          </a:pr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5016500" y="26289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7137400" y="27305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5016500" y="47244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7137400" y="47244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51400" y="2362200"/>
            <a:ext cx="3098800" cy="3098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AutoShape 16"/>
          <p:cNvSpPr/>
          <p:nvPr/>
        </p:nvSpPr>
        <p:spPr>
          <a:xfrm>
            <a:off x="762000" y="2921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EB5757"/>
                </a:solidFill>
                <a:latin typeface="微软雅黑"/>
                <a:ea typeface="微软雅黑"/>
                <a:cs typeface="微软雅黑"/>
                <a:sym typeface="微软雅黑"/>
              </a:rPr>
              <a:t>Apple (苹果)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62000" y="4445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F2C94C"/>
                </a:solidFill>
                <a:latin typeface="微软雅黑"/>
                <a:ea typeface="微软雅黑"/>
                <a:cs typeface="微软雅黑"/>
                <a:sym typeface="微软雅黑"/>
              </a:rPr>
              <a:t>Banana (香蕉)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128000" y="2921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EB5757"/>
                </a:solidFill>
                <a:latin typeface="微软雅黑"/>
                <a:ea typeface="微软雅黑"/>
                <a:cs typeface="微软雅黑"/>
                <a:sym typeface="微软雅黑"/>
              </a:rPr>
              <a:t>Rice (米饭)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128000" y="4445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F2C94C"/>
                </a:solidFill>
                <a:latin typeface="微软雅黑"/>
                <a:ea typeface="微软雅黑"/>
                <a:cs typeface="微软雅黑"/>
                <a:sym typeface="微软雅黑"/>
              </a:rPr>
              <a:t>Egg (鸡蛋)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2900" y="40640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12700" cap="flat" cmpd="sng">
            <a:solidFill>
              <a:srgbClr val="DEF0FA">
                <a:alpha val="100000"/>
              </a:srgbClr>
            </a:solidFill>
            <a:prstDash val="solid"/>
            <a:miter lim="10000000"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128" t="35135" r="3084" b="25096"/>
          <a:stretch>
            <a:fillRect/>
          </a:stretch>
        </p:blipFill>
        <p:spPr>
          <a:xfrm>
            <a:off x="9906000" y="-50800"/>
            <a:ext cx="2311400" cy="2616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952500" y="2082800"/>
            <a:ext cx="3886200" cy="3771900"/>
          </a:xfrm>
          <a:prstGeom prst="roundRect">
            <a:avLst>
              <a:gd name="adj" fmla="val 16835"/>
            </a:avLst>
          </a:prstGeom>
          <a:solidFill>
            <a:srgbClr val="FFEFE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6718300" y="2082800"/>
            <a:ext cx="4444336" cy="3898900"/>
          </a:xfrm>
          <a:prstGeom prst="roundRect">
            <a:avLst>
              <a:gd name="adj" fmla="val 16612"/>
            </a:avLst>
          </a:prstGeom>
          <a:solidFill>
            <a:srgbClr val="FFEFE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54500" y="2082800"/>
            <a:ext cx="3708400" cy="3708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3048000" y="660400"/>
            <a:ext cx="609600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高年级: 词汇衍生 (Word Family)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863600" y="2228850"/>
            <a:ext cx="3975100" cy="647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36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Cat &amp; Kitten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010400" y="2425700"/>
            <a:ext cx="3975100" cy="647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36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Dog &amp; Puppy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200150" y="3251200"/>
            <a:ext cx="3302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We all know what a cat is. But do you know its baby name? A baby cat is called a</a:t>
            </a:r>
            <a:r>
              <a:rPr lang="en-US" sz="2000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kitten</a:t>
            </a:r>
            <a:r>
              <a:rPr lang="en-US" sz="1800" b="0" i="0" u="none" strike="noStrike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(小猫). It's small, soft and cute!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860636" y="3251200"/>
            <a:ext cx="3302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A dog is man's best friend. A baby dog has a special name too: it is a</a:t>
            </a:r>
            <a:r>
              <a:rPr lang="en-US" sz="2000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puppy</a:t>
            </a:r>
            <a:r>
              <a:rPr lang="en-US" sz="1800" b="0" i="0" u="none" strike="noStrike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(小狗). Puppies love to run and play with people.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431800" y="3835400"/>
            <a:ext cx="3467100" cy="34671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2451100" y="901700"/>
            <a:ext cx="7874000" cy="5118100"/>
          </a:xfrm>
          <a:prstGeom prst="roundRect">
            <a:avLst>
              <a:gd name="adj" fmla="val 0"/>
            </a:avLst>
          </a:prstGeom>
          <a:solidFill>
            <a:srgbClr val="DEF0FA">
              <a:alpha val="100000"/>
            </a:srgbClr>
          </a:solidFill>
          <a:ln w="12700" cap="flat" cmpd="sng">
            <a:solidFill>
              <a:srgbClr val="204B60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2870200" y="838200"/>
            <a:ext cx="7048500" cy="5194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194" b="1" i="0" u="none" strike="noStrike" dirty="0" err="1">
                <a:solidFill>
                  <a:srgbClr val="204B60"/>
                </a:solidFill>
                <a:latin typeface="微软雅黑"/>
                <a:ea typeface="微软雅黑"/>
                <a:cs typeface="微软雅黑"/>
                <a:sym typeface="微软雅黑"/>
              </a:rPr>
              <a:t>高年级英语句型升级</a:t>
            </a:r>
            <a:r>
              <a:rPr lang="en-US" sz="3194" b="1" i="0" u="none" strike="noStrike" dirty="0">
                <a:solidFill>
                  <a:srgbClr val="204B60"/>
                </a:solidFill>
                <a:latin typeface="微软雅黑"/>
                <a:ea typeface="微软雅黑"/>
                <a:cs typeface="微软雅黑"/>
                <a:sym typeface="微软雅黑"/>
              </a:rPr>
              <a:t> (Sentence Upgrade)</a:t>
            </a:r>
            <a:endParaRPr lang="en-US" sz="1100" dirty="0"/>
          </a:p>
          <a:p>
            <a:pPr marL="0" indent="0" algn="l">
              <a:lnSpc>
                <a:spcPct val="100000"/>
              </a:lnSpc>
            </a:pPr>
            <a:endParaRPr sz="2100" dirty="0"/>
          </a:p>
          <a:p>
            <a:pPr marL="368300" indent="-368300" algn="l">
              <a:lnSpc>
                <a:spcPct val="116666"/>
              </a:lnSpc>
              <a:buClr>
                <a:srgbClr val="FF9590"/>
              </a:buClr>
              <a:buFont typeface="+mj-lt"/>
              <a:buAutoNum type="arabicPeriod"/>
            </a:pPr>
            <a:r>
              <a:rPr lang="en-US" sz="2928" b="1" i="0" u="none" strike="noStrike" dirty="0" err="1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核心句型：I</a:t>
            </a:r>
            <a:r>
              <a:rPr lang="en-US" sz="2928" b="1" i="0" u="none" strike="noStrike" dirty="0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 like + [</a:t>
            </a:r>
            <a:r>
              <a:rPr lang="en-US" sz="2928" b="1" i="0" u="none" strike="noStrike" dirty="0" err="1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动物</a:t>
            </a:r>
            <a:r>
              <a:rPr lang="en-US" sz="2928" b="1" i="0" u="none" strike="noStrike" dirty="0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 / </a:t>
            </a:r>
            <a:r>
              <a:rPr lang="en-US" sz="2928" b="1" i="0" u="none" strike="noStrike" dirty="0" err="1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食物</a:t>
            </a:r>
            <a:r>
              <a:rPr lang="en-US" sz="2928" b="1" i="0" u="none" strike="noStrike" dirty="0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].</a:t>
            </a:r>
          </a:p>
          <a:p>
            <a:pPr marL="0" indent="0" algn="l">
              <a:lnSpc>
                <a:spcPct val="100000"/>
              </a:lnSpc>
            </a:pPr>
            <a:endParaRPr sz="2100" dirty="0"/>
          </a:p>
          <a:p>
            <a:pPr marL="0" indent="0" algn="l">
              <a:lnSpc>
                <a:spcPct val="116666"/>
              </a:lnSpc>
            </a:pPr>
            <a:r>
              <a:rPr lang="en-US" sz="2395" b="1" i="0" u="none" strike="noStrike" dirty="0" err="1">
                <a:solidFill>
                  <a:srgbClr val="1F2329"/>
                </a:solidFill>
                <a:latin typeface="微软雅黑"/>
                <a:ea typeface="微软雅黑"/>
                <a:cs typeface="微软雅黑"/>
                <a:sym typeface="微软雅黑"/>
              </a:rPr>
              <a:t>经典例句示范</a:t>
            </a:r>
            <a:r>
              <a:rPr lang="en-US" sz="2395" b="1" i="0" u="none" strike="noStrike" dirty="0">
                <a:solidFill>
                  <a:srgbClr val="1F2329"/>
                </a:solidFill>
                <a:latin typeface="微软雅黑"/>
                <a:ea typeface="微软雅黑"/>
                <a:cs typeface="微软雅黑"/>
                <a:sym typeface="微软雅黑"/>
              </a:rPr>
              <a:t>：</a:t>
            </a:r>
          </a:p>
          <a:p>
            <a:pPr marL="0" indent="0" algn="l">
              <a:lnSpc>
                <a:spcPct val="108333"/>
              </a:lnSpc>
            </a:pPr>
            <a:r>
              <a:rPr lang="en-US" sz="2395" b="0" i="0" u="none" strike="noStrike" dirty="0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1. I like cats. (</a:t>
            </a:r>
            <a:r>
              <a:rPr lang="en-US" sz="2395" b="0" i="0" u="none" strike="noStrike" dirty="0" err="1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我喜欢猫</a:t>
            </a:r>
            <a:r>
              <a:rPr lang="en-US" sz="2395" b="0" i="0" u="none" strike="noStrike" dirty="0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)</a:t>
            </a:r>
          </a:p>
          <a:p>
            <a:pPr marL="0" indent="0" algn="l">
              <a:lnSpc>
                <a:spcPct val="108333"/>
              </a:lnSpc>
            </a:pPr>
            <a:r>
              <a:rPr lang="en-US" sz="2395" b="0" i="0" u="none" strike="noStrike" dirty="0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2. I like apples. (</a:t>
            </a:r>
            <a:r>
              <a:rPr lang="en-US" sz="2395" b="0" i="0" u="none" strike="noStrike" dirty="0" err="1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我喜欢苹果</a:t>
            </a:r>
            <a:r>
              <a:rPr lang="en-US" sz="2395" b="0" i="0" u="none" strike="noStrike" dirty="0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)</a:t>
            </a:r>
          </a:p>
          <a:p>
            <a:pPr marL="0" indent="0" algn="l">
              <a:lnSpc>
                <a:spcPct val="108333"/>
              </a:lnSpc>
            </a:pPr>
            <a:r>
              <a:rPr lang="en-US" sz="2395" b="0" i="0" u="none" strike="noStrike" dirty="0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3. I like puppies. (</a:t>
            </a:r>
            <a:r>
              <a:rPr lang="en-US" sz="2395" b="0" i="0" u="none" strike="noStrike" dirty="0" err="1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我喜欢小狗</a:t>
            </a:r>
            <a:r>
              <a:rPr lang="en-US" sz="2395" b="0" i="0" u="none" strike="noStrike" dirty="0">
                <a:solidFill>
                  <a:srgbClr val="505050"/>
                </a:solidFill>
                <a:latin typeface="微软雅黑"/>
                <a:ea typeface="微软雅黑"/>
                <a:cs typeface="微软雅黑"/>
                <a:sym typeface="微软雅黑"/>
              </a:rPr>
              <a:t>)</a:t>
            </a:r>
          </a:p>
          <a:p>
            <a:pPr marL="0" indent="0" algn="l">
              <a:lnSpc>
                <a:spcPct val="100000"/>
              </a:lnSpc>
            </a:pPr>
            <a:endParaRPr sz="2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</Words>
  <Application>Microsoft Office PowerPoint</Application>
  <PresentationFormat>宽屏</PresentationFormat>
  <Paragraphs>115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Noto Sans SC</vt:lpstr>
      <vt:lpstr>华文琥珀</vt:lpstr>
      <vt:lpstr>微软雅黑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文菲 盛</cp:lastModifiedBy>
  <cp:revision>1</cp:revision>
  <dcterms:modified xsi:type="dcterms:W3CDTF">2026-06-04T07:31:51Z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{"Label":"1","ContentProducer":"001191110102MACQD9K64010000","ProduceID":"7647198949719821281","ReservedCode1":"","ContentPropagator":"","PropagateID":"","ReservedCode2":""}</vt:lpwstr>
  </property>
</Properties>
</file>