
<file path=[Content_Types].xml><?xml version="1.0" encoding="utf-8"?>
<Types xmlns="http://schemas.openxmlformats.org/package/2006/content-types"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62" r:id="rId4"/>
    <p:sldMasterId id="2147483664" r:id="rId5"/>
  </p:sldMasterIdLst>
  <p:notesMasterIdLst>
    <p:notesMasterId r:id="rId9"/>
  </p:notesMasterIdLst>
  <p:handoutMasterIdLst>
    <p:handoutMasterId r:id="rId20"/>
  </p:handoutMasterIdLst>
  <p:sldIdLst>
    <p:sldId id="442" r:id="rId6"/>
    <p:sldId id="443" r:id="rId7"/>
    <p:sldId id="444" r:id="rId8"/>
    <p:sldId id="458" r:id="rId10"/>
    <p:sldId id="455" r:id="rId11"/>
    <p:sldId id="459" r:id="rId12"/>
    <p:sldId id="462" r:id="rId13"/>
    <p:sldId id="457" r:id="rId14"/>
    <p:sldId id="460" r:id="rId15"/>
    <p:sldId id="464" r:id="rId16"/>
    <p:sldId id="456" r:id="rId17"/>
    <p:sldId id="454" r:id="rId18"/>
    <p:sldId id="449" r:id="rId19"/>
  </p:sldIdLst>
  <p:sldSz cx="12192000" cy="6858000"/>
  <p:notesSz cx="6858000" cy="9144000"/>
  <p:embeddedFontLst>
    <p:embeddedFont>
      <p:font typeface="微软雅黑" panose="020B0503020204020204" pitchFamily="34" charset="-122"/>
      <p:regular r:id="rId24"/>
    </p:embeddedFont>
    <p:embeddedFont>
      <p:font typeface="Noto Sans SC" panose="020B0200000000000000" charset="-122"/>
      <p:regular r:id="rId25"/>
    </p:embeddedFont>
    <p:embeddedFont>
      <p:font typeface="华文琥珀" panose="02010800040101010101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E4FF"/>
    <a:srgbClr val="FF7BB7"/>
    <a:srgbClr val="FDCFCF"/>
    <a:srgbClr val="FBBCBC"/>
    <a:srgbClr val="FF9590"/>
    <a:srgbClr val="FFEFE0"/>
    <a:srgbClr val="F99898"/>
    <a:srgbClr val="FEDADA"/>
    <a:srgbClr val="FAC7C6"/>
    <a:srgbClr val="FFE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61.xml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>
                <a:solidFill>
                  <a:srgbClr val="000000"/>
                </a:solidFill>
                <a:sym typeface="+mn-ea"/>
              </a:rPr>
              <a:t>Great job with the warm-up! Now, let's move on to the main part of our lesson. We are going to learn some very useful new words about numbers and colors. Let's get started!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Okay, lower grade students, let's learn our first five letters: A, B, C, D, E! 'A' is for Apple, make a big circle with your arms. 'B' is for Ba</a:t>
            </a:r>
            <a:r>
              <a:rPr lang="en-US" sz="1400" b="0" i="0" u="none" strike="noStrike">
                <a:solidFill>
                  <a:srgbClr val="000000"/>
                </a:solidFill>
              </a:rPr>
              <a:t>nana, 'C' is for Cat, stretch like a cat waking up. 'D' is for Dog, let's all go "Woof!". And 'E' is for Egg, make an egg shape with your hands. Fantastic!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Okay, lower grade students, let's learn our first five letters: A, B, C, D, E! 'A' is for Apple, make a big circle with your arms. 'B' is for Ba</a:t>
            </a:r>
            <a:r>
              <a:rPr lang="en-US" sz="1400" b="0" i="0" u="none" strike="noStrike">
                <a:solidFill>
                  <a:srgbClr val="000000"/>
                </a:solidFill>
              </a:rPr>
              <a:t>nana, 'C' is for Cat, stretch like a cat waking up. 'D' is for Dog, let's all go "Woof!". And 'E' is for Egg, make an egg shape with your hands. Fantastic!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Listen carefully, everyone. We're going to learn six basic sounds. The first one is /æ/, like in 'cat' and 'bag'. Repeat after me: /æ/. Good! Next is /iː/, like in 'see'. And /ɒ/, like in 'dog'. Now the consonants: /p/ for pen, /b/ for book, and /t/ for ten. You're doing great!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Now let's play a game to practice! Upper grade students, I'll show you a phonics sound, like /æ/, and you need to find the word card, like 'cat'. Lower grade students, you can help by finding the picture for the word. Let's work as a team and see how many matches we can make!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image" Target="../media/image7.png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image" Target="../media/image3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59.xml"/><Relationship Id="rId17" Type="http://schemas.openxmlformats.org/officeDocument/2006/relationships/tags" Target="../tags/tag158.xml"/><Relationship Id="rId16" Type="http://schemas.openxmlformats.org/officeDocument/2006/relationships/tags" Target="../tags/tag157.xml"/><Relationship Id="rId15" Type="http://schemas.openxmlformats.org/officeDocument/2006/relationships/tags" Target="../tags/tag156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60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4.png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84.xml"/><Relationship Id="rId23" Type="http://schemas.openxmlformats.org/officeDocument/2006/relationships/tags" Target="../tags/tag83.xml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image" Target="../media/image6.png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6" Type="http://schemas.openxmlformats.org/officeDocument/2006/relationships/notesSlide" Target="../notesSlides/notesSlide2.xml"/><Relationship Id="rId25" Type="http://schemas.openxmlformats.org/officeDocument/2006/relationships/slideLayout" Target="../slideLayouts/slideLayout12.xml"/><Relationship Id="rId24" Type="http://schemas.openxmlformats.org/officeDocument/2006/relationships/image" Target="../media/image4.png"/><Relationship Id="rId23" Type="http://schemas.openxmlformats.org/officeDocument/2006/relationships/image" Target="../media/image6.png"/><Relationship Id="rId22" Type="http://schemas.openxmlformats.org/officeDocument/2006/relationships/image" Target="../media/image3.png"/><Relationship Id="rId21" Type="http://schemas.openxmlformats.org/officeDocument/2006/relationships/image" Target="../media/image2.png"/><Relationship Id="rId20" Type="http://schemas.openxmlformats.org/officeDocument/2006/relationships/tags" Target="../tags/tag109.xml"/><Relationship Id="rId2" Type="http://schemas.openxmlformats.org/officeDocument/2006/relationships/tags" Target="../tags/tag91.xml"/><Relationship Id="rId19" Type="http://schemas.openxmlformats.org/officeDocument/2006/relationships/tags" Target="../tags/tag108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0.png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9" Type="http://schemas.openxmlformats.org/officeDocument/2006/relationships/notesSlide" Target="../notesSlides/notesSlide4.xml"/><Relationship Id="rId28" Type="http://schemas.openxmlformats.org/officeDocument/2006/relationships/slideLayout" Target="../slideLayouts/slideLayout13.xml"/><Relationship Id="rId27" Type="http://schemas.openxmlformats.org/officeDocument/2006/relationships/tags" Target="../tags/tag136.xml"/><Relationship Id="rId26" Type="http://schemas.openxmlformats.org/officeDocument/2006/relationships/tags" Target="../tags/tag135.xml"/><Relationship Id="rId25" Type="http://schemas.openxmlformats.org/officeDocument/2006/relationships/tags" Target="../tags/tag134.xml"/><Relationship Id="rId24" Type="http://schemas.openxmlformats.org/officeDocument/2006/relationships/tags" Target="../tags/tag133.xml"/><Relationship Id="rId23" Type="http://schemas.openxmlformats.org/officeDocument/2006/relationships/tags" Target="../tags/tag132.xml"/><Relationship Id="rId22" Type="http://schemas.openxmlformats.org/officeDocument/2006/relationships/tags" Target="../tags/tag131.xml"/><Relationship Id="rId21" Type="http://schemas.openxmlformats.org/officeDocument/2006/relationships/tags" Target="../tags/tag130.xml"/><Relationship Id="rId20" Type="http://schemas.openxmlformats.org/officeDocument/2006/relationships/tags" Target="../tags/tag129.xml"/><Relationship Id="rId2" Type="http://schemas.openxmlformats.org/officeDocument/2006/relationships/image" Target="../media/image3.png"/><Relationship Id="rId19" Type="http://schemas.openxmlformats.org/officeDocument/2006/relationships/tags" Target="../tags/tag128.xml"/><Relationship Id="rId18" Type="http://schemas.openxmlformats.org/officeDocument/2006/relationships/tags" Target="../tags/tag127.xml"/><Relationship Id="rId17" Type="http://schemas.openxmlformats.org/officeDocument/2006/relationships/tags" Target="../tags/tag126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>
            <a:off x="-763270" y="2970530"/>
            <a:ext cx="5489575" cy="3939540"/>
          </a:xfrm>
          <a:custGeom>
            <a:avLst/>
            <a:gdLst>
              <a:gd name="connsiteX0" fmla="*/ 198 w 9981"/>
              <a:gd name="connsiteY0" fmla="*/ 243 h 6460"/>
              <a:gd name="connsiteX1" fmla="*/ 2777 w 9981"/>
              <a:gd name="connsiteY1" fmla="*/ 1833 h 6460"/>
              <a:gd name="connsiteX2" fmla="*/ 5746 w 9981"/>
              <a:gd name="connsiteY2" fmla="*/ 1533 h 6460"/>
              <a:gd name="connsiteX3" fmla="*/ 7607 w 9981"/>
              <a:gd name="connsiteY3" fmla="*/ 4384 h 6460"/>
              <a:gd name="connsiteX4" fmla="*/ 9950 w 9981"/>
              <a:gd name="connsiteY4" fmla="*/ 6033 h 6460"/>
              <a:gd name="connsiteX5" fmla="*/ 245 w 9981"/>
              <a:gd name="connsiteY5" fmla="*/ 6109 h 6460"/>
              <a:gd name="connsiteX6" fmla="*/ 198 w 9981"/>
              <a:gd name="connsiteY6" fmla="*/ 243 h 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2" h="6461">
                <a:moveTo>
                  <a:pt x="198" y="243"/>
                </a:moveTo>
                <a:cubicBezTo>
                  <a:pt x="660" y="-615"/>
                  <a:pt x="1334" y="1015"/>
                  <a:pt x="2777" y="1833"/>
                </a:cubicBezTo>
                <a:cubicBezTo>
                  <a:pt x="4220" y="2651"/>
                  <a:pt x="4332" y="1195"/>
                  <a:pt x="5746" y="1533"/>
                </a:cubicBezTo>
                <a:cubicBezTo>
                  <a:pt x="7160" y="1871"/>
                  <a:pt x="6867" y="3364"/>
                  <a:pt x="7607" y="4384"/>
                </a:cubicBezTo>
                <a:cubicBezTo>
                  <a:pt x="8347" y="5404"/>
                  <a:pt x="10250" y="5133"/>
                  <a:pt x="9950" y="6033"/>
                </a:cubicBezTo>
                <a:cubicBezTo>
                  <a:pt x="9650" y="6933"/>
                  <a:pt x="3504" y="6139"/>
                  <a:pt x="245" y="6109"/>
                </a:cubicBezTo>
                <a:cubicBezTo>
                  <a:pt x="225" y="4895"/>
                  <a:pt x="-264" y="1101"/>
                  <a:pt x="198" y="24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643880" y="3582670"/>
            <a:ext cx="5159375" cy="112204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字母操启蒙＋音标入门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11" name="图片 10" descr="微信图片_20240504222241"/>
          <p:cNvPicPr>
            <a:picLocks noChangeAspect="1"/>
          </p:cNvPicPr>
          <p:nvPr/>
        </p:nvPicPr>
        <p:blipFill>
          <a:blip r:embed="rId1"/>
          <a:srcRect t="6258" r="9832"/>
          <a:stretch>
            <a:fillRect/>
          </a:stretch>
        </p:blipFill>
        <p:spPr>
          <a:xfrm>
            <a:off x="-762635" y="2638425"/>
            <a:ext cx="4587240" cy="476885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2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3"/>
          <a:srcRect l="50068" t="35074" r="3184" b="25148"/>
          <a:stretch>
            <a:fillRect/>
          </a:stretch>
        </p:blipFill>
        <p:spPr>
          <a:xfrm>
            <a:off x="10336530" y="-46990"/>
            <a:ext cx="1880235" cy="2132965"/>
          </a:xfrm>
          <a:prstGeom prst="rect">
            <a:avLst/>
          </a:prstGeom>
        </p:spPr>
      </p:pic>
      <p:pic>
        <p:nvPicPr>
          <p:cNvPr id="19" name="图片 18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2670" y="4958080"/>
            <a:ext cx="2477135" cy="2449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8510" y="831850"/>
            <a:ext cx="11734165" cy="247713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+mj-lt"/>
                <a:sym typeface="华文琥珀" panose="02010800040101010101" charset="-122"/>
              </a:rPr>
              <a:t>Lesson 2:</a:t>
            </a:r>
            <a:endParaRPr 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rgbClr val="6096E6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&amp; Phonics Fun</a:t>
            </a:r>
            <a:endParaRPr lang="en-US" alt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50000" t="35094" r="3266" b="25094"/>
          <a:stretch>
            <a:fillRect/>
          </a:stretch>
        </p:blipFill>
        <p:spPr>
          <a:xfrm>
            <a:off x="9855200" y="-50800"/>
            <a:ext cx="2362200" cy="2679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4" name="AutoShape 4"/>
          <p:cNvSpPr/>
          <p:nvPr/>
        </p:nvSpPr>
        <p:spPr>
          <a:xfrm>
            <a:off x="2362200" y="729615"/>
            <a:ext cx="41656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48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Game Time</a:t>
            </a:r>
            <a:endParaRPr lang="en-US" sz="48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00000"/>
              </a:lnSpc>
              <a:defRPr/>
            </a:pPr>
            <a:endParaRPr lang="en-US" sz="48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528300" y="5422900"/>
            <a:ext cx="1816100" cy="18034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806700" y="1513840"/>
            <a:ext cx="7863840" cy="4981575"/>
          </a:xfrm>
          <a:prstGeom prst="flowChartDelay">
            <a:avLst/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200" y="2628900"/>
            <a:ext cx="3930650" cy="4048125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7" name="文本框 16"/>
          <p:cNvSpPr txBox="1"/>
          <p:nvPr/>
        </p:nvSpPr>
        <p:spPr>
          <a:xfrm>
            <a:off x="2817495" y="1621790"/>
            <a:ext cx="68351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单词接龙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/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听我读发音，你来接含有这个发音的单词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/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比如：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  </a:t>
            </a:r>
            <a:r>
              <a:rPr lang="en-US" sz="2800" b="1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/æ/ → cat</a:t>
            </a:r>
            <a:endParaRPr lang="en-US" sz="2800" b="1">
              <a:solidFill>
                <a:srgbClr val="DC262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Arial" panose="020B0604020202020204"/>
            </a:endParaRPr>
          </a:p>
          <a:p>
            <a:pPr algn="l"/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接龙成功的小朋友将获得两张卡片哦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~</a:t>
            </a:r>
            <a:endParaRPr lang="en-US" altLang="zh-CN" sz="2400" b="1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Arial" panose="020B0604020202020204"/>
            </a:endParaRPr>
          </a:p>
        </p:txBody>
      </p:sp>
      <p:sp>
        <p:nvSpPr>
          <p:cNvPr id="19" name="AutoShape 9"/>
          <p:cNvSpPr/>
          <p:nvPr>
            <p:custDataLst>
              <p:tags r:id="rId5"/>
            </p:custDataLst>
          </p:nvPr>
        </p:nvSpPr>
        <p:spPr>
          <a:xfrm>
            <a:off x="3907155" y="3620770"/>
            <a:ext cx="1176655" cy="1272540"/>
          </a:xfrm>
          <a:prstGeom prst="roundRect">
            <a:avLst>
              <a:gd name="adj" fmla="val 14814"/>
            </a:avLst>
          </a:prstGeom>
          <a:solidFill>
            <a:srgbClr val="FECAC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r>
              <a:rPr lang="en-US" sz="2800" b="1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/æ/</a:t>
            </a:r>
            <a:r>
              <a:rPr lang="en-US" sz="1400" b="1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Arial" panose="020B0604020202020204"/>
              </a:rPr>
              <a:t> </a:t>
            </a:r>
            <a:endParaRPr sz="1400"/>
          </a:p>
        </p:txBody>
      </p:sp>
      <p:sp>
        <p:nvSpPr>
          <p:cNvPr id="20" name="AutoShape 13"/>
          <p:cNvSpPr/>
          <p:nvPr>
            <p:custDataLst>
              <p:tags r:id="rId6"/>
            </p:custDataLst>
          </p:nvPr>
        </p:nvSpPr>
        <p:spPr>
          <a:xfrm>
            <a:off x="5476875" y="3620770"/>
            <a:ext cx="1177200" cy="1272540"/>
          </a:xfrm>
          <a:prstGeom prst="roundRect">
            <a:avLst>
              <a:gd name="adj" fmla="val 14814"/>
            </a:avLst>
          </a:prstGeom>
          <a:solidFill>
            <a:srgbClr val="BAE6F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>
                <a:solidFill>
                  <a:srgbClr val="0369A1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/iː/</a:t>
            </a:r>
            <a:endParaRPr lang="en-US" sz="2800" b="1">
              <a:solidFill>
                <a:srgbClr val="0369A1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AutoShape 17"/>
          <p:cNvSpPr/>
          <p:nvPr>
            <p:custDataLst>
              <p:tags r:id="rId7"/>
            </p:custDataLst>
          </p:nvPr>
        </p:nvSpPr>
        <p:spPr>
          <a:xfrm>
            <a:off x="7047230" y="3620770"/>
            <a:ext cx="1177200" cy="1272540"/>
          </a:xfrm>
          <a:prstGeom prst="roundRect">
            <a:avLst>
              <a:gd name="adj" fmla="val 14814"/>
            </a:avLst>
          </a:prstGeom>
          <a:solidFill>
            <a:srgbClr val="FDE68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/ɒ/</a:t>
            </a:r>
            <a:endParaRPr lang="en-US" sz="2800" b="1">
              <a:solidFill>
                <a:srgbClr val="D97706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2" name="AutoShape 21"/>
          <p:cNvSpPr/>
          <p:nvPr>
            <p:custDataLst>
              <p:tags r:id="rId8"/>
            </p:custDataLst>
          </p:nvPr>
        </p:nvSpPr>
        <p:spPr>
          <a:xfrm>
            <a:off x="3907155" y="4979670"/>
            <a:ext cx="1176655" cy="1270800"/>
          </a:xfrm>
          <a:prstGeom prst="roundRect">
            <a:avLst>
              <a:gd name="adj" fmla="val 14814"/>
            </a:avLst>
          </a:prstGeom>
          <a:solidFill>
            <a:srgbClr val="A7F3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 sz="2800" b="1">
              <a:solidFill>
                <a:srgbClr val="059669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  <a:p>
            <a:pPr algn="ctr">
              <a:defRPr/>
            </a:pPr>
            <a:r>
              <a:rPr lang="en-US" sz="2800" b="1">
                <a:solidFill>
                  <a:srgbClr val="059669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/p/</a:t>
            </a: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  <a:p>
            <a:pPr algn="ctr">
              <a:defRPr/>
            </a:pP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5" name="AutoShape 25"/>
          <p:cNvSpPr/>
          <p:nvPr>
            <p:custDataLst>
              <p:tags r:id="rId9"/>
            </p:custDataLst>
          </p:nvPr>
        </p:nvSpPr>
        <p:spPr>
          <a:xfrm>
            <a:off x="5476240" y="4979670"/>
            <a:ext cx="1177925" cy="1270800"/>
          </a:xfrm>
          <a:prstGeom prst="roundRect">
            <a:avLst>
              <a:gd name="adj" fmla="val 14814"/>
            </a:avLst>
          </a:prstGeom>
          <a:solidFill>
            <a:srgbClr val="D8B4F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 sz="2800" b="1">
              <a:solidFill>
                <a:srgbClr val="7C3AED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  <a:p>
            <a:pPr algn="ctr">
              <a:defRPr/>
            </a:pPr>
            <a:r>
              <a:rPr lang="en-US" sz="2800" b="1">
                <a:solidFill>
                  <a:srgbClr val="7C3AED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/b/</a:t>
            </a: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  <a:p>
            <a:pPr algn="ctr">
              <a:defRPr/>
            </a:pPr>
            <a:endParaRPr lang="en-US" sz="2800"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9" name="AutoShape 29"/>
          <p:cNvSpPr/>
          <p:nvPr>
            <p:custDataLst>
              <p:tags r:id="rId10"/>
            </p:custDataLst>
          </p:nvPr>
        </p:nvSpPr>
        <p:spPr>
          <a:xfrm>
            <a:off x="7046595" y="4979670"/>
            <a:ext cx="1182370" cy="1270800"/>
          </a:xfrm>
          <a:prstGeom prst="roundRect">
            <a:avLst>
              <a:gd name="adj" fmla="val 14814"/>
            </a:avLst>
          </a:prstGeom>
          <a:solidFill>
            <a:srgbClr val="FDA4A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>
                <a:solidFill>
                  <a:srgbClr val="E11D48"/>
                </a:solidFill>
                <a:latin typeface="Noto Sans SC" panose="020B0200000000000000" charset="-122"/>
                <a:ea typeface="Noto Sans SC" panose="020B0200000000000000" charset="-122"/>
                <a:cs typeface="Arial" panose="020B0604020202020204"/>
                <a:sym typeface="Arial" panose="020B0604020202020204"/>
              </a:rPr>
              <a:t>/t/</a:t>
            </a:r>
            <a:endParaRPr lang="en-US" sz="2800" b="1">
              <a:solidFill>
                <a:srgbClr val="E11D48"/>
              </a:solidFill>
              <a:latin typeface="Noto Sans SC" panose="020B0200000000000000" charset="-122"/>
              <a:ea typeface="Noto Sans SC" panose="020B0200000000000000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04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</a:t>
            </a:r>
            <a:endParaRPr lang="en-US" altLang="zh-CN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68935" y="43624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069195" y="-46990"/>
            <a:ext cx="2188210" cy="248348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659765" y="618490"/>
            <a:ext cx="1063371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00000"/>
              </a:lnSpc>
              <a:defRPr/>
            </a:pPr>
            <a:r>
              <a:rPr lang="zh-CN" altLang="en-US" sz="6000" b="0" i="0" u="none" strike="noStrike">
                <a:solidFill>
                  <a:schemeClr val="accent2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课堂小结</a:t>
            </a:r>
            <a:endParaRPr lang="zh-CN" altLang="en-US" sz="6000" b="0" i="0" u="none" strike="noStrike">
              <a:solidFill>
                <a:schemeClr val="accent2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华文琥珀" panose="02010800040101010101" charset="-122"/>
            </a:endParaRPr>
          </a:p>
          <a:p>
            <a:pPr marL="0" indent="0" algn="ctr">
              <a:lnSpc>
                <a:spcPct val="100000"/>
              </a:lnSpc>
              <a:defRPr/>
            </a:pPr>
            <a:r>
              <a:rPr lang="en-US" sz="6000" b="0" i="0" u="none" strike="noStrike">
                <a:solidFill>
                  <a:schemeClr val="accent2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 </a:t>
            </a:r>
            <a:endParaRPr lang="en-US" sz="6000" b="0" i="0" u="none" strike="noStrike">
              <a:solidFill>
                <a:schemeClr val="accent2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5675" y="2202815"/>
            <a:ext cx="4378325" cy="3662680"/>
            <a:chOff x="5030" y="9403"/>
            <a:chExt cx="6895" cy="5768"/>
          </a:xfrm>
        </p:grpSpPr>
        <p:sp>
          <p:nvSpPr>
            <p:cNvPr id="27" name="椭圆 26"/>
            <p:cNvSpPr/>
            <p:nvPr>
              <p:custDataLst>
                <p:tags r:id="rId3"/>
              </p:custDataLst>
            </p:nvPr>
          </p:nvSpPr>
          <p:spPr>
            <a:xfrm>
              <a:off x="5593" y="9403"/>
              <a:ext cx="5768" cy="576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4" name="图片 3" descr="微信图片_2024050422224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rcRect l="17268" t="13357" r="13386" b="17478"/>
            <a:stretch>
              <a:fillRect/>
            </a:stretch>
          </p:blipFill>
          <p:spPr>
            <a:xfrm>
              <a:off x="5030" y="10111"/>
              <a:ext cx="6895" cy="3977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504815" y="1972310"/>
            <a:ext cx="4561840" cy="3988435"/>
            <a:chOff x="8437" y="3327"/>
            <a:chExt cx="7184" cy="6281"/>
          </a:xfrm>
        </p:grpSpPr>
        <p:grpSp>
          <p:nvGrpSpPr>
            <p:cNvPr id="7" name="组合 6"/>
            <p:cNvGrpSpPr/>
            <p:nvPr/>
          </p:nvGrpSpPr>
          <p:grpSpPr>
            <a:xfrm>
              <a:off x="8437" y="3327"/>
              <a:ext cx="7180" cy="1982"/>
              <a:chOff x="1748" y="3704"/>
              <a:chExt cx="7643" cy="2334"/>
            </a:xfrm>
          </p:grpSpPr>
          <p:sp>
            <p:nvSpPr>
              <p:cNvPr id="29" name="圆角矩形 28"/>
              <p:cNvSpPr/>
              <p:nvPr>
                <p:custDataLst>
                  <p:tags r:id="rId6"/>
                </p:custDataLst>
              </p:nvPr>
            </p:nvSpPr>
            <p:spPr>
              <a:xfrm>
                <a:off x="1748" y="3704"/>
                <a:ext cx="7643" cy="2334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478" y="4308"/>
                <a:ext cx="3984" cy="1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 smtClean="0">
                    <a:solidFill>
                      <a:schemeClr val="bg1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+mn-ea"/>
                  </a:rPr>
                  <a:t>A-B-C-D-E</a:t>
                </a:r>
                <a:endParaRPr lang="en-US" altLang="zh-CN" sz="3600" b="1" dirty="0" smtClean="0">
                  <a:solidFill>
                    <a:schemeClr val="bg1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endParaRPr>
              </a:p>
            </p:txBody>
          </p:sp>
          <p:sp>
            <p:nvSpPr>
              <p:cNvPr id="205" name="文本框 20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69" y="3961"/>
                <a:ext cx="1328" cy="205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p>
                <a:r>
                  <a:rPr lang="en-US" altLang="zh-CN" sz="6600">
                    <a:solidFill>
                      <a:schemeClr val="bg1"/>
                    </a:solidFill>
                    <a:latin typeface="华文琥珀" panose="02010800040101010101" charset="-122"/>
                    <a:ea typeface="华文琥珀" panose="02010800040101010101" charset="-122"/>
                    <a:cs typeface="汉仪晓波花月圆简" panose="00020600040101010101" charset="-122"/>
                  </a:rPr>
                  <a:t>1</a:t>
                </a:r>
                <a:endPara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endParaRPr>
              </a:p>
            </p:txBody>
          </p:sp>
          <p:cxnSp>
            <p:nvCxnSpPr>
              <p:cNvPr id="53" name="直接连接符 52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3197" y="3881"/>
                <a:ext cx="0" cy="1928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8437" y="5395"/>
              <a:ext cx="7182" cy="1984"/>
              <a:chOff x="9887" y="3704"/>
              <a:chExt cx="7643" cy="2334"/>
            </a:xfrm>
          </p:grpSpPr>
          <p:sp>
            <p:nvSpPr>
              <p:cNvPr id="30" name="圆角矩形 29"/>
              <p:cNvSpPr/>
              <p:nvPr>
                <p:custDataLst>
                  <p:tags r:id="rId10"/>
                </p:custDataLst>
              </p:nvPr>
            </p:nvSpPr>
            <p:spPr>
              <a:xfrm>
                <a:off x="9887" y="3704"/>
                <a:ext cx="7643" cy="2334"/>
              </a:xfrm>
              <a:prstGeom prst="round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0101" y="3984"/>
                <a:ext cx="1328" cy="1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6600">
                    <a:solidFill>
                      <a:schemeClr val="bg1"/>
                    </a:solidFill>
                    <a:latin typeface="华文琥珀" panose="02010800040101010101" charset="-122"/>
                    <a:ea typeface="华文琥珀" panose="02010800040101010101" charset="-122"/>
                    <a:cs typeface="汉仪晓波花月圆简" panose="00020600040101010101" charset="-122"/>
                  </a:rPr>
                  <a:t>2</a:t>
                </a:r>
                <a:endPara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endParaRPr>
              </a:p>
            </p:txBody>
          </p:sp>
          <p:cxnSp>
            <p:nvCxnSpPr>
              <p:cNvPr id="55" name="直接连接符 5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11361" y="3984"/>
                <a:ext cx="0" cy="1928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AutoShape 15"/>
              <p:cNvSpPr/>
              <p:nvPr>
                <p:custDataLst>
                  <p:tags r:id="rId13"/>
                </p:custDataLst>
              </p:nvPr>
            </p:nvSpPr>
            <p:spPr>
              <a:xfrm>
                <a:off x="11467" y="4256"/>
                <a:ext cx="4526" cy="1043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88900" tIns="50800" rIns="88900" bIns="50800" rtlCol="0" anchor="t" anchorCtr="0"/>
              <a:lstStyle/>
              <a:p>
                <a:pPr marL="0" indent="0" algn="l">
                  <a:lnSpc>
                    <a:spcPct val="100000"/>
                  </a:lnSpc>
                  <a:defRPr/>
                </a:pPr>
                <a:r>
                  <a:rPr lang="en-US" sz="3600" b="1" i="0" u="none" strike="noStrike">
                    <a:solidFill>
                      <a:srgbClr val="FFFFFF"/>
                    </a:solidFill>
                    <a:latin typeface="Noto Sans SC" panose="020B0200000000000000" charset="-122"/>
                    <a:ea typeface="Noto Sans SC" panose="020B0200000000000000" charset="-122"/>
                    <a:cs typeface="+mn-lt"/>
                    <a:sym typeface="华文琥珀" panose="02010800040101010101" charset="-122"/>
                  </a:rPr>
                  <a:t>ABC</a:t>
                </a:r>
                <a:r>
                  <a:rPr lang="zh-CN" altLang="en-US" sz="3600" b="1" i="0" u="none" strike="noStrike">
                    <a:solidFill>
                      <a:srgbClr val="FFFFFF"/>
                    </a:solidFill>
                    <a:latin typeface="Noto Sans SC" panose="020B0200000000000000" charset="-122"/>
                    <a:ea typeface="Noto Sans SC" panose="020B0200000000000000" charset="-122"/>
                    <a:cs typeface="+mn-lt"/>
                    <a:sym typeface="华文琥珀" panose="02010800040101010101" charset="-122"/>
                  </a:rPr>
                  <a:t>字母歌</a:t>
                </a:r>
                <a:endParaRPr lang="zh-CN" alt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437" y="7486"/>
              <a:ext cx="7184" cy="2123"/>
              <a:chOff x="1748" y="6464"/>
              <a:chExt cx="7643" cy="2498"/>
            </a:xfrm>
          </p:grpSpPr>
          <p:sp>
            <p:nvSpPr>
              <p:cNvPr id="31" name="圆角矩形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1748" y="6464"/>
                <a:ext cx="7643" cy="2334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977" y="6912"/>
                <a:ext cx="1328" cy="2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6600">
                    <a:solidFill>
                      <a:schemeClr val="bg1"/>
                    </a:solidFill>
                    <a:latin typeface="华文琥珀" panose="02010800040101010101" charset="-122"/>
                    <a:ea typeface="华文琥珀" panose="02010800040101010101" charset="-122"/>
                    <a:cs typeface="汉仪晓波花月圆简" panose="00020600040101010101" charset="-122"/>
                  </a:rPr>
                  <a:t>3</a:t>
                </a:r>
                <a:endPara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endParaRPr>
              </a:p>
            </p:txBody>
          </p:sp>
          <p:cxnSp>
            <p:nvCxnSpPr>
              <p:cNvPr id="54" name="直接连接符 53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3196" y="6667"/>
                <a:ext cx="0" cy="1928"/>
              </a:xfrm>
              <a:prstGeom prst="line">
                <a:avLst/>
              </a:prstGeom>
              <a:ln>
                <a:solidFill>
                  <a:schemeClr val="bg1">
                    <a:alpha val="4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AutoShape 19"/>
              <p:cNvSpPr/>
              <p:nvPr>
                <p:custDataLst>
                  <p:tags r:id="rId17"/>
                </p:custDataLst>
              </p:nvPr>
            </p:nvSpPr>
            <p:spPr>
              <a:xfrm>
                <a:off x="3477" y="6551"/>
                <a:ext cx="3905" cy="2047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88900" tIns="50800" rIns="88900" bIns="50800" rtlCol="0" anchor="t" anchorCtr="0"/>
              <a:lstStyle/>
              <a:p>
                <a:pPr marL="0" indent="0" algn="l">
                  <a:lnSpc>
                    <a:spcPct val="100000"/>
                  </a:lnSpc>
                  <a:defRPr/>
                </a:pPr>
                <a:r>
                  <a:rPr lang="en-US" sz="3600" b="1">
                    <a:solidFill>
                      <a:schemeClr val="bg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/æ/ /iː/ /ɒ/</a:t>
                </a:r>
                <a:endParaRPr lang="en-US" sz="3600" b="1">
                  <a:solidFill>
                    <a:schemeClr val="bg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endParaRPr>
              </a:p>
              <a:p>
                <a:pPr marL="0" indent="0" algn="l">
                  <a:lnSpc>
                    <a:spcPct val="100000"/>
                  </a:lnSpc>
                  <a:defRPr/>
                </a:pPr>
                <a:r>
                  <a:rPr lang="en-US" sz="3600" b="1">
                    <a:solidFill>
                      <a:schemeClr val="bg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/p/ /b/ /t/</a:t>
                </a:r>
                <a:endParaRPr lang="en-US" sz="3600">
                  <a:solidFill>
                    <a:schemeClr val="bg1"/>
                  </a:solidFill>
                </a:endParaRPr>
              </a:p>
              <a:p>
                <a:pPr marL="0" indent="0" algn="l">
                  <a:lnSpc>
                    <a:spcPct val="100000"/>
                  </a:lnSpc>
                  <a:defRPr/>
                </a:pPr>
                <a:endParaRPr lang="en-US" sz="3600">
                  <a:solidFill>
                    <a:schemeClr val="bg1"/>
                  </a:solidFill>
                </a:endParaRPr>
              </a:p>
              <a:p>
                <a:pPr marL="0" indent="0" algn="l">
                  <a:lnSpc>
                    <a:spcPct val="100000"/>
                  </a:lnSpc>
                  <a:defRPr/>
                </a:pPr>
                <a:r>
                  <a:rPr lang="en-US" sz="3600" b="1">
                    <a:solidFill>
                      <a:schemeClr val="bg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 </a:t>
                </a:r>
                <a:endParaRPr lang="en-US" sz="3600">
                  <a:solidFill>
                    <a:schemeClr val="bg1"/>
                  </a:solidFill>
                </a:endParaRPr>
              </a:p>
              <a:p>
                <a:pPr marL="0" indent="0" algn="l">
                  <a:lnSpc>
                    <a:spcPct val="100000"/>
                  </a:lnSpc>
                  <a:defRPr/>
                </a:pPr>
                <a:endParaRPr lang="en-US" altLang="en-US" sz="3600" b="1" i="0" u="none" strike="noStrike">
                  <a:solidFill>
                    <a:schemeClr val="bg1"/>
                  </a:solidFill>
                  <a:latin typeface="Arial" panose="020B0604020202020204"/>
                  <a:ea typeface="宋体" panose="02010600030101010101" pitchFamily="2" charset="-122"/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2293600" y="40360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微信图片_20240504222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7585" y="1220470"/>
            <a:ext cx="2232660" cy="2232660"/>
          </a:xfrm>
          <a:prstGeom prst="rect">
            <a:avLst/>
          </a:prstGeom>
        </p:spPr>
      </p:pic>
      <p:pic>
        <p:nvPicPr>
          <p:cNvPr id="13" name="图片 12" descr="微信图片_20240504222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685" y="570230"/>
            <a:ext cx="5633085" cy="3257550"/>
          </a:xfrm>
          <a:prstGeom prst="rect">
            <a:avLst/>
          </a:prstGeom>
        </p:spPr>
      </p:pic>
      <p:pic>
        <p:nvPicPr>
          <p:cNvPr id="11" name="图片 10" descr="微信图片_20240504222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640" y="897890"/>
            <a:ext cx="2928620" cy="2928620"/>
          </a:xfrm>
          <a:prstGeom prst="rect">
            <a:avLst/>
          </a:prstGeom>
        </p:spPr>
      </p:pic>
      <p:pic>
        <p:nvPicPr>
          <p:cNvPr id="10" name="图片 9" descr="微信图片_202405042221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50" y="824230"/>
            <a:ext cx="3058795" cy="3002280"/>
          </a:xfrm>
          <a:prstGeom prst="rect">
            <a:avLst/>
          </a:prstGeom>
        </p:spPr>
      </p:pic>
      <p:pic>
        <p:nvPicPr>
          <p:cNvPr id="8" name="图片 7" descr="微信图片_202405042220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85" y="1527810"/>
            <a:ext cx="2084070" cy="208407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6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7"/>
          <a:srcRect l="50068" t="35074" r="3184" b="25148"/>
          <a:stretch>
            <a:fillRect/>
          </a:stretch>
        </p:blipFill>
        <p:spPr>
          <a:xfrm>
            <a:off x="10774045" y="-46990"/>
            <a:ext cx="1442720" cy="163703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979170" y="2869565"/>
            <a:ext cx="10786745" cy="3470910"/>
          </a:xfrm>
          <a:custGeom>
            <a:avLst/>
            <a:gdLst>
              <a:gd name="connsiteX0" fmla="*/ 0 w 14287"/>
              <a:gd name="connsiteY0" fmla="*/ 918 h 5465"/>
              <a:gd name="connsiteX1" fmla="*/ 881 w 14287"/>
              <a:gd name="connsiteY1" fmla="*/ 37 h 5465"/>
              <a:gd name="connsiteX2" fmla="*/ 4425 w 14287"/>
              <a:gd name="connsiteY2" fmla="*/ 150 h 5465"/>
              <a:gd name="connsiteX3" fmla="*/ 9187 w 14287"/>
              <a:gd name="connsiteY3" fmla="*/ 0 h 5465"/>
              <a:gd name="connsiteX4" fmla="*/ 13462 w 14287"/>
              <a:gd name="connsiteY4" fmla="*/ 187 h 5465"/>
              <a:gd name="connsiteX5" fmla="*/ 14287 w 14287"/>
              <a:gd name="connsiteY5" fmla="*/ 825 h 5465"/>
              <a:gd name="connsiteX6" fmla="*/ 14212 w 14287"/>
              <a:gd name="connsiteY6" fmla="*/ 4443 h 5465"/>
              <a:gd name="connsiteX7" fmla="*/ 13331 w 14287"/>
              <a:gd name="connsiteY7" fmla="*/ 5324 h 5465"/>
              <a:gd name="connsiteX8" fmla="*/ 10650 w 14287"/>
              <a:gd name="connsiteY8" fmla="*/ 5025 h 5465"/>
              <a:gd name="connsiteX9" fmla="*/ 5512 w 14287"/>
              <a:gd name="connsiteY9" fmla="*/ 5437 h 5465"/>
              <a:gd name="connsiteX10" fmla="*/ 3150 w 14287"/>
              <a:gd name="connsiteY10" fmla="*/ 5400 h 5465"/>
              <a:gd name="connsiteX11" fmla="*/ 881 w 14287"/>
              <a:gd name="connsiteY11" fmla="*/ 5324 h 5465"/>
              <a:gd name="connsiteX12" fmla="*/ 37 w 14287"/>
              <a:gd name="connsiteY12" fmla="*/ 3900 h 5465"/>
              <a:gd name="connsiteX13" fmla="*/ 0 w 14287"/>
              <a:gd name="connsiteY13" fmla="*/ 918 h 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287" h="5466">
                <a:moveTo>
                  <a:pt x="0" y="918"/>
                </a:moveTo>
                <a:cubicBezTo>
                  <a:pt x="0" y="432"/>
                  <a:pt x="395" y="37"/>
                  <a:pt x="881" y="37"/>
                </a:cubicBezTo>
                <a:lnTo>
                  <a:pt x="4425" y="150"/>
                </a:lnTo>
                <a:lnTo>
                  <a:pt x="9187" y="0"/>
                </a:lnTo>
                <a:cubicBezTo>
                  <a:pt x="10612" y="62"/>
                  <a:pt x="11925" y="-38"/>
                  <a:pt x="13462" y="187"/>
                </a:cubicBezTo>
                <a:cubicBezTo>
                  <a:pt x="13948" y="187"/>
                  <a:pt x="14287" y="339"/>
                  <a:pt x="14287" y="825"/>
                </a:cubicBezTo>
                <a:lnTo>
                  <a:pt x="14212" y="4443"/>
                </a:lnTo>
                <a:cubicBezTo>
                  <a:pt x="14212" y="4929"/>
                  <a:pt x="13817" y="5324"/>
                  <a:pt x="13331" y="5324"/>
                </a:cubicBezTo>
                <a:cubicBezTo>
                  <a:pt x="12737" y="5409"/>
                  <a:pt x="12347" y="5012"/>
                  <a:pt x="10650" y="5025"/>
                </a:cubicBezTo>
                <a:cubicBezTo>
                  <a:pt x="9347" y="5044"/>
                  <a:pt x="6762" y="5362"/>
                  <a:pt x="5512" y="5437"/>
                </a:cubicBezTo>
                <a:cubicBezTo>
                  <a:pt x="4262" y="5512"/>
                  <a:pt x="3922" y="5419"/>
                  <a:pt x="3150" y="5400"/>
                </a:cubicBezTo>
                <a:lnTo>
                  <a:pt x="881" y="5324"/>
                </a:lnTo>
                <a:cubicBezTo>
                  <a:pt x="395" y="5324"/>
                  <a:pt x="37" y="4386"/>
                  <a:pt x="37" y="3900"/>
                </a:cubicBezTo>
                <a:lnTo>
                  <a:pt x="0" y="9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39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0925" y="3429000"/>
            <a:ext cx="1078674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Thank You</a:t>
            </a:r>
            <a:endParaRPr lang="en-US" altLang="zh-CN" sz="16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6" name="图片 5" descr="微信图片_20240504222316"/>
          <p:cNvPicPr>
            <a:picLocks noChangeAspect="1"/>
          </p:cNvPicPr>
          <p:nvPr/>
        </p:nvPicPr>
        <p:blipFill>
          <a:blip r:embed="rId8"/>
          <a:srcRect t="33056" b="30074"/>
          <a:stretch>
            <a:fillRect/>
          </a:stretch>
        </p:blipFill>
        <p:spPr>
          <a:xfrm>
            <a:off x="-301625" y="4329430"/>
            <a:ext cx="3319145" cy="2528570"/>
          </a:xfrm>
          <a:prstGeom prst="rect">
            <a:avLst/>
          </a:prstGeom>
        </p:spPr>
      </p:pic>
      <p:pic>
        <p:nvPicPr>
          <p:cNvPr id="7" name="图片 6" descr="微信图片_202405042222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-3465830" y="-683260"/>
            <a:ext cx="8248015" cy="824801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2976880" y="-556260"/>
            <a:ext cx="8248015" cy="8248015"/>
          </a:xfrm>
          <a:prstGeom prst="ellips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微信图片_20240504222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1055" y="690245"/>
            <a:ext cx="5483860" cy="5383530"/>
          </a:xfrm>
          <a:prstGeom prst="rect">
            <a:avLst/>
          </a:prstGeom>
        </p:spPr>
      </p:pic>
      <p:pic>
        <p:nvPicPr>
          <p:cNvPr id="8" name="图片 7" descr="微信图片_20240504222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1920" y="5572125"/>
            <a:ext cx="1739265" cy="1739265"/>
          </a:xfrm>
          <a:prstGeom prst="rect">
            <a:avLst/>
          </a:prstGeom>
        </p:spPr>
      </p:pic>
      <p:pic>
        <p:nvPicPr>
          <p:cNvPr id="9" name="图片 8" descr="微信图片_20240504222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5479415" y="689610"/>
            <a:ext cx="4404360" cy="904875"/>
            <a:chOff x="9510" y="2173"/>
            <a:chExt cx="6936" cy="1425"/>
          </a:xfrm>
        </p:grpSpPr>
        <p:grpSp>
          <p:nvGrpSpPr>
            <p:cNvPr id="13" name="组合 12"/>
            <p:cNvGrpSpPr/>
            <p:nvPr/>
          </p:nvGrpSpPr>
          <p:grpSpPr>
            <a:xfrm>
              <a:off x="9510" y="2173"/>
              <a:ext cx="6936" cy="1425"/>
              <a:chOff x="9510" y="2173"/>
              <a:chExt cx="6936" cy="1425"/>
            </a:xfrm>
          </p:grpSpPr>
          <p:sp>
            <p:nvSpPr>
              <p:cNvPr id="11" name="圆角矩形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9510" y="2173"/>
                <a:ext cx="6936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01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6082665" y="2075180"/>
            <a:ext cx="4449445" cy="904875"/>
            <a:chOff x="9510" y="2173"/>
            <a:chExt cx="7007" cy="1425"/>
          </a:xfrm>
        </p:grpSpPr>
        <p:grpSp>
          <p:nvGrpSpPr>
            <p:cNvPr id="17" name="组合 16"/>
            <p:cNvGrpSpPr/>
            <p:nvPr/>
          </p:nvGrpSpPr>
          <p:grpSpPr>
            <a:xfrm>
              <a:off x="9510" y="2173"/>
              <a:ext cx="7007" cy="1425"/>
              <a:chOff x="9510" y="2173"/>
              <a:chExt cx="7007" cy="1425"/>
            </a:xfrm>
          </p:grpSpPr>
          <p:sp>
            <p:nvSpPr>
              <p:cNvPr id="18" name="圆角矩形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510" y="2173"/>
                <a:ext cx="7007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>
                <p:custDataLst>
                  <p:tags r:id="rId10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>
              <p:custDataLst>
                <p:tags r:id="rId11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02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5857875" y="3568065"/>
            <a:ext cx="4674235" cy="904875"/>
            <a:chOff x="9510" y="2173"/>
            <a:chExt cx="7361" cy="1425"/>
          </a:xfrm>
        </p:grpSpPr>
        <p:grpSp>
          <p:nvGrpSpPr>
            <p:cNvPr id="22" name="组合 21"/>
            <p:cNvGrpSpPr/>
            <p:nvPr/>
          </p:nvGrpSpPr>
          <p:grpSpPr>
            <a:xfrm>
              <a:off x="9510" y="2173"/>
              <a:ext cx="7361" cy="1425"/>
              <a:chOff x="9510" y="2173"/>
              <a:chExt cx="7361" cy="1425"/>
            </a:xfrm>
          </p:grpSpPr>
          <p:sp>
            <p:nvSpPr>
              <p:cNvPr id="23" name="圆角矩形 22"/>
              <p:cNvSpPr/>
              <p:nvPr>
                <p:custDataLst>
                  <p:tags r:id="rId13"/>
                </p:custDataLst>
              </p:nvPr>
            </p:nvSpPr>
            <p:spPr>
              <a:xfrm>
                <a:off x="9510" y="2173"/>
                <a:ext cx="7361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>
                <p:custDataLst>
                  <p:tags r:id="rId14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03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6"/>
            </p:custDataLst>
          </p:nvPr>
        </p:nvGrpSpPr>
        <p:grpSpPr>
          <a:xfrm>
            <a:off x="5568950" y="4953000"/>
            <a:ext cx="4549140" cy="904875"/>
            <a:chOff x="9510" y="2173"/>
            <a:chExt cx="7164" cy="1425"/>
          </a:xfrm>
        </p:grpSpPr>
        <p:grpSp>
          <p:nvGrpSpPr>
            <p:cNvPr id="27" name="组合 26"/>
            <p:cNvGrpSpPr/>
            <p:nvPr/>
          </p:nvGrpSpPr>
          <p:grpSpPr>
            <a:xfrm>
              <a:off x="9510" y="2173"/>
              <a:ext cx="7164" cy="1425"/>
              <a:chOff x="9510" y="2173"/>
              <a:chExt cx="7164" cy="1425"/>
            </a:xfrm>
          </p:grpSpPr>
          <p:sp>
            <p:nvSpPr>
              <p:cNvPr id="28" name="圆角矩形 27"/>
              <p:cNvSpPr/>
              <p:nvPr>
                <p:custDataLst>
                  <p:tags r:id="rId17"/>
                </p:custDataLst>
              </p:nvPr>
            </p:nvSpPr>
            <p:spPr>
              <a:xfrm>
                <a:off x="9510" y="2173"/>
                <a:ext cx="7164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>
                <p:custDataLst>
                  <p:tags r:id="rId18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>
              <p:custDataLst>
                <p:tags r:id="rId19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04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20"/>
            </p:custDataLst>
          </p:nvPr>
        </p:nvSpPr>
        <p:spPr>
          <a:xfrm>
            <a:off x="6326505" y="873125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词汇热身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1"/>
            </p:custDataLst>
          </p:nvPr>
        </p:nvSpPr>
        <p:spPr>
          <a:xfrm>
            <a:off x="6918960" y="2263775"/>
            <a:ext cx="35325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defRPr/>
            </a:pPr>
            <a:r>
              <a:rPr lang="en-US" sz="2800" b="1">
                <a:solidFill>
                  <a:srgbClr val="58B6E5"/>
                </a:solidFill>
                <a:effectLst>
                  <a:outerShdw blurRad="38100" dist="25400" dir="2700000" algn="tl" rotWithShape="0">
                    <a:srgbClr val="000000">
                      <a:alpha val="40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ABCs Fun 字母欢乐学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2"/>
            </p:custDataLst>
          </p:nvPr>
        </p:nvSpPr>
        <p:spPr>
          <a:xfrm>
            <a:off x="6531610" y="3759200"/>
            <a:ext cx="4099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00000"/>
              </a:lnSpc>
              <a:defRPr/>
            </a:pPr>
            <a:r>
              <a:rPr lang="en-US" sz="2800" b="1">
                <a:solidFill>
                  <a:srgbClr val="58B6E5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Phonics Time 音标启蒙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3"/>
            </p:custDataLst>
          </p:nvPr>
        </p:nvSpPr>
        <p:spPr>
          <a:xfrm>
            <a:off x="6531610" y="5081905"/>
            <a:ext cx="33521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771505" y="1262380"/>
            <a:ext cx="1106170" cy="4239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6000" b="1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CONTENTS</a:t>
            </a:r>
            <a:endParaRPr lang="en-US" altLang="zh-CN" sz="6000" b="1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Part 01</a:t>
            </a:r>
            <a:endParaRPr lang="en-US" altLang="zh-CN" sz="9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6228715" y="622300"/>
            <a:ext cx="5462270" cy="22637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endParaRPr lang="en-US" altLang="zh-CN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词汇热身</a:t>
            </a:r>
            <a:endParaRPr lang="zh-CN" altLang="en-US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69570" y="477520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20605" y="-46990"/>
            <a:ext cx="2296160" cy="26060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595755" y="2050415"/>
            <a:ext cx="2546350" cy="1517650"/>
            <a:chOff x="1914" y="3451"/>
            <a:chExt cx="7349" cy="6326"/>
          </a:xfrm>
        </p:grpSpPr>
        <p:sp>
          <p:nvSpPr>
            <p:cNvPr id="19" name="任意多边形 18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9440" y="2398395"/>
            <a:ext cx="6948805" cy="2861945"/>
            <a:chOff x="12284" y="3214"/>
            <a:chExt cx="10943" cy="4507"/>
          </a:xfrm>
        </p:grpSpPr>
        <p:sp>
          <p:nvSpPr>
            <p:cNvPr id="31" name="文本框 44"/>
            <p:cNvSpPr txBox="1"/>
            <p:nvPr/>
          </p:nvSpPr>
          <p:spPr>
            <a:xfrm>
              <a:off x="12790" y="3214"/>
              <a:ext cx="10437" cy="10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  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动物：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cat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dog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bird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fish</a:t>
              </a:r>
              <a:endParaRPr lang="en-US" altLang="zh-CN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endParaRPr>
            </a:p>
          </p:txBody>
        </p:sp>
        <p:sp>
          <p:nvSpPr>
            <p:cNvPr id="36" name="文本框 44"/>
            <p:cNvSpPr txBox="1"/>
            <p:nvPr/>
          </p:nvSpPr>
          <p:spPr>
            <a:xfrm>
              <a:off x="13142" y="4942"/>
              <a:ext cx="9526" cy="2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食物：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apple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banana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rice</a:t>
              </a:r>
              <a:r>
                <a:rPr lang="zh-CN" altLang="en-US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32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     egg</a:t>
              </a:r>
              <a:endParaRPr lang="en-US" altLang="zh-CN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2284" y="5554"/>
              <a:ext cx="438" cy="426"/>
              <a:chOff x="3176" y="7249"/>
              <a:chExt cx="438" cy="426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2284" y="3931"/>
              <a:ext cx="438" cy="426"/>
              <a:chOff x="3176" y="7249"/>
              <a:chExt cx="438" cy="426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sp>
          <p:nvSpPr>
            <p:cNvPr id="70" name="任意多边形 69"/>
            <p:cNvSpPr/>
            <p:nvPr/>
          </p:nvSpPr>
          <p:spPr>
            <a:xfrm>
              <a:off x="12382" y="7191"/>
              <a:ext cx="242" cy="236"/>
            </a:xfrm>
            <a:custGeom>
              <a:avLst/>
              <a:gdLst>
                <a:gd name="connisteX0" fmla="*/ 639484 w 1588724"/>
                <a:gd name="connsiteY0" fmla="*/ 14265 h 1426707"/>
                <a:gd name="connisteX1" fmla="*/ 1329729 w 1588724"/>
                <a:gd name="connsiteY1" fmla="*/ 204765 h 1426707"/>
                <a:gd name="connisteX2" fmla="*/ 1579919 w 1588724"/>
                <a:gd name="connsiteY2" fmla="*/ 835955 h 1426707"/>
                <a:gd name="connisteX3" fmla="*/ 1127799 w 1588724"/>
                <a:gd name="connsiteY3" fmla="*/ 1395390 h 1426707"/>
                <a:gd name="connisteX4" fmla="*/ 139104 w 1588724"/>
                <a:gd name="connsiteY4" fmla="*/ 1216955 h 1426707"/>
                <a:gd name="connisteX5" fmla="*/ 91479 w 1588724"/>
                <a:gd name="connsiteY5" fmla="*/ 442890 h 1426707"/>
                <a:gd name="connisteX6" fmla="*/ 639484 w 1588724"/>
                <a:gd name="connsiteY6" fmla="*/ 14265 h 142670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</a:cxnLst>
              <a:rect l="l" t="t" r="r" b="b"/>
              <a:pathLst>
                <a:path w="1588725" h="1426707">
                  <a:moveTo>
                    <a:pt x="639485" y="14265"/>
                  </a:moveTo>
                  <a:cubicBezTo>
                    <a:pt x="887135" y="-33360"/>
                    <a:pt x="1141770" y="40300"/>
                    <a:pt x="1329730" y="204765"/>
                  </a:cubicBezTo>
                  <a:cubicBezTo>
                    <a:pt x="1517690" y="369230"/>
                    <a:pt x="1620560" y="597830"/>
                    <a:pt x="1579920" y="835955"/>
                  </a:cubicBezTo>
                  <a:cubicBezTo>
                    <a:pt x="1539280" y="1074080"/>
                    <a:pt x="1416090" y="1319190"/>
                    <a:pt x="1127800" y="1395390"/>
                  </a:cubicBezTo>
                  <a:cubicBezTo>
                    <a:pt x="839510" y="1471590"/>
                    <a:pt x="346115" y="1407455"/>
                    <a:pt x="139105" y="1216955"/>
                  </a:cubicBezTo>
                  <a:cubicBezTo>
                    <a:pt x="-67905" y="1026455"/>
                    <a:pt x="-8850" y="683555"/>
                    <a:pt x="91480" y="442890"/>
                  </a:cubicBezTo>
                  <a:cubicBezTo>
                    <a:pt x="191810" y="202225"/>
                    <a:pt x="391835" y="61890"/>
                    <a:pt x="639485" y="14265"/>
                  </a:cubicBezTo>
                  <a:close/>
                </a:path>
              </a:pathLst>
            </a:custGeom>
            <a:solidFill>
              <a:srgbClr val="FFEFE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 b="1" dirty="0">
                <a:solidFill>
                  <a:srgbClr val="FF7C7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95755" y="3879215"/>
            <a:ext cx="2546350" cy="1517650"/>
            <a:chOff x="1914" y="3451"/>
            <a:chExt cx="7349" cy="6326"/>
          </a:xfrm>
        </p:grpSpPr>
        <p:sp>
          <p:nvSpPr>
            <p:cNvPr id="44" name="任意多边形 43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rgbClr val="FFEFE0">
                <a:alpha val="50000"/>
              </a:srgbClr>
            </a:soli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7" name="图片 6" descr="微信图片_20240504222050"/>
          <p:cNvPicPr>
            <a:picLocks noChangeAspect="1"/>
          </p:cNvPicPr>
          <p:nvPr/>
        </p:nvPicPr>
        <p:blipFill>
          <a:blip r:embed="rId3"/>
          <a:srcRect l="32348" t="71081" r="35658" b="4760"/>
          <a:stretch>
            <a:fillRect/>
          </a:stretch>
        </p:blipFill>
        <p:spPr>
          <a:xfrm>
            <a:off x="1995805" y="1930400"/>
            <a:ext cx="1663700" cy="1656715"/>
          </a:xfrm>
          <a:prstGeom prst="rect">
            <a:avLst/>
          </a:prstGeom>
        </p:spPr>
      </p:pic>
      <p:pic>
        <p:nvPicPr>
          <p:cNvPr id="9" name="图片 8" descr="微信图片_20240504222050"/>
          <p:cNvPicPr>
            <a:picLocks noChangeAspect="1"/>
          </p:cNvPicPr>
          <p:nvPr/>
        </p:nvPicPr>
        <p:blipFill>
          <a:blip r:embed="rId3"/>
          <a:srcRect l="3151" t="36402" r="68812" b="36022"/>
          <a:stretch>
            <a:fillRect/>
          </a:stretch>
        </p:blipFill>
        <p:spPr>
          <a:xfrm>
            <a:off x="2201545" y="3495675"/>
            <a:ext cx="1457960" cy="1891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34070" y="15417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288030" y="575310"/>
            <a:ext cx="70465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400" b="1">
                <a:ln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Noto Sans SC" panose="020B0200000000000000" charset="-122"/>
                <a:cs typeface="+mn-lt"/>
              </a:rPr>
              <a:t>Let’s read together</a:t>
            </a:r>
            <a:r>
              <a:rPr lang="zh-CN" altLang="en-US" sz="4400" b="1">
                <a:ln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Noto Sans SC" panose="020B0200000000000000" charset="-122"/>
                <a:cs typeface="+mn-lt"/>
              </a:rPr>
              <a:t>！</a:t>
            </a:r>
            <a:endParaRPr lang="zh-CN" altLang="en-US" sz="4400" b="1">
              <a:ln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Noto Sans SC" panose="020B0200000000000000" charset="-122"/>
              <a:cs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02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>
            <a:off x="5472430" y="400050"/>
            <a:ext cx="6675755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defRPr/>
            </a:pPr>
            <a:r>
              <a:rPr lang="en-US" sz="6000" b="1">
                <a:solidFill>
                  <a:srgbClr val="58B6E5"/>
                </a:solidFill>
                <a:effectLst>
                  <a:outerShdw blurRad="38100" dist="25400" dir="2700000" algn="tl" rotWithShape="0">
                    <a:srgbClr val="000000">
                      <a:alpha val="40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ABCs Fun </a:t>
            </a:r>
            <a:endParaRPr lang="en-US" sz="6000" b="1">
              <a:solidFill>
                <a:srgbClr val="58B6E5"/>
              </a:solidFill>
              <a:effectLst>
                <a:outerShdw blurRad="38100" dist="25400" dir="2700000" algn="tl" rotWithShape="0">
                  <a:srgbClr val="000000">
                    <a:alpha val="40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00000"/>
              </a:lnSpc>
              <a:defRPr/>
            </a:pPr>
            <a:r>
              <a:rPr lang="en-US" sz="6000" b="1">
                <a:solidFill>
                  <a:srgbClr val="58B6E5"/>
                </a:solidFill>
                <a:effectLst>
                  <a:outerShdw blurRad="38100" dist="25400" dir="2700000" algn="tl" rotWithShape="0">
                    <a:srgbClr val="000000">
                      <a:alpha val="40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字母欢乐学</a:t>
            </a:r>
            <a:endParaRPr lang="zh-CN" altLang="en-US" sz="6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55600" y="43815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3" name="AutoShape 3"/>
          <p:cNvSpPr/>
          <p:nvPr/>
        </p:nvSpPr>
        <p:spPr>
          <a:xfrm>
            <a:off x="381000" y="520700"/>
            <a:ext cx="1143000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600" b="1" i="0" u="none" strike="noStrike">
                <a:solidFill>
                  <a:srgbClr val="58B6E5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Fun</a:t>
            </a:r>
            <a:endParaRPr lang="en-US" sz="6600" b="1" i="0" u="none" strike="noStrike">
              <a:solidFill>
                <a:srgbClr val="58B6E5"/>
              </a:solidFill>
              <a:effectLst>
                <a:outerShdw blurRad="38100" dist="25400" dir="5400000" algn="tl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381000" y="1610360"/>
            <a:ext cx="1143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00B0F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Let's sing, learn, and move!</a:t>
            </a:r>
            <a:endParaRPr lang="en-US" sz="2400" b="0" i="0" u="none" strike="noStrike">
              <a:solidFill>
                <a:srgbClr val="00B0F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1"/>
            </p:custDataLst>
          </p:nvPr>
        </p:nvGrpSpPr>
        <p:grpSpPr>
          <a:xfrm>
            <a:off x="807085" y="2470150"/>
            <a:ext cx="3429000" cy="1583690"/>
            <a:chOff x="1000" y="3839"/>
            <a:chExt cx="5400" cy="2494"/>
          </a:xfrm>
        </p:grpSpPr>
        <p:sp>
          <p:nvSpPr>
            <p:cNvPr id="5" name="AutoShape 5"/>
            <p:cNvSpPr/>
            <p:nvPr>
              <p:custDataLst>
                <p:tags r:id="rId2"/>
              </p:custDataLst>
            </p:nvPr>
          </p:nvSpPr>
          <p:spPr>
            <a:xfrm>
              <a:off x="1568" y="3839"/>
              <a:ext cx="4252" cy="2494"/>
            </a:xfrm>
            <a:prstGeom prst="roundRect">
              <a:avLst>
                <a:gd name="adj" fmla="val 12903"/>
              </a:avLst>
            </a:prstGeom>
            <a:solidFill>
              <a:srgbClr val="FFEBEE">
                <a:alpha val="100000"/>
              </a:srgbClr>
            </a:solidFill>
            <a:ln w="25400" cap="flat" cmpd="sng">
              <a:solidFill>
                <a:srgbClr val="FFB7B2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6" name="AutoShape 6"/>
            <p:cNvSpPr/>
            <p:nvPr>
              <p:custDataLst>
                <p:tags r:id="rId3"/>
              </p:custDataLst>
            </p:nvPr>
          </p:nvSpPr>
          <p:spPr>
            <a:xfrm>
              <a:off x="1000" y="3900"/>
              <a:ext cx="5400" cy="9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200" b="1" i="0" u="none" strike="noStrike">
                  <a:solidFill>
                    <a:srgbClr val="EC407A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A a</a:t>
              </a:r>
              <a:endParaRPr lang="en-US" sz="1100"/>
            </a:p>
          </p:txBody>
        </p:sp>
        <p:sp>
          <p:nvSpPr>
            <p:cNvPr id="7" name="AutoShape 7"/>
            <p:cNvSpPr/>
            <p:nvPr>
              <p:custDataLst>
                <p:tags r:id="rId4"/>
              </p:custDataLst>
            </p:nvPr>
          </p:nvSpPr>
          <p:spPr>
            <a:xfrm>
              <a:off x="1000" y="4800"/>
              <a:ext cx="54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Apple (苹果)</a:t>
              </a:r>
              <a:endParaRPr lang="en-US" sz="1100"/>
            </a:p>
          </p:txBody>
        </p:sp>
      </p:grpSp>
      <p:grpSp>
        <p:nvGrpSpPr>
          <p:cNvPr id="33" name="组合 32"/>
          <p:cNvGrpSpPr/>
          <p:nvPr>
            <p:custDataLst>
              <p:tags r:id="rId5"/>
            </p:custDataLst>
          </p:nvPr>
        </p:nvGrpSpPr>
        <p:grpSpPr>
          <a:xfrm>
            <a:off x="4260850" y="2456815"/>
            <a:ext cx="3429000" cy="1583690"/>
            <a:chOff x="7000" y="3818"/>
            <a:chExt cx="5400" cy="2494"/>
          </a:xfrm>
        </p:grpSpPr>
        <p:sp>
          <p:nvSpPr>
            <p:cNvPr id="9" name="AutoShape 9"/>
            <p:cNvSpPr/>
            <p:nvPr>
              <p:custDataLst>
                <p:tags r:id="rId6"/>
              </p:custDataLst>
            </p:nvPr>
          </p:nvSpPr>
          <p:spPr>
            <a:xfrm>
              <a:off x="7622" y="3818"/>
              <a:ext cx="4252" cy="2494"/>
            </a:xfrm>
            <a:prstGeom prst="roundRect">
              <a:avLst>
                <a:gd name="adj" fmla="val 12903"/>
              </a:avLst>
            </a:prstGeom>
            <a:solidFill>
              <a:srgbClr val="E8F5E9">
                <a:alpha val="100000"/>
              </a:srgbClr>
            </a:solidFill>
            <a:ln w="25400" cap="flat" cmpd="sng">
              <a:solidFill>
                <a:srgbClr val="81C784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10" name="AutoShape 10"/>
            <p:cNvSpPr/>
            <p:nvPr>
              <p:custDataLst>
                <p:tags r:id="rId7"/>
              </p:custDataLst>
            </p:nvPr>
          </p:nvSpPr>
          <p:spPr>
            <a:xfrm>
              <a:off x="7000" y="3900"/>
              <a:ext cx="5400" cy="9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200" b="1" i="0" u="none" strike="noStrike">
                  <a:solidFill>
                    <a:srgbClr val="4CAF5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B b</a:t>
              </a:r>
              <a:endParaRPr lang="en-US" sz="1100"/>
            </a:p>
          </p:txBody>
        </p:sp>
        <p:sp>
          <p:nvSpPr>
            <p:cNvPr id="11" name="AutoShape 11"/>
            <p:cNvSpPr/>
            <p:nvPr>
              <p:custDataLst>
                <p:tags r:id="rId8"/>
              </p:custDataLst>
            </p:nvPr>
          </p:nvSpPr>
          <p:spPr>
            <a:xfrm>
              <a:off x="7000" y="4800"/>
              <a:ext cx="54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Banana (</a:t>
              </a:r>
              <a:r>
                <a:rPr lang="zh-CN" alt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香蕉</a:t>
              </a: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)</a:t>
              </a:r>
              <a:endParaRPr lang="en-US" sz="11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38110" y="2418715"/>
            <a:ext cx="3429000" cy="1583690"/>
            <a:chOff x="12900" y="3809"/>
            <a:chExt cx="5400" cy="2494"/>
          </a:xfrm>
        </p:grpSpPr>
        <p:sp>
          <p:nvSpPr>
            <p:cNvPr id="13" name="AutoShape 13"/>
            <p:cNvSpPr/>
            <p:nvPr>
              <p:custDataLst>
                <p:tags r:id="rId9"/>
              </p:custDataLst>
            </p:nvPr>
          </p:nvSpPr>
          <p:spPr>
            <a:xfrm>
              <a:off x="13525" y="3809"/>
              <a:ext cx="4252" cy="2494"/>
            </a:xfrm>
            <a:prstGeom prst="roundRect">
              <a:avLst>
                <a:gd name="adj" fmla="val 12903"/>
              </a:avLst>
            </a:prstGeom>
            <a:solidFill>
              <a:srgbClr val="FFF9C4">
                <a:alpha val="100000"/>
              </a:srgbClr>
            </a:solidFill>
            <a:ln w="25400" cap="flat" cmpd="sng">
              <a:solidFill>
                <a:srgbClr val="FFCC80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14" name="AutoShape 14"/>
            <p:cNvSpPr/>
            <p:nvPr>
              <p:custDataLst>
                <p:tags r:id="rId10"/>
              </p:custDataLst>
            </p:nvPr>
          </p:nvSpPr>
          <p:spPr>
            <a:xfrm>
              <a:off x="12900" y="3900"/>
              <a:ext cx="5400" cy="9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200" b="1" i="0" u="none" strike="noStrike">
                  <a:solidFill>
                    <a:srgbClr val="FB8C0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C c</a:t>
              </a:r>
              <a:endParaRPr lang="en-US" sz="1100"/>
            </a:p>
          </p:txBody>
        </p:sp>
        <p:sp>
          <p:nvSpPr>
            <p:cNvPr id="15" name="AutoShape 15"/>
            <p:cNvSpPr/>
            <p:nvPr>
              <p:custDataLst>
                <p:tags r:id="rId11"/>
              </p:custDataLst>
            </p:nvPr>
          </p:nvSpPr>
          <p:spPr>
            <a:xfrm>
              <a:off x="12900" y="4800"/>
              <a:ext cx="54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Cat (猫)</a:t>
              </a:r>
              <a:endParaRPr lang="en-US" sz="1100"/>
            </a:p>
          </p:txBody>
        </p:sp>
      </p:grpSp>
      <p:grpSp>
        <p:nvGrpSpPr>
          <p:cNvPr id="30" name="组合 29"/>
          <p:cNvGrpSpPr/>
          <p:nvPr>
            <p:custDataLst>
              <p:tags r:id="rId12"/>
            </p:custDataLst>
          </p:nvPr>
        </p:nvGrpSpPr>
        <p:grpSpPr>
          <a:xfrm>
            <a:off x="2651125" y="4486910"/>
            <a:ext cx="4995545" cy="1704975"/>
            <a:chOff x="1343" y="7015"/>
            <a:chExt cx="7867" cy="2685"/>
          </a:xfrm>
        </p:grpSpPr>
        <p:sp>
          <p:nvSpPr>
            <p:cNvPr id="17" name="AutoShape 17"/>
            <p:cNvSpPr/>
            <p:nvPr>
              <p:custDataLst>
                <p:tags r:id="rId13"/>
              </p:custDataLst>
            </p:nvPr>
          </p:nvSpPr>
          <p:spPr>
            <a:xfrm>
              <a:off x="1568" y="7100"/>
              <a:ext cx="4252" cy="2494"/>
            </a:xfrm>
            <a:prstGeom prst="roundRect">
              <a:avLst>
                <a:gd name="adj" fmla="val 14285"/>
              </a:avLst>
            </a:prstGeom>
            <a:solidFill>
              <a:srgbClr val="E3F2FD">
                <a:alpha val="100000"/>
              </a:srgbClr>
            </a:solidFill>
            <a:ln w="25400" cap="flat" cmpd="sng">
              <a:solidFill>
                <a:srgbClr val="64B5F6">
                  <a:alpha val="100000"/>
                </a:srgbClr>
              </a:solidFill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1400"/>
            </a:p>
          </p:txBody>
        </p:sp>
        <p:sp>
          <p:nvSpPr>
            <p:cNvPr id="18" name="AutoShape 18"/>
            <p:cNvSpPr/>
            <p:nvPr>
              <p:custDataLst>
                <p:tags r:id="rId14"/>
              </p:custDataLst>
            </p:nvPr>
          </p:nvSpPr>
          <p:spPr>
            <a:xfrm>
              <a:off x="1343" y="7015"/>
              <a:ext cx="2000" cy="24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3600" b="1" i="0" u="none" strike="noStrike">
                  <a:solidFill>
                    <a:srgbClr val="2196F3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D d</a:t>
              </a:r>
              <a:endParaRPr lang="en-US" sz="1100"/>
            </a:p>
          </p:txBody>
        </p:sp>
        <p:cxnSp>
          <p:nvCxnSpPr>
            <p:cNvPr id="19" name="Connector 19"/>
            <p:cNvCxnSpPr/>
            <p:nvPr>
              <p:custDataLst>
                <p:tags r:id="rId15"/>
              </p:custDataLst>
            </p:nvPr>
          </p:nvCxnSpPr>
          <p:spPr>
            <a:xfrm rot="5371352">
              <a:off x="2000" y="8490"/>
              <a:ext cx="2400" cy="20"/>
            </a:xfrm>
            <a:prstGeom prst="straightConnector1">
              <a:avLst/>
            </a:prstGeom>
            <a:solidFill>
              <a:srgbClr val="DEE0E3">
                <a:alpha val="100000"/>
              </a:srgbClr>
            </a:solidFill>
            <a:ln w="25400" cap="flat" cmpd="sng">
              <a:solidFill>
                <a:srgbClr val="90CAF9">
                  <a:alpha val="100000"/>
                </a:srgbClr>
              </a:solidFill>
              <a:prstDash val="dash"/>
              <a:round/>
              <a:headEnd type="none" w="lg" len="lg"/>
              <a:tailEnd type="none" w="lg" len="lg"/>
            </a:ln>
          </p:spPr>
        </p:cxnSp>
        <p:sp>
          <p:nvSpPr>
            <p:cNvPr id="20" name="AutoShape 20"/>
            <p:cNvSpPr/>
            <p:nvPr>
              <p:custDataLst>
                <p:tags r:id="rId16"/>
              </p:custDataLst>
            </p:nvPr>
          </p:nvSpPr>
          <p:spPr>
            <a:xfrm>
              <a:off x="3410" y="7849"/>
              <a:ext cx="5800" cy="7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ctr" anchorCtr="0"/>
            <a:lstStyle/>
            <a:p>
              <a:pPr marL="0" indent="0" algn="l">
                <a:lnSpc>
                  <a:spcPct val="125000"/>
                </a:lnSpc>
                <a:defRPr/>
              </a:pPr>
              <a:r>
                <a:rPr lang="en-US" sz="1800" b="1" i="0" u="none" strike="noStrike">
                  <a:solidFill>
                    <a:srgbClr val="455A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Dog (狗)</a:t>
              </a:r>
              <a:endParaRPr lang="en-US" sz="1100"/>
            </a:p>
          </p:txBody>
        </p:sp>
      </p:grpSp>
      <p:sp>
        <p:nvSpPr>
          <p:cNvPr id="22" name="AutoShape 22"/>
          <p:cNvSpPr/>
          <p:nvPr>
            <p:custDataLst>
              <p:tags r:id="rId17"/>
            </p:custDataLst>
          </p:nvPr>
        </p:nvSpPr>
        <p:spPr>
          <a:xfrm>
            <a:off x="6519545" y="4540885"/>
            <a:ext cx="2700020" cy="1584000"/>
          </a:xfrm>
          <a:prstGeom prst="roundRect">
            <a:avLst>
              <a:gd name="adj" fmla="val 14285"/>
            </a:avLst>
          </a:prstGeom>
          <a:solidFill>
            <a:srgbClr val="F3E5F5">
              <a:alpha val="100000"/>
            </a:srgbClr>
          </a:solidFill>
          <a:ln w="25400" cap="flat" cmpd="sng">
            <a:solidFill>
              <a:srgbClr val="AB47BC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23" name="AutoShape 23"/>
          <p:cNvSpPr/>
          <p:nvPr>
            <p:custDataLst>
              <p:tags r:id="rId18"/>
            </p:custDataLst>
          </p:nvPr>
        </p:nvSpPr>
        <p:spPr>
          <a:xfrm>
            <a:off x="6322695" y="4486910"/>
            <a:ext cx="127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9C27B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 e</a:t>
            </a:r>
            <a:endParaRPr lang="en-US" sz="1100"/>
          </a:p>
        </p:txBody>
      </p:sp>
      <p:cxnSp>
        <p:nvCxnSpPr>
          <p:cNvPr id="24" name="Connector 24"/>
          <p:cNvCxnSpPr/>
          <p:nvPr>
            <p:custDataLst>
              <p:tags r:id="rId19"/>
            </p:custDataLst>
          </p:nvPr>
        </p:nvCxnSpPr>
        <p:spPr>
          <a:xfrm rot="5371352">
            <a:off x="6641465" y="5423561"/>
            <a:ext cx="152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BA68C8">
                <a:alpha val="6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25" name="AutoShape 25"/>
          <p:cNvSpPr/>
          <p:nvPr>
            <p:custDataLst>
              <p:tags r:id="rId20"/>
            </p:custDataLst>
          </p:nvPr>
        </p:nvSpPr>
        <p:spPr>
          <a:xfrm>
            <a:off x="7541260" y="5026660"/>
            <a:ext cx="3683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Egg (鸡蛋)</a:t>
            </a:r>
            <a:endParaRPr lang="en-US" sz="1100"/>
          </a:p>
        </p:txBody>
      </p:sp>
      <p:pic>
        <p:nvPicPr>
          <p:cNvPr id="27" name="图片 26" descr="微信图片_20240504222142"/>
          <p:cNvPicPr>
            <a:picLocks noChangeAspect="1"/>
          </p:cNvPicPr>
          <p:nvPr/>
        </p:nvPicPr>
        <p:blipFill>
          <a:blip r:embed="rId2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28" name="图片 27" descr="微信图片_20240504222143"/>
          <p:cNvPicPr>
            <a:picLocks noChangeAspect="1"/>
          </p:cNvPicPr>
          <p:nvPr/>
        </p:nvPicPr>
        <p:blipFill>
          <a:blip r:embed="rId22"/>
          <a:srcRect l="50068" t="35074" r="3184" b="25148"/>
          <a:stretch>
            <a:fillRect/>
          </a:stretch>
        </p:blipFill>
        <p:spPr>
          <a:xfrm>
            <a:off x="9964420" y="-46990"/>
            <a:ext cx="2252345" cy="2555240"/>
          </a:xfrm>
          <a:prstGeom prst="rect">
            <a:avLst/>
          </a:prstGeom>
        </p:spPr>
      </p:pic>
      <p:pic>
        <p:nvPicPr>
          <p:cNvPr id="37" name="图片 36" descr="微信图片_2024050422212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H="1">
            <a:off x="-219075" y="5461000"/>
            <a:ext cx="1901825" cy="1901825"/>
          </a:xfrm>
          <a:prstGeom prst="rect">
            <a:avLst/>
          </a:prstGeom>
        </p:spPr>
      </p:pic>
      <p:pic>
        <p:nvPicPr>
          <p:cNvPr id="38" name="图片 37" descr="微信图片_202405042222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07015" y="5455920"/>
            <a:ext cx="1955800" cy="18141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55600" y="438150"/>
            <a:ext cx="11455400" cy="5981700"/>
          </a:xfrm>
          <a:prstGeom prst="roundRect">
            <a:avLst>
              <a:gd name="adj" fmla="val 15074"/>
            </a:avLst>
          </a:prstGeom>
          <a:solidFill>
            <a:srgbClr val="DEF0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pic>
        <p:nvPicPr>
          <p:cNvPr id="27" name="图片 26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28" name="图片 27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079355" y="-46990"/>
            <a:ext cx="2137410" cy="2425065"/>
          </a:xfrm>
          <a:prstGeom prst="rect">
            <a:avLst/>
          </a:prstGeom>
        </p:spPr>
      </p:pic>
      <p:pic>
        <p:nvPicPr>
          <p:cNvPr id="37" name="图片 36" descr="微信图片_202405042221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19075" y="5461000"/>
            <a:ext cx="1901825" cy="1901825"/>
          </a:xfrm>
          <a:prstGeom prst="rect">
            <a:avLst/>
          </a:prstGeom>
        </p:spPr>
      </p:pic>
      <p:pic>
        <p:nvPicPr>
          <p:cNvPr id="38" name="图片 37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7015" y="5455920"/>
            <a:ext cx="1955800" cy="1814195"/>
          </a:xfrm>
          <a:prstGeom prst="rect">
            <a:avLst/>
          </a:prstGeom>
        </p:spPr>
      </p:pic>
      <p:sp>
        <p:nvSpPr>
          <p:cNvPr id="8" name="AutoShape 2"/>
          <p:cNvSpPr/>
          <p:nvPr/>
        </p:nvSpPr>
        <p:spPr>
          <a:xfrm>
            <a:off x="381000" y="444500"/>
            <a:ext cx="1143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6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Alphabet </a:t>
            </a:r>
            <a:r>
              <a:rPr lang="en-US" sz="66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Fun</a:t>
            </a:r>
            <a:endParaRPr lang="en-US" sz="66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44" name="a7482f550ad5541bd8db7180e99a61ca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10030" y="1619885"/>
            <a:ext cx="8768715" cy="459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03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phonic</a:t>
            </a:r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 time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音标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启蒙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8300" y="330200"/>
            <a:ext cx="11455400" cy="6286500"/>
          </a:xfrm>
          <a:prstGeom prst="roundRect">
            <a:avLst>
              <a:gd name="adj" fmla="val 14949"/>
            </a:avLst>
          </a:prstGeom>
          <a:solidFill>
            <a:srgbClr val="DEF0FA">
              <a:alpha val="100000"/>
            </a:srgbClr>
          </a:solidFill>
          <a:ln w="12700" cap="flat" cmpd="sng">
            <a:solidFill>
              <a:srgbClr val="DEF0FA">
                <a:alpha val="100000"/>
              </a:srgbClr>
            </a:solidFill>
            <a:prstDash val="solid"/>
            <a:miter lim="10000000"/>
          </a:ln>
          <a:effectLst>
            <a:outerShdw blurRad="76200" dist="38100" dir="3599999" algn="tl" rotWithShape="0">
              <a:srgbClr val="808080">
                <a:alpha val="4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rcRect l="4508" t="34153" r="45901" b="27692"/>
          <a:stretch>
            <a:fillRect/>
          </a:stretch>
        </p:blipFill>
        <p:spPr>
          <a:xfrm>
            <a:off x="-25400" y="-50800"/>
            <a:ext cx="1536700" cy="15748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50128" t="35135" r="3084" b="25096"/>
          <a:stretch>
            <a:fillRect/>
          </a:stretch>
        </p:blipFill>
        <p:spPr>
          <a:xfrm>
            <a:off x="9906000" y="-50800"/>
            <a:ext cx="2311400" cy="2616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368300" y="330200"/>
            <a:ext cx="10700385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6000" b="1" i="0" u="none" strike="noStrike">
                <a:solidFill>
                  <a:srgbClr val="58B6E5"/>
                </a:solidFill>
                <a:effectLst>
                  <a:outerShdw blurRad="38100" dist="25400" dir="5400000" algn="tl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Let's Learn Phonics!</a:t>
            </a:r>
            <a:endParaRPr lang="en-US" sz="6000" b="1" i="0" u="none" strike="noStrike">
              <a:solidFill>
                <a:srgbClr val="58B6E5"/>
              </a:solidFill>
              <a:effectLst>
                <a:outerShdw blurRad="38100" dist="25400" dir="5400000" algn="tl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6756400" y="1905000"/>
            <a:ext cx="4076700" cy="4445000"/>
          </a:xfrm>
          <a:prstGeom prst="roundRect">
            <a:avLst>
              <a:gd name="adj" fmla="val 14641"/>
            </a:avLst>
          </a:prstGeom>
          <a:solidFill>
            <a:srgbClr val="FFEFE0">
              <a:alpha val="100000"/>
            </a:srgbClr>
          </a:solidFill>
          <a:ln w="12700" cap="flat" cmpd="sng">
            <a:solidFill>
              <a:srgbClr val="58B6E5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7" name="AutoShape 7"/>
          <p:cNvSpPr/>
          <p:nvPr/>
        </p:nvSpPr>
        <p:spPr>
          <a:xfrm>
            <a:off x="6864985" y="1991995"/>
            <a:ext cx="3937000" cy="419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</a:pPr>
            <a:r>
              <a:rPr lang="zh-CN" altLang="en-US" sz="3200" b="1" i="0" u="none" strike="noStrike">
                <a:solidFill>
                  <a:srgbClr val="58B6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基础发音课堂</a:t>
            </a:r>
            <a:endParaRPr lang="zh-CN" altLang="en-US" sz="3200" b="1" i="0" u="none" strike="noStrike">
              <a:solidFill>
                <a:srgbClr val="58B6E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竖起小耳朵仔细听，跟着我一起读一读～</a:t>
            </a: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我们可以借助</a:t>
            </a: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自然拼读，轻松读出各式各样的单词哦！</a:t>
            </a: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小贴士：</a:t>
            </a:r>
            <a:r>
              <a:rPr lang="zh-CN" alt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注意口型变化，区分短音与长音。</a:t>
            </a: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</a:pPr>
            <a:endParaRPr lang="zh-CN" altLang="en-US" sz="2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en-US" sz="18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Tip: Watch the mouth shape and listen to the short and long sounds!</a:t>
            </a:r>
            <a:endParaRPr lang="en-US" sz="18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663575" y="1687830"/>
            <a:ext cx="5875655" cy="4762500"/>
          </a:xfrm>
          <a:prstGeom prst="roundRect">
            <a:avLst>
              <a:gd name="adj" fmla="val 16756"/>
            </a:avLst>
          </a:prstGeom>
          <a:solidFill>
            <a:srgbClr val="FFEFE0">
              <a:alpha val="100000"/>
            </a:srgbClr>
          </a:solidFill>
          <a:ln w="12700" cap="flat" cmpd="sng">
            <a:solidFill>
              <a:srgbClr val="58B6E5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924560" y="20053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FECAC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988060" y="20688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DC262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/æ/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6"/>
            </p:custDataLst>
          </p:nvPr>
        </p:nvSpPr>
        <p:spPr>
          <a:xfrm>
            <a:off x="988060" y="25768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哎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短元音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12" name="AutoShape 12"/>
          <p:cNvSpPr/>
          <p:nvPr>
            <p:custDataLst>
              <p:tags r:id="rId7"/>
            </p:custDataLst>
          </p:nvPr>
        </p:nvSpPr>
        <p:spPr>
          <a:xfrm>
            <a:off x="988060" y="30213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cat, bag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2766060" y="20053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BAE6F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2829560" y="20688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0369A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/iː/</a:t>
            </a:r>
            <a:endParaRPr lang="en-US" sz="1100"/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2829560" y="25768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长元音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2829560" y="30213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see, tree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AutoShape 17"/>
          <p:cNvSpPr/>
          <p:nvPr>
            <p:custDataLst>
              <p:tags r:id="rId12"/>
            </p:custDataLst>
          </p:nvPr>
        </p:nvSpPr>
        <p:spPr>
          <a:xfrm>
            <a:off x="4544060" y="20053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FDE68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18" name="AutoShape 18"/>
          <p:cNvSpPr/>
          <p:nvPr>
            <p:custDataLst>
              <p:tags r:id="rId13"/>
            </p:custDataLst>
          </p:nvPr>
        </p:nvSpPr>
        <p:spPr>
          <a:xfrm>
            <a:off x="4607560" y="20688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D97706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/ɒ/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4"/>
            </p:custDataLst>
          </p:nvPr>
        </p:nvSpPr>
        <p:spPr>
          <a:xfrm>
            <a:off x="4607560" y="25768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哦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长元音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20" name="AutoShape 20"/>
          <p:cNvSpPr/>
          <p:nvPr>
            <p:custDataLst>
              <p:tags r:id="rId15"/>
            </p:custDataLst>
          </p:nvPr>
        </p:nvSpPr>
        <p:spPr>
          <a:xfrm>
            <a:off x="4607560" y="30213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dog, hot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AutoShape 21"/>
          <p:cNvSpPr/>
          <p:nvPr>
            <p:custDataLst>
              <p:tags r:id="rId16"/>
            </p:custDataLst>
          </p:nvPr>
        </p:nvSpPr>
        <p:spPr>
          <a:xfrm>
            <a:off x="924560" y="41008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A7F3D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22" name="AutoShape 22"/>
          <p:cNvSpPr/>
          <p:nvPr>
            <p:custDataLst>
              <p:tags r:id="rId17"/>
            </p:custDataLst>
          </p:nvPr>
        </p:nvSpPr>
        <p:spPr>
          <a:xfrm>
            <a:off x="988060" y="41643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05966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/p/</a:t>
            </a:r>
            <a:endParaRPr lang="en-US" sz="1100"/>
          </a:p>
        </p:txBody>
      </p:sp>
      <p:sp>
        <p:nvSpPr>
          <p:cNvPr id="23" name="AutoShape 23"/>
          <p:cNvSpPr/>
          <p:nvPr>
            <p:custDataLst>
              <p:tags r:id="rId18"/>
            </p:custDataLst>
          </p:nvPr>
        </p:nvSpPr>
        <p:spPr>
          <a:xfrm>
            <a:off x="988060" y="46723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泼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辅音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24" name="AutoShape 24"/>
          <p:cNvSpPr/>
          <p:nvPr>
            <p:custDataLst>
              <p:tags r:id="rId19"/>
            </p:custDataLst>
          </p:nvPr>
        </p:nvSpPr>
        <p:spPr>
          <a:xfrm>
            <a:off x="988060" y="51168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pen, pig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AutoShape 25"/>
          <p:cNvSpPr/>
          <p:nvPr>
            <p:custDataLst>
              <p:tags r:id="rId20"/>
            </p:custDataLst>
          </p:nvPr>
        </p:nvSpPr>
        <p:spPr>
          <a:xfrm>
            <a:off x="2766060" y="41008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D8B4F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26" name="AutoShape 26"/>
          <p:cNvSpPr/>
          <p:nvPr>
            <p:custDataLst>
              <p:tags r:id="rId21"/>
            </p:custDataLst>
          </p:nvPr>
        </p:nvSpPr>
        <p:spPr>
          <a:xfrm>
            <a:off x="2829560" y="41643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7C3AED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/b/</a:t>
            </a:r>
            <a:endParaRPr lang="en-US" sz="1100"/>
          </a:p>
        </p:txBody>
      </p:sp>
      <p:sp>
        <p:nvSpPr>
          <p:cNvPr id="27" name="AutoShape 27"/>
          <p:cNvSpPr/>
          <p:nvPr>
            <p:custDataLst>
              <p:tags r:id="rId22"/>
            </p:custDataLst>
          </p:nvPr>
        </p:nvSpPr>
        <p:spPr>
          <a:xfrm>
            <a:off x="2829560" y="46723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播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辅音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28" name="AutoShape 28"/>
          <p:cNvSpPr/>
          <p:nvPr>
            <p:custDataLst>
              <p:tags r:id="rId23"/>
            </p:custDataLst>
          </p:nvPr>
        </p:nvSpPr>
        <p:spPr>
          <a:xfrm>
            <a:off x="2829560" y="51168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book, ball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AutoShape 29"/>
          <p:cNvSpPr/>
          <p:nvPr>
            <p:custDataLst>
              <p:tags r:id="rId24"/>
            </p:custDataLst>
          </p:nvPr>
        </p:nvSpPr>
        <p:spPr>
          <a:xfrm>
            <a:off x="4544060" y="4100830"/>
            <a:ext cx="1714500" cy="1968500"/>
          </a:xfrm>
          <a:prstGeom prst="roundRect">
            <a:avLst>
              <a:gd name="adj" fmla="val 14814"/>
            </a:avLst>
          </a:prstGeom>
          <a:solidFill>
            <a:srgbClr val="FDA4A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1400"/>
          </a:p>
        </p:txBody>
      </p:sp>
      <p:sp>
        <p:nvSpPr>
          <p:cNvPr id="30" name="AutoShape 30"/>
          <p:cNvSpPr/>
          <p:nvPr>
            <p:custDataLst>
              <p:tags r:id="rId25"/>
            </p:custDataLst>
          </p:nvPr>
        </p:nvSpPr>
        <p:spPr>
          <a:xfrm>
            <a:off x="4607560" y="4164330"/>
            <a:ext cx="1587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E11D4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/t/</a:t>
            </a:r>
            <a:endParaRPr lang="en-US" sz="1100"/>
          </a:p>
        </p:txBody>
      </p:sp>
      <p:sp>
        <p:nvSpPr>
          <p:cNvPr id="31" name="AutoShape 31"/>
          <p:cNvSpPr/>
          <p:nvPr>
            <p:custDataLst>
              <p:tags r:id="rId26"/>
            </p:custDataLst>
          </p:nvPr>
        </p:nvSpPr>
        <p:spPr>
          <a:xfrm>
            <a:off x="4607560" y="4672330"/>
            <a:ext cx="15875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特 (</a:t>
            </a:r>
            <a:r>
              <a:rPr lang="zh-CN" alt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辅音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)</a:t>
            </a:r>
            <a:endParaRPr lang="en-US" sz="1100"/>
          </a:p>
        </p:txBody>
      </p:sp>
      <p:sp>
        <p:nvSpPr>
          <p:cNvPr id="32" name="AutoShape 32"/>
          <p:cNvSpPr/>
          <p:nvPr>
            <p:custDataLst>
              <p:tags r:id="rId27"/>
            </p:custDataLst>
          </p:nvPr>
        </p:nvSpPr>
        <p:spPr>
          <a:xfrm>
            <a:off x="4607560" y="5116830"/>
            <a:ext cx="158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b="0" i="0" u="none" strike="noStrike">
                <a:solidFill>
                  <a:srgbClr val="1F232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ten, cat</a:t>
            </a:r>
            <a:endParaRPr lang="en-US" b="0" i="0" u="none" strike="noStrike">
              <a:solidFill>
                <a:srgbClr val="1F2329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156.65,&quot;left&quot;:45,&quot;top&quot;:188.35,&quot;width&quot;:875}"/>
</p:tagLst>
</file>

<file path=ppt/tags/tag101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2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3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4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5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6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7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8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09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3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4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5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7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8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19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1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3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4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5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7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8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29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1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3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4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5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6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7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8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39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1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2.xml><?xml version="1.0" encoding="utf-8"?>
<p:tagLst xmlns:p="http://schemas.openxmlformats.org/presentationml/2006/main">
  <p:tag name="KSO_WM_DIAGRAM_VIRTUALLY_FRAME" val="{&quot;height&quot;:384,&quot;left&quot;:52.25,&quot;top&quot;:132.9,&quot;width&quot;:462.65}"/>
</p:tagLst>
</file>

<file path=ppt/tags/tag143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4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4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4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4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p="http://schemas.openxmlformats.org/presentationml/2006/main">
  <p:tag name="commondata" val="eyJjb3VudCI6MTUsImhkaWQiOiIzNTU0ZTAzMDkyOGJkMzBhNjJiNDJiNzUyZDlhZWUxNyIsInVzZXJDb3VudCI6Mn0=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5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6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7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8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69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1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2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3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4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5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6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7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8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79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1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2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3.xml><?xml version="1.0" encoding="utf-8"?>
<p:tagLst xmlns:p="http://schemas.openxmlformats.org/presentationml/2006/main">
  <p:tag name="KSO_WM_DIAGRAM_VIRTUALLY_FRAME" val="{&quot;height&quot;:406.95,&quot;left&quot;:431.45,&quot;top&quot;:54.3,&quot;width&quot;:427.8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1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2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3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4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5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6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7.xml><?xml version="1.0" encoding="utf-8"?>
<p:tagLst xmlns:p="http://schemas.openxmlformats.org/presentationml/2006/main">
  <p:tag name="KSO_WM_DIAGRAM_VIRTUALLY_FRAME" val="{&quot;height&quot;:296.65413054125855,&quot;left&quot;:27.95,&quot;top&quot;:190.9,&quot;width&quot;:875}"/>
</p:tagLst>
</file>

<file path=ppt/tags/tag98.xml><?xml version="1.0" encoding="utf-8"?>
<p:tagLst xmlns:p="http://schemas.openxmlformats.org/presentationml/2006/main">
  <p:tag name="KSO_WM_DIAGRAM_VIRTUALLY_FRAME" val="{&quot;height&quot;:156.65,&quot;left&quot;:45,&quot;top&quot;:188.35,&quot;width&quot;:875}"/>
</p:tagLst>
</file>

<file path=ppt/tags/tag99.xml><?xml version="1.0" encoding="utf-8"?>
<p:tagLst xmlns:p="http://schemas.openxmlformats.org/presentationml/2006/main">
  <p:tag name="KSO_WM_DIAGRAM_VIRTUALLY_FRAME" val="{&quot;height&quot;:156.65,&quot;left&quot;:45,&quot;top&quot;:188.35,&quot;width&quot;:875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WPS 演示</Application>
  <PresentationFormat>宽屏</PresentationFormat>
  <Paragraphs>164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</vt:lpstr>
      <vt:lpstr>Noto Sans SC</vt:lpstr>
      <vt:lpstr>华文琥珀</vt:lpstr>
      <vt:lpstr>方正舒体</vt:lpstr>
      <vt:lpstr>汉仪晓波花月圆简</vt:lpstr>
      <vt:lpstr>思源黑体</vt:lpstr>
      <vt:lpstr>黑体</vt:lpstr>
      <vt:lpstr>迷你简卡通</vt:lpstr>
      <vt:lpstr>HYYanLingJ</vt:lpstr>
      <vt:lpstr>字魂59号-创粗黑</vt:lpstr>
      <vt:lpstr>方正喵呜体</vt:lpstr>
      <vt:lpstr>Arial Unicode MS</vt:lpstr>
      <vt:lpstr>Office 主题​​</vt:lpstr>
      <vt:lpstr>默认主题</vt:lpstr>
      <vt:lpstr>1_默认主题</vt:lpstr>
      <vt:lpstr>2_默认主题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曾思琦</cp:lastModifiedBy>
  <cp:revision>160</cp:revision>
  <dcterms:created xsi:type="dcterms:W3CDTF">2019-06-19T02:08:00Z</dcterms:created>
  <dcterms:modified xsi:type="dcterms:W3CDTF">2026-06-02T12:39:40Z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E060A23DCD90432ABE22E2BEC288CC7D_13</vt:lpwstr>
  </property>
  <property fmtid="{D5CDD505-2E9C-101B-9397-08002B2CF9AE}" pid="4" name="KSOTemplateUUID">
    <vt:lpwstr>v1.0_mb_J/9Mhe0fxFX8M67s1IGWxQ==</vt:lpwstr>
  </property>
</Properties>
</file>