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585" y="2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04.06.2026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600" b="0" i="0" u="none" strike="noStrike" dirty="0">
              <a:solidFill>
                <a:srgbClr val="000000"/>
              </a:solidFill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algn="l"/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4.png"/><Relationship Id="rId5" Type="http://schemas.openxmlformats.org/officeDocument/2006/relationships/image" Target="../media/image13.png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07186" y="2596808"/>
            <a:ext cx="5782147" cy="4602330"/>
          </a:xfrm>
          <a:custGeom>
            <a:avLst/>
            <a:gdLst/>
            <a:ahLst/>
            <a:cxnLst/>
            <a:rect l="l" t="t" r="r" b="b"/>
            <a:pathLst>
              <a:path w="5782147" h="4602330">
                <a:moveTo>
                  <a:pt x="254076" y="523159"/>
                </a:moveTo>
                <a:cubicBezTo>
                  <a:pt x="508151" y="0"/>
                  <a:pt x="878815" y="993880"/>
                  <a:pt x="1672390" y="1492648"/>
                </a:cubicBezTo>
                <a:cubicBezTo>
                  <a:pt x="2465964" y="1991416"/>
                  <a:pt x="2527559" y="1103633"/>
                  <a:pt x="3305183" y="1309726"/>
                </a:cubicBezTo>
                <a:cubicBezTo>
                  <a:pt x="4082810" y="1515819"/>
                  <a:pt x="3921675" y="2426163"/>
                  <a:pt x="4328636" y="3048099"/>
                </a:cubicBezTo>
                <a:cubicBezTo>
                  <a:pt x="4735597" y="3670035"/>
                  <a:pt x="5782147" y="3504795"/>
                  <a:pt x="5617163" y="4053562"/>
                </a:cubicBezTo>
                <a:cubicBezTo>
                  <a:pt x="5452178" y="4602331"/>
                  <a:pt x="2072201" y="4118195"/>
                  <a:pt x="279923" y="4099903"/>
                </a:cubicBezTo>
                <a:cubicBezTo>
                  <a:pt x="268925" y="3359676"/>
                  <a:pt x="0" y="1046318"/>
                  <a:pt x="254076" y="523159"/>
                </a:cubicBezTo>
                <a:close/>
              </a:path>
            </a:pathLst>
          </a:cu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2247900" y="609600"/>
            <a:ext cx="7734300" cy="3225800"/>
          </a:xfrm>
          <a:prstGeom prst="roundRect">
            <a:avLst>
              <a:gd name="adj" fmla="val 50000"/>
            </a:avLst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5400" b="0" i="0" u="none" strike="noStrike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第</a:t>
            </a:r>
            <a:r>
              <a:rPr lang="en-US" sz="5400" b="0" i="0" u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5400" b="0" i="0" u="none" strike="noStrike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微软雅黑"/>
              </a:rPr>
              <a:t>课时：破冰初识 + 英语课堂规则建立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t="6234" r="9750"/>
          <a:stretch>
            <a:fillRect/>
          </a:stretch>
        </p:blipFill>
        <p:spPr>
          <a:xfrm>
            <a:off x="-762000" y="2641600"/>
            <a:ext cx="4584700" cy="4775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l="50157" t="35071" r="3154" b="25118"/>
          <a:stretch>
            <a:fillRect/>
          </a:stretch>
        </p:blipFill>
        <p:spPr>
          <a:xfrm>
            <a:off x="10337800" y="-50800"/>
            <a:ext cx="1879600" cy="21336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931400" y="4953000"/>
            <a:ext cx="2476500" cy="24511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4483100" y="4572000"/>
            <a:ext cx="7073900" cy="647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3600" b="0" i="0" u="none" strike="noStrike">
                <a:solidFill>
                  <a:srgbClr val="2094CE"/>
                </a:solidFill>
                <a:latin typeface="Arial"/>
                <a:ea typeface="Arial"/>
                <a:cs typeface="Arial"/>
                <a:sym typeface="Arial"/>
              </a:rPr>
              <a:t>Let's Make New Friends!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806700" y="660400"/>
            <a:ext cx="7924800" cy="5588000"/>
          </a:xfrm>
          <a:prstGeom prst="flowChartDelay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3921459" y="1827741"/>
            <a:ext cx="7750450" cy="109325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27000" tIns="101600" rIns="127000" bIns="10160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4800" b="1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Command 3: Clap your hands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6138">
            <a:off x="3302006" y="3295650"/>
            <a:ext cx="711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9590">
                <a:alpha val="5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5105400" y="3683000"/>
            <a:ext cx="5295911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33333"/>
              </a:lnSpc>
              <a:defRPr/>
            </a:pPr>
            <a:r>
              <a:rPr lang="en-US" sz="2200" b="1" i="0" u="none" strike="noStrike">
                <a:solidFill>
                  <a:srgbClr val="3370F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核心指令：</a:t>
            </a:r>
            <a:r>
              <a:rPr lang="en-US" sz="18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Clap your hands. (拍手)</a:t>
            </a:r>
            <a:endParaRPr lang="en-US" sz="1100"/>
          </a:p>
          <a:p>
            <a:pPr marL="0" indent="0" algn="l">
              <a:lnSpc>
                <a:spcPct val="133333"/>
              </a:lnSpc>
            </a:pPr>
            <a:r>
              <a:rPr lang="en-US" sz="2200" b="1" i="0" u="none" strike="noStrike">
                <a:solidFill>
                  <a:srgbClr val="F59E0B"/>
                </a:solidFill>
                <a:latin typeface="Noto Sans SC"/>
                <a:ea typeface="Noto Sans SC"/>
                <a:cs typeface="Noto Sans SC"/>
                <a:sym typeface="Noto Sans SC"/>
              </a:rPr>
              <a:t>动作示范：</a:t>
            </a:r>
            <a:r>
              <a:rPr lang="en-US" sz="18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将双手举到胸前，手掌相对，用力拍打发出清脆的响声，动作可以轻快、有节奏地重复进行。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l="235" r="235"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 l="1404" r="1404"/>
          <a:stretch>
            <a:fillRect/>
          </a:stretch>
        </p:blipFill>
        <p:spPr>
          <a:xfrm>
            <a:off x="-804722" y="38100"/>
            <a:ext cx="6591300" cy="6781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806700" y="660400"/>
            <a:ext cx="7924800" cy="5588000"/>
          </a:xfrm>
          <a:prstGeom prst="flowChartDelay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3086100" y="2032000"/>
            <a:ext cx="736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27000" tIns="127000" rIns="127000" bIns="12700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4800" b="1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Command 4: Be quiet</a:t>
            </a:r>
            <a:endParaRPr lang="en-US" sz="1100"/>
          </a:p>
          <a:p>
            <a:pPr marL="0" indent="0" algn="ctr">
              <a:lnSpc>
                <a:spcPct val="125000"/>
              </a:lnSpc>
            </a:pPr>
            <a:r>
              <a:rPr lang="en-US" sz="2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（安静）</a:t>
            </a:r>
          </a:p>
        </p:txBody>
      </p:sp>
      <p:cxnSp>
        <p:nvCxnSpPr>
          <p:cNvPr id="6" name="Connector 6"/>
          <p:cNvCxnSpPr/>
          <p:nvPr/>
        </p:nvCxnSpPr>
        <p:spPr>
          <a:xfrm rot="-6585">
            <a:off x="3340106" y="3930650"/>
            <a:ext cx="6629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9590">
                <a:alpha val="5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3213100" y="4318000"/>
            <a:ext cx="7112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27000" tIns="127000" rIns="127000" bIns="127000" rtlCol="0" anchor="t" anchorCtr="0"/>
          <a:lstStyle/>
          <a:p>
            <a:pPr marL="0" indent="0" algn="l">
              <a:lnSpc>
                <a:spcPct val="133333"/>
              </a:lnSpc>
              <a:defRPr/>
            </a:pPr>
            <a:r>
              <a:rPr lang="en-US" sz="2000" b="1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Action 动作示范：</a:t>
            </a:r>
            <a:endParaRPr lang="en-US" sz="1100"/>
          </a:p>
          <a:p>
            <a:pPr marL="0" indent="0" algn="just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3C414B"/>
                </a:solidFill>
                <a:latin typeface="Noto Sans SC"/>
                <a:ea typeface="Noto Sans SC"/>
                <a:cs typeface="Noto Sans SC"/>
                <a:sym typeface="Noto Sans SC"/>
              </a:rPr>
              <a:t>将食指轻轻放在嘴边，做出“嘘”的手势，提醒大家保持安静。当听到这个指令时，我们需要立刻停止说话，保持环境的静谧。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54000" y="3556000"/>
            <a:ext cx="2286000" cy="254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431800" y="3835400"/>
            <a:ext cx="3467100" cy="34671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2489200" y="990600"/>
            <a:ext cx="7416800" cy="4660900"/>
          </a:xfrm>
          <a:prstGeom prst="roundRect">
            <a:avLst>
              <a:gd name="adj" fmla="val 0"/>
            </a:avLst>
          </a:prstGeom>
          <a:solidFill>
            <a:srgbClr val="DEF0FA">
              <a:alpha val="100000"/>
            </a:srgbClr>
          </a:solidFill>
          <a:ln w="12700" cap="flat" cmpd="sng">
            <a:solidFill>
              <a:srgbClr val="204B60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2857500" y="990600"/>
            <a:ext cx="7048500" cy="425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50000"/>
              </a:lnSpc>
              <a:defRPr/>
            </a:pPr>
            <a:r>
              <a:rPr lang="en-US" sz="4800" b="1" i="0" u="none" strike="noStrike" dirty="0" err="1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指令小游戏规则</a:t>
            </a:r>
            <a:endParaRPr lang="en-US" sz="1100" dirty="0"/>
          </a:p>
          <a:p>
            <a:pPr marL="0" indent="0" algn="l">
              <a:lnSpc>
                <a:spcPct val="150000"/>
              </a:lnSpc>
            </a:pPr>
            <a:endParaRPr lang="en-US" sz="1100" dirty="0"/>
          </a:p>
          <a:p>
            <a:pPr marL="228600" indent="-228600" algn="l">
              <a:lnSpc>
                <a:spcPct val="150000"/>
              </a:lnSpc>
              <a:buClr>
                <a:srgbClr val="204B60"/>
              </a:buClr>
              <a:buFont typeface="+mj-lt"/>
              <a:buAutoNum type="arabicPeriod"/>
            </a:pPr>
            <a:r>
              <a:rPr lang="en-US" sz="1800" b="1" i="0" u="none" strike="noStrike" dirty="0" err="1">
                <a:solidFill>
                  <a:srgbClr val="204B60"/>
                </a:solidFill>
                <a:latin typeface="Noto Sans SC"/>
                <a:ea typeface="Noto Sans SC"/>
                <a:cs typeface="Noto Sans SC"/>
                <a:sym typeface="Noto Sans SC"/>
              </a:rPr>
              <a:t>老师随机喊指令：</a:t>
            </a:r>
            <a:r>
              <a:rPr lang="en-US" sz="1600" b="0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Teacher</a:t>
            </a:r>
            <a:r>
              <a:rPr lang="en-US" sz="1600" b="0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 calls out the commands we just learned randomly.</a:t>
            </a:r>
          </a:p>
          <a:p>
            <a:pPr marL="228600" indent="-228600" algn="l">
              <a:lnSpc>
                <a:spcPct val="150000"/>
              </a:lnSpc>
              <a:buClr>
                <a:srgbClr val="204B60"/>
              </a:buClr>
              <a:buFont typeface="+mj-lt"/>
              <a:buAutoNum type="arabicPeriod"/>
            </a:pPr>
            <a:r>
              <a:rPr lang="en-US" sz="1800" b="1" i="0" u="none" strike="noStrike" dirty="0" err="1">
                <a:solidFill>
                  <a:srgbClr val="204B60"/>
                </a:solidFill>
                <a:latin typeface="Noto Sans SC"/>
                <a:ea typeface="Noto Sans SC"/>
                <a:cs typeface="Noto Sans SC"/>
                <a:sym typeface="Noto Sans SC"/>
              </a:rPr>
              <a:t>学生快速做动作：</a:t>
            </a:r>
            <a:r>
              <a:rPr lang="en-US" sz="1600" b="0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Students</a:t>
            </a:r>
            <a:r>
              <a:rPr lang="en-US" sz="1600" b="0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 need to react and do the corresponding actions as fast as possible.</a:t>
            </a:r>
          </a:p>
          <a:p>
            <a:pPr marL="228600" indent="-228600" algn="l">
              <a:lnSpc>
                <a:spcPct val="150000"/>
              </a:lnSpc>
              <a:buClr>
                <a:srgbClr val="204B60"/>
              </a:buClr>
              <a:buFont typeface="+mj-lt"/>
              <a:buAutoNum type="arabicPeriod"/>
            </a:pPr>
            <a:r>
              <a:rPr lang="en-US" sz="1800" b="1" i="0" u="none" strike="noStrike" dirty="0" err="1">
                <a:solidFill>
                  <a:srgbClr val="204B60"/>
                </a:solidFill>
                <a:latin typeface="Noto Sans SC"/>
                <a:ea typeface="Noto Sans SC"/>
                <a:cs typeface="Noto Sans SC"/>
                <a:sym typeface="Noto Sans SC"/>
              </a:rPr>
              <a:t>低年级挑战：</a:t>
            </a:r>
            <a:r>
              <a:rPr lang="en-US" sz="1600" b="0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只要能跟上老师的动作节奏，顺利完成动作即为通关，就能获得积分奖励</a:t>
            </a:r>
            <a:r>
              <a:rPr lang="en-US" sz="1600" b="0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！</a:t>
            </a:r>
          </a:p>
          <a:p>
            <a:pPr marL="228600" indent="-228600" algn="l">
              <a:lnSpc>
                <a:spcPct val="150000"/>
              </a:lnSpc>
              <a:buClr>
                <a:srgbClr val="204B60"/>
              </a:buClr>
              <a:buFont typeface="+mj-lt"/>
              <a:buAutoNum type="arabicPeriod"/>
            </a:pPr>
            <a:r>
              <a:rPr lang="en-US" sz="1800" b="1" i="0" u="none" strike="noStrike" dirty="0" err="1">
                <a:solidFill>
                  <a:srgbClr val="204B60"/>
                </a:solidFill>
                <a:latin typeface="Noto Sans SC"/>
                <a:ea typeface="Noto Sans SC"/>
                <a:cs typeface="Noto Sans SC"/>
                <a:sym typeface="Noto Sans SC"/>
              </a:rPr>
              <a:t>高年级进阶：</a:t>
            </a:r>
            <a:r>
              <a:rPr lang="en-US" sz="1600" b="0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不仅要快速完成动作，还要大声跟读对应的英文指令，挑战听说同步</a:t>
            </a:r>
            <a:r>
              <a:rPr lang="en-US" sz="1600" b="0" i="0" u="none" strike="noStrike" dirty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！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4300" y="-12700"/>
            <a:ext cx="8642985" cy="6904355"/>
          </a:xfrm>
          <a:custGeom>
            <a:avLst/>
            <a:gdLst/>
            <a:ahLst/>
            <a:cxnLst/>
            <a:rect l="l" t="t" r="r" b="b"/>
            <a:pathLst>
              <a:path w="8642985" h="6904355">
                <a:moveTo>
                  <a:pt x="71755" y="22225"/>
                </a:moveTo>
                <a:lnTo>
                  <a:pt x="3880485" y="0"/>
                </a:lnTo>
                <a:cubicBezTo>
                  <a:pt x="3757930" y="262255"/>
                  <a:pt x="3228340" y="884555"/>
                  <a:pt x="3404235" y="1450975"/>
                </a:cubicBezTo>
                <a:cubicBezTo>
                  <a:pt x="3580130" y="2017395"/>
                  <a:pt x="4539615" y="2431415"/>
                  <a:pt x="4820285" y="2678430"/>
                </a:cubicBezTo>
                <a:cubicBezTo>
                  <a:pt x="5100955" y="2925445"/>
                  <a:pt x="5050155" y="3630930"/>
                  <a:pt x="5153660" y="3964305"/>
                </a:cubicBezTo>
                <a:cubicBezTo>
                  <a:pt x="5257165" y="4297680"/>
                  <a:pt x="6105525" y="4631055"/>
                  <a:pt x="6748780" y="4773930"/>
                </a:cubicBezTo>
                <a:cubicBezTo>
                  <a:pt x="7392035" y="4916805"/>
                  <a:pt x="7190105" y="5737225"/>
                  <a:pt x="7380605" y="6285230"/>
                </a:cubicBezTo>
                <a:cubicBezTo>
                  <a:pt x="7571105" y="6833235"/>
                  <a:pt x="8221980" y="6697980"/>
                  <a:pt x="8642985" y="6904355"/>
                </a:cubicBezTo>
                <a:lnTo>
                  <a:pt x="0" y="6904355"/>
                </a:lnTo>
                <a:lnTo>
                  <a:pt x="71755" y="22225"/>
                </a:lnTo>
                <a:close/>
              </a:path>
            </a:pathLst>
          </a:custGeom>
          <a:solidFill>
            <a:srgbClr val="9BD3E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Freeform 3"/>
          <p:cNvSpPr/>
          <p:nvPr/>
        </p:nvSpPr>
        <p:spPr>
          <a:xfrm>
            <a:off x="-596900" y="-127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4"/>
          <p:cNvSpPr/>
          <p:nvPr/>
        </p:nvSpPr>
        <p:spPr>
          <a:xfrm>
            <a:off x="-927100" y="381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429500" y="4267200"/>
            <a:ext cx="5499100" cy="317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800000" flipV="1">
            <a:off x="-88900" y="63500"/>
            <a:ext cx="2476500" cy="2476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-88900" y="3911600"/>
            <a:ext cx="4864100" cy="157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96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Part 04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359400" y="850900"/>
            <a:ext cx="60960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奖励与总结 (Rewards &amp; Summary)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339703" y="1308100"/>
            <a:ext cx="6921500" cy="29591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50000"/>
              </a:lnSpc>
              <a:defRPr/>
            </a:pPr>
            <a:r>
              <a:rPr lang="en-US" sz="2000" b="0" i="0" u="none" strike="noStrike" dirty="0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★ </a:t>
            </a:r>
            <a:r>
              <a:rPr lang="en-US" sz="2000" b="0" i="0" u="none" strike="noStrike" dirty="0" err="1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奖励机制</a:t>
            </a:r>
            <a:r>
              <a:rPr lang="en-US" sz="2000" b="0" i="0" u="none" strike="noStrike" dirty="0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 (Reward System)</a:t>
            </a:r>
            <a:endParaRPr lang="en-US" sz="1100" dirty="0"/>
          </a:p>
          <a:p>
            <a:pPr marL="0" indent="0" algn="l">
              <a:lnSpc>
                <a:spcPct val="150000"/>
              </a:lnSpc>
            </a:pPr>
            <a:r>
              <a:rPr lang="en-US" sz="1600" b="0" i="0" u="none" strike="noStrike" dirty="0" err="1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积极发言、参与课堂游戏、认真听讲的小朋友，每节课都能获得专属积分贴纸哦</a:t>
            </a:r>
            <a:r>
              <a:rPr lang="en-US" sz="1600" b="0" i="0" u="none" strike="noStrike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！</a:t>
            </a:r>
          </a:p>
          <a:p>
            <a:pPr marL="0" indent="0" algn="l">
              <a:lnSpc>
                <a:spcPct val="150000"/>
              </a:lnSpc>
            </a:pPr>
            <a:r>
              <a:rPr lang="en-US" sz="1600" b="0" i="0" u="none" strike="noStrike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集齐积分后，在6节课结束时可以兑换美味小零食</a:t>
            </a:r>
          </a:p>
          <a:p>
            <a:pPr marL="0" indent="0" algn="l">
              <a:lnSpc>
                <a:spcPct val="150000"/>
              </a:lnSpc>
            </a:pPr>
            <a:endParaRPr lang="en-US" sz="1600" b="0" i="0" u="none" strike="noStrike" dirty="0">
              <a:solidFill>
                <a:srgbClr val="1F2329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marL="0" indent="0" algn="l">
              <a:lnSpc>
                <a:spcPct val="150000"/>
              </a:lnSpc>
            </a:pPr>
            <a:r>
              <a:rPr lang="en-US" sz="2000" b="0" i="0" u="none" strike="noStrike" dirty="0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★ </a:t>
            </a:r>
            <a:r>
              <a:rPr lang="en-US" sz="2000" b="0" i="0" u="none" strike="noStrike" dirty="0" err="1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课堂总结</a:t>
            </a:r>
            <a:r>
              <a:rPr lang="en-US" sz="2000" b="0" i="0" u="none" strike="noStrike" dirty="0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 (Class Summary)</a:t>
            </a:r>
          </a:p>
          <a:p>
            <a:pPr marL="0" indent="0" algn="l">
              <a:lnSpc>
                <a:spcPct val="150000"/>
              </a:lnSpc>
            </a:pPr>
            <a:r>
              <a:rPr lang="en-US" sz="1600" b="0" i="0" u="none" strike="noStrike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English is easy and fun! </a:t>
            </a:r>
          </a:p>
          <a:p>
            <a:pPr marL="0" indent="0" algn="l">
              <a:lnSpc>
                <a:spcPct val="150000"/>
              </a:lnSpc>
            </a:pPr>
            <a:r>
              <a:rPr lang="en-US" sz="1600" b="0" i="0" u="none" strike="noStrike" dirty="0" err="1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英语学习一点也不难，大胆开口说就是最棒的秘诀</a:t>
            </a:r>
            <a:r>
              <a:rPr lang="en-US" sz="1600" b="0" i="0" u="none" strike="noStrike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  <a:p>
            <a:pPr marL="0" indent="0" algn="l">
              <a:lnSpc>
                <a:spcPct val="150000"/>
              </a:lnSpc>
            </a:pPr>
            <a:r>
              <a:rPr lang="en-US" sz="1600" b="0" i="0" u="none" strike="noStrike" dirty="0" err="1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今天大家表现都超级出色，要记住</a:t>
            </a:r>
            <a:r>
              <a:rPr lang="en-US" sz="1600" b="0" i="0" u="none" strike="noStrike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</a:p>
          <a:p>
            <a:pPr marL="0" indent="0" algn="l">
              <a:lnSpc>
                <a:spcPct val="150000"/>
              </a:lnSpc>
            </a:pPr>
            <a:r>
              <a:rPr lang="en-US" sz="1600" b="1" i="0" u="none" strike="noStrike" dirty="0" err="1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自信表达的你，就是课堂上最闪亮的小明星</a:t>
            </a:r>
            <a:r>
              <a:rPr lang="en-US" sz="1600" b="1" i="0" u="none" strike="noStrike" dirty="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>！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893300" y="1219200"/>
            <a:ext cx="2235200" cy="2235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359400" y="571500"/>
            <a:ext cx="5638800" cy="32639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975100" y="901700"/>
            <a:ext cx="2933700" cy="2933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778000" y="825500"/>
            <a:ext cx="3060700" cy="2997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68300" y="1524000"/>
            <a:ext cx="2082800" cy="2082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 l="50000" t="35185" r="3278" b="25000"/>
          <a:stretch>
            <a:fillRect/>
          </a:stretch>
        </p:blipFill>
        <p:spPr>
          <a:xfrm>
            <a:off x="10769600" y="-50800"/>
            <a:ext cx="1447800" cy="16383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Freeform 9"/>
          <p:cNvSpPr/>
          <p:nvPr/>
        </p:nvSpPr>
        <p:spPr>
          <a:xfrm>
            <a:off x="977900" y="2846070"/>
            <a:ext cx="10786745" cy="3524250"/>
          </a:xfrm>
          <a:custGeom>
            <a:avLst/>
            <a:gdLst/>
            <a:ahLst/>
            <a:cxnLst/>
            <a:rect l="l" t="t" r="r" b="b"/>
            <a:pathLst>
              <a:path w="10786745" h="3524250">
                <a:moveTo>
                  <a:pt x="0" y="607060"/>
                </a:moveTo>
                <a:cubicBezTo>
                  <a:pt x="0" y="298450"/>
                  <a:pt x="298226" y="47625"/>
                  <a:pt x="665159" y="47625"/>
                </a:cubicBezTo>
                <a:lnTo>
                  <a:pt x="3340894" y="119380"/>
                </a:lnTo>
                <a:lnTo>
                  <a:pt x="6936223" y="24130"/>
                </a:lnTo>
                <a:cubicBezTo>
                  <a:pt x="8012105" y="63500"/>
                  <a:pt x="9003425" y="0"/>
                  <a:pt x="10163867" y="142875"/>
                </a:cubicBezTo>
                <a:cubicBezTo>
                  <a:pt x="10530798" y="142875"/>
                  <a:pt x="10786745" y="239395"/>
                  <a:pt x="10786745" y="548005"/>
                </a:cubicBezTo>
                <a:lnTo>
                  <a:pt x="10730120" y="2845435"/>
                </a:lnTo>
                <a:cubicBezTo>
                  <a:pt x="10730120" y="3154045"/>
                  <a:pt x="10431893" y="3404870"/>
                  <a:pt x="10064961" y="3404870"/>
                </a:cubicBezTo>
                <a:cubicBezTo>
                  <a:pt x="9616488" y="3458845"/>
                  <a:pt x="9322036" y="3206750"/>
                  <a:pt x="8040794" y="3215005"/>
                </a:cubicBezTo>
                <a:cubicBezTo>
                  <a:pt x="7057024" y="3227070"/>
                  <a:pt x="5105338" y="3429000"/>
                  <a:pt x="4161583" y="3476625"/>
                </a:cubicBezTo>
                <a:cubicBezTo>
                  <a:pt x="3217828" y="3524250"/>
                  <a:pt x="2961127" y="3465195"/>
                  <a:pt x="2378263" y="3453130"/>
                </a:cubicBezTo>
                <a:lnTo>
                  <a:pt x="665159" y="3404870"/>
                </a:lnTo>
                <a:cubicBezTo>
                  <a:pt x="298226" y="3404870"/>
                  <a:pt x="27935" y="2809240"/>
                  <a:pt x="27935" y="2500630"/>
                </a:cubicBezTo>
                <a:lnTo>
                  <a:pt x="0" y="607060"/>
                </a:lnTo>
                <a:close/>
              </a:path>
            </a:pathLst>
          </a:cu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39700" dist="114300" dir="2700000" algn="tl" rotWithShape="0">
              <a:srgbClr val="00000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054100" y="3429000"/>
            <a:ext cx="107823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ctr">
              <a:lnSpc>
                <a:spcPct val="91666"/>
              </a:lnSpc>
              <a:defRPr/>
            </a:pPr>
            <a:r>
              <a:rPr lang="en-US" sz="9600" b="1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Thank You!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54100" y="5461000"/>
            <a:ext cx="107823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334155"/>
                </a:solidFill>
                <a:latin typeface="Noto Sans SC"/>
                <a:ea typeface="Noto Sans SC"/>
                <a:cs typeface="Noto Sans SC"/>
                <a:sym typeface="Noto Sans SC"/>
              </a:rPr>
              <a:t>See You Next Time!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0"/>
          <a:srcRect t="33148" b="30000"/>
          <a:stretch>
            <a:fillRect/>
          </a:stretch>
        </p:blipFill>
        <p:spPr>
          <a:xfrm>
            <a:off x="-304800" y="4330700"/>
            <a:ext cx="3314700" cy="25273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467100" y="-685800"/>
            <a:ext cx="8242300" cy="8242300"/>
          </a:xfrm>
          <a:prstGeom prst="ellipse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-2971800" y="-558800"/>
            <a:ext cx="8242300" cy="8242300"/>
          </a:xfrm>
          <a:prstGeom prst="ellipse">
            <a:avLst/>
          </a:prstGeom>
          <a:noFill/>
          <a:ln w="25400" cap="flat" cmpd="sng">
            <a:solidFill>
              <a:srgbClr val="DEF0FA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825500" y="431800"/>
            <a:ext cx="5740400" cy="5638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800000" flipV="1">
            <a:off x="-127000" y="5575300"/>
            <a:ext cx="1739900" cy="17399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5473700" y="685800"/>
            <a:ext cx="3784600" cy="901700"/>
          </a:xfrm>
          <a:prstGeom prst="roundRect">
            <a:avLst>
              <a:gd name="adj" fmla="val 50704"/>
            </a:avLst>
          </a:prstGeom>
          <a:solidFill>
            <a:srgbClr val="FFE4A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77800" dist="38100" dir="2700000" algn="tl" rotWithShape="0">
              <a:srgbClr val="808080">
                <a:alpha val="37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5575300" y="787400"/>
            <a:ext cx="736600" cy="736600"/>
          </a:xfrm>
          <a:prstGeom prst="ellipse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5626100" y="901700"/>
            <a:ext cx="7620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01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083300" y="2070100"/>
            <a:ext cx="3784600" cy="901700"/>
          </a:xfrm>
          <a:prstGeom prst="roundRect">
            <a:avLst>
              <a:gd name="adj" fmla="val 50704"/>
            </a:avLst>
          </a:prstGeom>
          <a:solidFill>
            <a:srgbClr val="FFE4A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77800" dist="38100" dir="2700000" algn="tl" rotWithShape="0">
              <a:srgbClr val="808080">
                <a:alpha val="37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184900" y="2171700"/>
            <a:ext cx="736600" cy="736600"/>
          </a:xfrm>
          <a:prstGeom prst="ellipse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223000" y="2286000"/>
            <a:ext cx="7620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02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083300" y="3581400"/>
            <a:ext cx="3784600" cy="901700"/>
          </a:xfrm>
          <a:prstGeom prst="roundRect">
            <a:avLst>
              <a:gd name="adj" fmla="val 50704"/>
            </a:avLst>
          </a:prstGeom>
          <a:solidFill>
            <a:srgbClr val="FFE4A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77800" dist="38100" dir="2700000" algn="tl" rotWithShape="0">
              <a:srgbClr val="808080">
                <a:alpha val="37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6184900" y="3670300"/>
            <a:ext cx="736600" cy="736600"/>
          </a:xfrm>
          <a:prstGeom prst="ellipse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6223000" y="3797300"/>
            <a:ext cx="7620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03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5562600" y="4953000"/>
            <a:ext cx="3784600" cy="901700"/>
          </a:xfrm>
          <a:prstGeom prst="roundRect">
            <a:avLst>
              <a:gd name="adj" fmla="val 50704"/>
            </a:avLst>
          </a:prstGeom>
          <a:solidFill>
            <a:srgbClr val="FFE4A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77800" dist="38100" dir="2700000" algn="tl" rotWithShape="0">
              <a:srgbClr val="808080">
                <a:alpha val="37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5664200" y="5041900"/>
            <a:ext cx="736600" cy="736600"/>
          </a:xfrm>
          <a:prstGeom prst="ellipse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5715000" y="5168900"/>
            <a:ext cx="7620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04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477000" y="889000"/>
            <a:ext cx="27432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破冰初识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985000" y="2298700"/>
            <a:ext cx="27432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课堂规则建立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985000" y="3822700"/>
            <a:ext cx="27432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指令小游戏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388100" y="5143500"/>
            <a:ext cx="27432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奖励与总结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0566400" y="1409700"/>
            <a:ext cx="1104900" cy="424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eaVert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6000" b="0" i="0" u="none" strike="noStrike">
                <a:solidFill>
                  <a:srgbClr val="9BD3EF"/>
                </a:solidFill>
                <a:latin typeface="华文琥珀"/>
                <a:ea typeface="华文琥珀"/>
                <a:cs typeface="华文琥珀"/>
                <a:sym typeface="华文琥珀"/>
              </a:rPr>
              <a:t>CONTENTS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4300" y="-12700"/>
            <a:ext cx="8642985" cy="6904355"/>
          </a:xfrm>
          <a:custGeom>
            <a:avLst/>
            <a:gdLst/>
            <a:ahLst/>
            <a:cxnLst/>
            <a:rect l="l" t="t" r="r" b="b"/>
            <a:pathLst>
              <a:path w="8642985" h="6904355">
                <a:moveTo>
                  <a:pt x="71755" y="22225"/>
                </a:moveTo>
                <a:lnTo>
                  <a:pt x="3880485" y="0"/>
                </a:lnTo>
                <a:cubicBezTo>
                  <a:pt x="3757930" y="262255"/>
                  <a:pt x="3228340" y="884555"/>
                  <a:pt x="3404235" y="1450975"/>
                </a:cubicBezTo>
                <a:cubicBezTo>
                  <a:pt x="3580130" y="2017395"/>
                  <a:pt x="4539615" y="2431415"/>
                  <a:pt x="4820285" y="2678430"/>
                </a:cubicBezTo>
                <a:cubicBezTo>
                  <a:pt x="5100955" y="2925445"/>
                  <a:pt x="5050155" y="3630930"/>
                  <a:pt x="5153660" y="3964305"/>
                </a:cubicBezTo>
                <a:cubicBezTo>
                  <a:pt x="5257165" y="4297680"/>
                  <a:pt x="6105525" y="4631055"/>
                  <a:pt x="6748780" y="4773930"/>
                </a:cubicBezTo>
                <a:cubicBezTo>
                  <a:pt x="7392035" y="4916805"/>
                  <a:pt x="7190105" y="5737225"/>
                  <a:pt x="7380605" y="6285230"/>
                </a:cubicBezTo>
                <a:cubicBezTo>
                  <a:pt x="7571105" y="6833235"/>
                  <a:pt x="8221980" y="6697980"/>
                  <a:pt x="8642985" y="6904355"/>
                </a:cubicBezTo>
                <a:lnTo>
                  <a:pt x="0" y="6904355"/>
                </a:lnTo>
                <a:lnTo>
                  <a:pt x="71755" y="22225"/>
                </a:lnTo>
                <a:close/>
              </a:path>
            </a:pathLst>
          </a:custGeom>
          <a:solidFill>
            <a:srgbClr val="9BD3E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Freeform 3"/>
          <p:cNvSpPr/>
          <p:nvPr/>
        </p:nvSpPr>
        <p:spPr>
          <a:xfrm>
            <a:off x="-596900" y="-127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4"/>
          <p:cNvSpPr/>
          <p:nvPr/>
        </p:nvSpPr>
        <p:spPr>
          <a:xfrm>
            <a:off x="-927100" y="381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429500" y="4267200"/>
            <a:ext cx="5499100" cy="317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800000" flipV="1">
            <a:off x="-88900" y="63500"/>
            <a:ext cx="2476500" cy="2476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-88900" y="3911600"/>
            <a:ext cx="4864100" cy="157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96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Part 01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359400" y="850900"/>
            <a:ext cx="60960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破冰初识 (Ice Breaking)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975471" y="2292508"/>
            <a:ext cx="6324600" cy="371459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200000"/>
              </a:lnSpc>
              <a:defRPr/>
            </a:pPr>
            <a:r>
              <a:rPr lang="en-US" sz="2000" b="1" i="0" u="none" strike="noStrike" dirty="0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01. </a:t>
            </a:r>
            <a:r>
              <a:rPr lang="en-US" sz="2000" b="1" i="0" u="none" strike="noStrike" dirty="0" err="1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老师趣味自我介绍</a:t>
            </a:r>
            <a:endParaRPr lang="en-US" sz="1100" dirty="0"/>
          </a:p>
          <a:p>
            <a:pPr marL="0" indent="0" algn="l">
              <a:lnSpc>
                <a:spcPct val="200000"/>
              </a:lnSpc>
            </a:pPr>
            <a:endParaRPr lang="en-US" sz="1100" dirty="0"/>
          </a:p>
          <a:p>
            <a:pPr marL="0" indent="0" algn="l">
              <a:lnSpc>
                <a:spcPct val="200000"/>
              </a:lnSpc>
            </a:pPr>
            <a:endParaRPr lang="en-US" sz="1100" dirty="0"/>
          </a:p>
          <a:p>
            <a:pPr marL="0" indent="0" algn="l">
              <a:lnSpc>
                <a:spcPct val="200000"/>
              </a:lnSpc>
            </a:pPr>
            <a:r>
              <a:rPr lang="en-US" sz="2000" b="1" i="0" u="none" strike="noStrike" dirty="0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02. </a:t>
            </a:r>
            <a:r>
              <a:rPr lang="en-US" sz="2000" b="1" i="0" u="none" strike="noStrike" dirty="0" err="1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学生分层自我介绍练习</a:t>
            </a:r>
            <a:endParaRPr lang="en-US" sz="2000" b="1" i="0" u="none" strike="noStrike" dirty="0">
              <a:solidFill>
                <a:srgbClr val="FF9590"/>
              </a:solidFill>
              <a:latin typeface="微软雅黑"/>
              <a:ea typeface="微软雅黑"/>
              <a:cs typeface="微软雅黑"/>
              <a:sym typeface="微软雅黑"/>
            </a:endParaRPr>
          </a:p>
          <a:p>
            <a:pPr algn="l">
              <a:lnSpc>
                <a:spcPct val="200000"/>
              </a:lnSpc>
            </a:pPr>
            <a:endParaRPr lang="en-US" sz="2000" b="1" i="0" u="none" strike="noStrike" dirty="0">
              <a:solidFill>
                <a:srgbClr val="FF9590"/>
              </a:solidFill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806700" y="660400"/>
            <a:ext cx="7924800" cy="5588000"/>
          </a:xfrm>
          <a:prstGeom prst="flowChartDelay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4759325" y="2724150"/>
            <a:ext cx="7112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4000" b="1" i="0" u="none" strike="noStrike" dirty="0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Hello, I'm your teacher!</a:t>
            </a:r>
            <a:endParaRPr lang="en-US" sz="1100" dirty="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l="235" r="235"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1404" r="1404"/>
          <a:stretch>
            <a:fillRect/>
          </a:stretch>
        </p:blipFill>
        <p:spPr>
          <a:xfrm>
            <a:off x="-488950" y="148454"/>
            <a:ext cx="6591300" cy="6781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42900" y="406400"/>
            <a:ext cx="11455400" cy="5981700"/>
          </a:xfrm>
          <a:prstGeom prst="roundRect">
            <a:avLst>
              <a:gd name="adj" fmla="val 15074"/>
            </a:avLst>
          </a:prstGeom>
          <a:solidFill>
            <a:srgbClr val="DEF0FA">
              <a:alpha val="100000"/>
            </a:srgbClr>
          </a:solidFill>
          <a:ln w="12700" cap="flat" cmpd="sng">
            <a:solidFill>
              <a:srgbClr val="DEF0FA">
                <a:alpha val="100000"/>
              </a:srgbClr>
            </a:solidFill>
            <a:prstDash val="solid"/>
            <a:miter lim="10000000"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128" t="35135" r="3084" b="25096"/>
          <a:stretch>
            <a:fillRect/>
          </a:stretch>
        </p:blipFill>
        <p:spPr>
          <a:xfrm>
            <a:off x="9906000" y="-50800"/>
            <a:ext cx="2311400" cy="2616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1511300" y="2082800"/>
            <a:ext cx="3886200" cy="3771900"/>
          </a:xfrm>
          <a:prstGeom prst="roundRect">
            <a:avLst>
              <a:gd name="adj" fmla="val 16835"/>
            </a:avLst>
          </a:prstGeom>
          <a:solidFill>
            <a:srgbClr val="FFEFE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6718300" y="2082800"/>
            <a:ext cx="3911600" cy="3898900"/>
          </a:xfrm>
          <a:prstGeom prst="roundRect">
            <a:avLst>
              <a:gd name="adj" fmla="val 16612"/>
            </a:avLst>
          </a:prstGeom>
          <a:solidFill>
            <a:srgbClr val="FFEFE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54500" y="2082800"/>
            <a:ext cx="3708400" cy="3708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3048000" y="660400"/>
            <a:ext cx="6096000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Your Turn to Introduce!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295400" y="2171700"/>
            <a:ext cx="3975100" cy="647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3200" b="0" i="0" u="none" strike="noStrike" dirty="0" err="1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低年级</a:t>
            </a:r>
            <a:r>
              <a:rPr lang="en-US" sz="3200" b="0" i="0" u="none" strike="noStrike" dirty="0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 (Lower Grades)</a:t>
            </a:r>
            <a:endParaRPr lang="en-US" sz="1100" dirty="0"/>
          </a:p>
        </p:txBody>
      </p:sp>
      <p:sp>
        <p:nvSpPr>
          <p:cNvPr id="10" name="AutoShape 10"/>
          <p:cNvSpPr/>
          <p:nvPr/>
        </p:nvSpPr>
        <p:spPr>
          <a:xfrm>
            <a:off x="6705600" y="2133600"/>
            <a:ext cx="3975100" cy="647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3200" b="0" i="0" u="none" strike="noStrike" dirty="0" err="1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高年级</a:t>
            </a:r>
            <a:r>
              <a:rPr lang="en-US" sz="3200" b="0" i="0" u="none" strike="noStrike" dirty="0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 (Upper Grades)</a:t>
            </a:r>
            <a:endParaRPr lang="en-US" sz="1100" dirty="0"/>
          </a:p>
        </p:txBody>
      </p:sp>
      <p:sp>
        <p:nvSpPr>
          <p:cNvPr id="11" name="AutoShape 11"/>
          <p:cNvSpPr/>
          <p:nvPr/>
        </p:nvSpPr>
        <p:spPr>
          <a:xfrm>
            <a:off x="1701800" y="3378200"/>
            <a:ext cx="33782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只需要开口说</a:t>
            </a:r>
            <a:r>
              <a:rPr lang="en-US" sz="18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endParaRPr lang="en-US" sz="1100" dirty="0"/>
          </a:p>
          <a:p>
            <a:pPr marL="0" indent="0" algn="l">
              <a:lnSpc>
                <a:spcPct val="125000"/>
              </a:lnSpc>
            </a:pPr>
            <a:r>
              <a:rPr lang="en-US" sz="2200" b="1" i="0" u="none" strike="noStrike" dirty="0">
                <a:solidFill>
                  <a:srgbClr val="FF9590"/>
                </a:solidFill>
                <a:latin typeface="Noto Sans SC"/>
                <a:ea typeface="Noto Sans SC"/>
                <a:cs typeface="Noto Sans SC"/>
                <a:sym typeface="Noto Sans SC"/>
              </a:rPr>
              <a:t>Hello! I’m…</a:t>
            </a:r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（</a:t>
            </a:r>
            <a:r>
              <a:rPr lang="en-US" sz="1400" b="0" i="0" u="none" strike="noStrike" dirty="0" err="1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不会读可以跟着老师跟读哦！大胆说出你的名字吧</a:t>
            </a:r>
            <a:r>
              <a:rPr lang="en-US" sz="1400" b="0" i="0" u="none" strike="noStrike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～）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327900" y="3378200"/>
            <a:ext cx="33782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试着完整说出句子：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2200" b="1" i="0" u="none" strike="noStrike">
                <a:solidFill>
                  <a:srgbClr val="FF9590"/>
                </a:solidFill>
                <a:latin typeface="Noto Sans SC"/>
                <a:ea typeface="Noto Sans SC"/>
                <a:cs typeface="Noto Sans SC"/>
                <a:sym typeface="Noto Sans SC"/>
              </a:rPr>
              <a:t>Hello, I’m ___. I like ___.</a:t>
            </a:r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（可以自由补充你喜欢的颜色、动物或者食物，让介绍更丰富！）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4300" y="-12700"/>
            <a:ext cx="8642985" cy="6904355"/>
          </a:xfrm>
          <a:custGeom>
            <a:avLst/>
            <a:gdLst/>
            <a:ahLst/>
            <a:cxnLst/>
            <a:rect l="l" t="t" r="r" b="b"/>
            <a:pathLst>
              <a:path w="8642985" h="6904355">
                <a:moveTo>
                  <a:pt x="71755" y="22225"/>
                </a:moveTo>
                <a:lnTo>
                  <a:pt x="3880485" y="0"/>
                </a:lnTo>
                <a:cubicBezTo>
                  <a:pt x="3757930" y="262255"/>
                  <a:pt x="3228340" y="884555"/>
                  <a:pt x="3404235" y="1450975"/>
                </a:cubicBezTo>
                <a:cubicBezTo>
                  <a:pt x="3580130" y="2017395"/>
                  <a:pt x="4539615" y="2431415"/>
                  <a:pt x="4820285" y="2678430"/>
                </a:cubicBezTo>
                <a:cubicBezTo>
                  <a:pt x="5100955" y="2925445"/>
                  <a:pt x="5050155" y="3630930"/>
                  <a:pt x="5153660" y="3964305"/>
                </a:cubicBezTo>
                <a:cubicBezTo>
                  <a:pt x="5257165" y="4297680"/>
                  <a:pt x="6105525" y="4631055"/>
                  <a:pt x="6748780" y="4773930"/>
                </a:cubicBezTo>
                <a:cubicBezTo>
                  <a:pt x="7392035" y="4916805"/>
                  <a:pt x="7190105" y="5737225"/>
                  <a:pt x="7380605" y="6285230"/>
                </a:cubicBezTo>
                <a:cubicBezTo>
                  <a:pt x="7571105" y="6833235"/>
                  <a:pt x="8221980" y="6697980"/>
                  <a:pt x="8642985" y="6904355"/>
                </a:cubicBezTo>
                <a:lnTo>
                  <a:pt x="0" y="6904355"/>
                </a:lnTo>
                <a:lnTo>
                  <a:pt x="71755" y="22225"/>
                </a:lnTo>
                <a:close/>
              </a:path>
            </a:pathLst>
          </a:custGeom>
          <a:solidFill>
            <a:srgbClr val="9BD3E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Freeform 3"/>
          <p:cNvSpPr/>
          <p:nvPr/>
        </p:nvSpPr>
        <p:spPr>
          <a:xfrm>
            <a:off x="-596900" y="-127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4"/>
          <p:cNvSpPr/>
          <p:nvPr/>
        </p:nvSpPr>
        <p:spPr>
          <a:xfrm>
            <a:off x="-927100" y="38100"/>
            <a:ext cx="8642985" cy="6984365"/>
          </a:xfrm>
          <a:custGeom>
            <a:avLst/>
            <a:gdLst/>
            <a:ahLst/>
            <a:cxnLst/>
            <a:rect l="l" t="t" r="r" b="b"/>
            <a:pathLst>
              <a:path w="8642985" h="6984365">
                <a:moveTo>
                  <a:pt x="71755" y="22483"/>
                </a:moveTo>
                <a:lnTo>
                  <a:pt x="3880485" y="0"/>
                </a:lnTo>
                <a:cubicBezTo>
                  <a:pt x="3757930" y="265294"/>
                  <a:pt x="3228340" y="894805"/>
                  <a:pt x="3404235" y="1467790"/>
                </a:cubicBezTo>
                <a:cubicBezTo>
                  <a:pt x="3580130" y="2040773"/>
                  <a:pt x="4539615" y="2459591"/>
                  <a:pt x="4820285" y="2709469"/>
                </a:cubicBezTo>
                <a:cubicBezTo>
                  <a:pt x="5100955" y="2959346"/>
                  <a:pt x="5050155" y="3673006"/>
                  <a:pt x="5153660" y="4010245"/>
                </a:cubicBezTo>
                <a:cubicBezTo>
                  <a:pt x="5257165" y="4347483"/>
                  <a:pt x="6105525" y="4684721"/>
                  <a:pt x="6748780" y="4829252"/>
                </a:cubicBezTo>
                <a:cubicBezTo>
                  <a:pt x="7392035" y="4973782"/>
                  <a:pt x="7190105" y="5803710"/>
                  <a:pt x="7380605" y="6358066"/>
                </a:cubicBezTo>
                <a:cubicBezTo>
                  <a:pt x="7571105" y="6912421"/>
                  <a:pt x="8221980" y="6775599"/>
                  <a:pt x="8642985" y="6984365"/>
                </a:cubicBezTo>
                <a:lnTo>
                  <a:pt x="0" y="6984365"/>
                </a:lnTo>
                <a:lnTo>
                  <a:pt x="71755" y="22483"/>
                </a:lnTo>
                <a:close/>
              </a:path>
            </a:pathLst>
          </a:cu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429500" y="4267200"/>
            <a:ext cx="5499100" cy="317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800000" flipV="1">
            <a:off x="-88900" y="63500"/>
            <a:ext cx="2476500" cy="2476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-88900" y="3911600"/>
            <a:ext cx="4864100" cy="157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96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Part 02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359400" y="850900"/>
            <a:ext cx="6096000" cy="520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800" b="0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课堂规则建立 (Class Rules)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359400" y="1943100"/>
            <a:ext cx="6324600" cy="247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33333"/>
              </a:lnSpc>
              <a:defRPr/>
            </a:pPr>
            <a:r>
              <a:rPr lang="en-US" sz="2000" b="1" i="0" u="none" strike="noStrike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01. 核心指令学习：</a:t>
            </a: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掌握4个关键的课堂基础指令，明确指令对应的课堂行为规范，为高效课堂互动打好基础。</a:t>
            </a:r>
            <a:endParaRPr lang="en-US" sz="1100"/>
          </a:p>
          <a:p>
            <a:pPr marL="0" indent="0" algn="l">
              <a:lnSpc>
                <a:spcPct val="133333"/>
              </a:lnSpc>
            </a:pPr>
            <a:r>
              <a:rPr lang="en-US" sz="2000" b="1" i="0" u="none" strike="noStrike">
                <a:solidFill>
                  <a:srgbClr val="FF9590"/>
                </a:solidFill>
                <a:latin typeface="微软雅黑"/>
                <a:ea typeface="微软雅黑"/>
                <a:cs typeface="微软雅黑"/>
                <a:sym typeface="微软雅黑"/>
              </a:rPr>
              <a:t>02. 互动实践方式：</a:t>
            </a:r>
            <a:r>
              <a:rPr lang="en-US" sz="18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采用“动作+跟读”的联动教学法，教师示范动作，学生边模仿动作边大声跟读指令，强化记忆与理解。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42900" y="406400"/>
            <a:ext cx="11455400" cy="5981700"/>
          </a:xfrm>
          <a:prstGeom prst="roundRect">
            <a:avLst>
              <a:gd name="adj" fmla="val 15074"/>
            </a:avLst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129" t="35077" r="3100" b="25193"/>
          <a:stretch>
            <a:fillRect/>
          </a:stretch>
        </p:blipFill>
        <p:spPr>
          <a:xfrm>
            <a:off x="9918700" y="-50800"/>
            <a:ext cx="2298700" cy="2603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3048000" y="660400"/>
            <a:ext cx="6096000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7200" b="0" i="0" u="none" strike="noStrike">
                <a:solidFill>
                  <a:srgbClr val="FFFFFF"/>
                </a:solidFill>
                <a:latin typeface="华文琥珀"/>
                <a:ea typeface="华文琥珀"/>
                <a:cs typeface="华文琥珀"/>
                <a:sym typeface="华文琥珀"/>
              </a:rPr>
              <a:t>Let's Learn Commands!</a:t>
            </a: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4724400" y="2387600"/>
            <a:ext cx="1483360" cy="1473200"/>
          </a:xfrm>
          <a:custGeom>
            <a:avLst/>
            <a:gdLst/>
            <a:ahLst/>
            <a:cxnLst/>
            <a:rect l="l" t="t" r="r" b="b"/>
            <a:pathLst>
              <a:path w="1483360" h="1473200">
                <a:moveTo>
                  <a:pt x="1483360" y="0"/>
                </a:moveTo>
                <a:lnTo>
                  <a:pt x="1483360" y="1473200"/>
                </a:lnTo>
                <a:lnTo>
                  <a:pt x="0" y="1473200"/>
                </a:lnTo>
                <a:lnTo>
                  <a:pt x="635" y="1463040"/>
                </a:lnTo>
                <a:cubicBezTo>
                  <a:pt x="60325" y="681355"/>
                  <a:pt x="685800" y="57785"/>
                  <a:pt x="1468120" y="635"/>
                </a:cubicBezTo>
                <a:lnTo>
                  <a:pt x="148336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7"/>
          <p:cNvSpPr/>
          <p:nvPr/>
        </p:nvSpPr>
        <p:spPr>
          <a:xfrm>
            <a:off x="4724400" y="4025900"/>
            <a:ext cx="1486535" cy="1530985"/>
          </a:xfrm>
          <a:custGeom>
            <a:avLst/>
            <a:gdLst/>
            <a:ahLst/>
            <a:cxnLst/>
            <a:rect l="l" t="t" r="r" b="b"/>
            <a:pathLst>
              <a:path w="1486535" h="1530985">
                <a:moveTo>
                  <a:pt x="0" y="0"/>
                </a:moveTo>
                <a:lnTo>
                  <a:pt x="1486535" y="0"/>
                </a:lnTo>
                <a:lnTo>
                  <a:pt x="1486535" y="1530985"/>
                </a:lnTo>
                <a:lnTo>
                  <a:pt x="1468120" y="1529715"/>
                </a:lnTo>
                <a:cubicBezTo>
                  <a:pt x="666750" y="1470025"/>
                  <a:pt x="31115" y="815975"/>
                  <a:pt x="0" y="6985"/>
                </a:cubicBezTo>
                <a:lnTo>
                  <a:pt x="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8"/>
          <p:cNvSpPr/>
          <p:nvPr/>
        </p:nvSpPr>
        <p:spPr>
          <a:xfrm>
            <a:off x="6375400" y="4025900"/>
            <a:ext cx="1522095" cy="1532890"/>
          </a:xfrm>
          <a:custGeom>
            <a:avLst/>
            <a:gdLst/>
            <a:ahLst/>
            <a:cxnLst/>
            <a:rect l="l" t="t" r="r" b="b"/>
            <a:pathLst>
              <a:path w="1522095" h="1532890">
                <a:moveTo>
                  <a:pt x="0" y="0"/>
                </a:moveTo>
                <a:lnTo>
                  <a:pt x="1522095" y="0"/>
                </a:lnTo>
                <a:lnTo>
                  <a:pt x="1522095" y="6985"/>
                </a:lnTo>
                <a:cubicBezTo>
                  <a:pt x="1490345" y="829310"/>
                  <a:pt x="834390" y="1491615"/>
                  <a:pt x="14605" y="1532255"/>
                </a:cubicBezTo>
                <a:lnTo>
                  <a:pt x="0" y="1532890"/>
                </a:lnTo>
                <a:lnTo>
                  <a:pt x="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9"/>
          <p:cNvSpPr/>
          <p:nvPr/>
        </p:nvSpPr>
        <p:spPr>
          <a:xfrm>
            <a:off x="6375400" y="2387600"/>
            <a:ext cx="1518920" cy="1475105"/>
          </a:xfrm>
          <a:custGeom>
            <a:avLst/>
            <a:gdLst/>
            <a:ahLst/>
            <a:cxnLst/>
            <a:rect l="l" t="t" r="r" b="b"/>
            <a:pathLst>
              <a:path w="1518920" h="1475105">
                <a:moveTo>
                  <a:pt x="0" y="0"/>
                </a:moveTo>
                <a:lnTo>
                  <a:pt x="12700" y="635"/>
                </a:lnTo>
                <a:cubicBezTo>
                  <a:pt x="812800" y="39370"/>
                  <a:pt x="1457960" y="670560"/>
                  <a:pt x="1518285" y="1464945"/>
                </a:cubicBezTo>
                <a:lnTo>
                  <a:pt x="1518920" y="1475105"/>
                </a:lnTo>
                <a:lnTo>
                  <a:pt x="0" y="1475105"/>
                </a:lnTo>
                <a:lnTo>
                  <a:pt x="0" y="0"/>
                </a:lnTo>
                <a:close/>
              </a:path>
            </a:pathLst>
          </a:cu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953000" y="2628900"/>
            <a:ext cx="2730500" cy="2730500"/>
          </a:xfrm>
          <a:prstGeom prst="ellipse">
            <a:avLst/>
          </a:prstGeom>
          <a:solidFill>
            <a:srgbClr val="BCE2F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5016500" y="26289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7137400" y="27305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5016500" y="47244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7137400" y="4724400"/>
            <a:ext cx="508000" cy="508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51400" y="2362200"/>
            <a:ext cx="3098800" cy="3098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6" name="AutoShape 16"/>
          <p:cNvSpPr/>
          <p:nvPr/>
        </p:nvSpPr>
        <p:spPr>
          <a:xfrm>
            <a:off x="889000" y="2921000"/>
            <a:ext cx="330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2600" b="1" i="0" u="none" strike="noStrike">
                <a:solidFill>
                  <a:srgbClr val="2F5496"/>
                </a:solidFill>
                <a:latin typeface="Noto Sans SC"/>
                <a:ea typeface="Noto Sans SC"/>
                <a:cs typeface="Noto Sans SC"/>
                <a:sym typeface="Noto Sans SC"/>
              </a:rPr>
              <a:t>01. Stand up.</a:t>
            </a:r>
            <a:r>
              <a:rPr lang="en-US" sz="2200" b="0" i="0" u="none" strike="noStrike">
                <a:solidFill>
                  <a:srgbClr val="595959"/>
                </a:solidFill>
                <a:latin typeface="Noto Sans SC"/>
                <a:ea typeface="Noto Sans SC"/>
                <a:cs typeface="Noto Sans SC"/>
                <a:sym typeface="Noto Sans SC"/>
              </a:rPr>
              <a:t>(起立)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89000" y="4572000"/>
            <a:ext cx="330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2600" b="1" i="0" u="none" strike="noStrike">
                <a:solidFill>
                  <a:srgbClr val="2F5496"/>
                </a:solidFill>
                <a:latin typeface="Noto Sans SC"/>
                <a:ea typeface="Noto Sans SC"/>
                <a:cs typeface="Noto Sans SC"/>
                <a:sym typeface="Noto Sans SC"/>
              </a:rPr>
              <a:t>02. Sit down.</a:t>
            </a:r>
            <a:r>
              <a:rPr lang="en-US" sz="2200" b="0" i="0" u="none" strike="noStrike">
                <a:solidFill>
                  <a:srgbClr val="595959"/>
                </a:solidFill>
                <a:latin typeface="Noto Sans SC"/>
                <a:ea typeface="Noto Sans SC"/>
                <a:cs typeface="Noto Sans SC"/>
                <a:sym typeface="Noto Sans SC"/>
              </a:rPr>
              <a:t>(坐下)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128000" y="2921000"/>
            <a:ext cx="330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2200" b="1" i="0" u="none" strike="noStrike">
                <a:solidFill>
                  <a:srgbClr val="2F5496"/>
                </a:solidFill>
                <a:latin typeface="Noto Sans SC"/>
                <a:ea typeface="Noto Sans SC"/>
                <a:cs typeface="Noto Sans SC"/>
                <a:sym typeface="Noto Sans SC"/>
              </a:rPr>
              <a:t>03. Clap your hands.</a:t>
            </a:r>
            <a:r>
              <a:rPr lang="en-US" sz="2000" b="0" i="0" u="none" strike="noStrike">
                <a:solidFill>
                  <a:srgbClr val="595959"/>
                </a:solidFill>
                <a:latin typeface="Noto Sans SC"/>
                <a:ea typeface="Noto Sans SC"/>
                <a:cs typeface="Noto Sans SC"/>
                <a:sym typeface="Noto Sans SC"/>
              </a:rPr>
              <a:t>(拍手)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128000" y="4572000"/>
            <a:ext cx="330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2600" b="1" i="0" u="none" strike="noStrike">
                <a:solidFill>
                  <a:srgbClr val="2F5496"/>
                </a:solidFill>
                <a:latin typeface="Noto Sans SC"/>
                <a:ea typeface="Noto Sans SC"/>
                <a:cs typeface="Noto Sans SC"/>
                <a:sym typeface="Noto Sans SC"/>
              </a:rPr>
              <a:t>04. Be quiet.</a:t>
            </a:r>
            <a:r>
              <a:rPr lang="en-US" sz="2200" b="0" i="0" u="none" strike="noStrike">
                <a:solidFill>
                  <a:srgbClr val="595959"/>
                </a:solidFill>
                <a:latin typeface="Noto Sans SC"/>
                <a:ea typeface="Noto Sans SC"/>
                <a:cs typeface="Noto Sans SC"/>
                <a:sym typeface="Noto Sans SC"/>
              </a:rPr>
              <a:t>(安静)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806700" y="660400"/>
            <a:ext cx="7924800" cy="5588000"/>
          </a:xfrm>
          <a:prstGeom prst="flowChartDelay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4398867" y="1869784"/>
            <a:ext cx="7112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4800" b="1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Command 1: Stand up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232400" y="3099433"/>
            <a:ext cx="5295900" cy="219935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33333"/>
              </a:lnSpc>
              <a:defRPr/>
            </a:pPr>
            <a:r>
              <a:rPr lang="en-US" sz="2200" b="1" i="0" u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Stand up. (起立)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Action: </a:t>
            </a:r>
          </a:p>
          <a:p>
            <a:pPr marL="0"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慢慢从椅子上站起来，保持身体挺直，站稳后稍作停顿。这个指令帮助大家熟悉课堂的基础动作指令，建立英语动作和身体行为的直接联系。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-779322" y="76200"/>
            <a:ext cx="6591300" cy="6781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806700" y="660400"/>
            <a:ext cx="7924800" cy="5588000"/>
          </a:xfrm>
          <a:prstGeom prst="flowChartDelay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3302000" y="1651000"/>
            <a:ext cx="711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90500" tIns="127000" rIns="190500" bIns="127000" rtlCol="0" anchor="ctr" anchorCtr="0"/>
          <a:lstStyle/>
          <a:p>
            <a:pPr marL="0" indent="0" algn="ctr">
              <a:lnSpc>
                <a:spcPct val="108333"/>
              </a:lnSpc>
              <a:defRPr/>
            </a:pPr>
            <a:r>
              <a:rPr lang="en-US" sz="4800" b="1" i="0" u="none" strike="noStrike">
                <a:solidFill>
                  <a:srgbClr val="FF9590"/>
                </a:solidFill>
                <a:latin typeface="华文琥珀"/>
                <a:ea typeface="华文琥珀"/>
                <a:cs typeface="华文琥珀"/>
                <a:sym typeface="华文琥珀"/>
              </a:rPr>
              <a:t>Command 2: Sit down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6138">
            <a:off x="3302006" y="3168650"/>
            <a:ext cx="711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1F2329">
                <a:alpha val="15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3302000" y="3556000"/>
            <a:ext cx="7112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90500" tIns="127000" rIns="190500" bIns="127000" rtlCol="0" anchor="t" anchorCtr="0"/>
          <a:lstStyle/>
          <a:p>
            <a:pPr marL="0" indent="0" algn="l">
              <a:lnSpc>
                <a:spcPct val="133333"/>
              </a:lnSpc>
              <a:defRPr/>
            </a:pPr>
            <a:r>
              <a:rPr lang="en-US" sz="2200" b="1" i="0" u="none" strike="noStrike">
                <a:solidFill>
                  <a:srgbClr val="1F2329"/>
                </a:solidFill>
                <a:latin typeface="Arial"/>
                <a:ea typeface="Arial"/>
                <a:cs typeface="Arial"/>
                <a:sym typeface="Arial"/>
              </a:rPr>
              <a:t>Sit down. (坐下)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800" b="0" i="0" u="none" strike="noStrike">
                <a:solidFill>
                  <a:srgbClr val="50555F"/>
                </a:solidFill>
                <a:latin typeface="Noto Sans SC"/>
                <a:ea typeface="Noto Sans SC"/>
                <a:cs typeface="Noto Sans SC"/>
                <a:sym typeface="Noto Sans SC"/>
              </a:rPr>
              <a:t>Action: 听到指令后，慢慢坐回到椅子上，保持身体放松且端正。这是基础指令中训练专注力和身体控制的重要环节，让我们一起尝试：Sit down!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l="235" r="235"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 l="5000" r="5000"/>
          <a:stretch>
            <a:fillRect/>
          </a:stretch>
        </p:blipFill>
        <p:spPr>
          <a:xfrm>
            <a:off x="381000" y="3556000"/>
            <a:ext cx="2286000" cy="254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</Words>
  <Application>Microsoft Office PowerPoint</Application>
  <PresentationFormat>宽屏</PresentationFormat>
  <Paragraphs>97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Noto Sans SC</vt:lpstr>
      <vt:lpstr>华文琥珀</vt:lpstr>
      <vt:lpstr>微软雅黑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文菲 盛</cp:lastModifiedBy>
  <cp:revision>1</cp:revision>
  <dcterms:modified xsi:type="dcterms:W3CDTF">2026-06-04T07:30:02Z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{"Label":"1","ContentProducer":"001191110102MACQD9K64010000","ProduceID":"7647177835874700271","ReservedCode1":"","ContentPropagator":"","PropagateID":"","ReservedCode2":""}</vt:lpwstr>
  </property>
</Properties>
</file>