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96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32004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3200400"/>
            <a:ext cx="12191695" cy="54864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3749039"/>
            <a:ext cx="12191695" cy="310896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0241280" y="182880"/>
            <a:ext cx="731520" cy="731520"/>
          </a:xfrm>
          <a:prstGeom prst="ellipse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14400" y="1120140"/>
            <a:ext cx="103327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🧑‍🌾 </a:t>
            </a:r>
            <a:r>
              <a:rPr dirty="0" err="1"/>
              <a:t>农场小集市的采购员</a:t>
            </a:r>
            <a:endParaRPr dirty="0"/>
          </a:p>
        </p:txBody>
      </p:sp>
      <p:sp>
        <p:nvSpPr>
          <p:cNvPr id="11" name="TextBox 10"/>
          <p:cNvSpPr txBox="1"/>
          <p:nvPr/>
        </p:nvSpPr>
        <p:spPr>
          <a:xfrm>
            <a:off x="914400" y="2011680"/>
            <a:ext cx="1033272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EB3B"/>
                </a:solidFill>
                <a:latin typeface="Microsoft YaHei"/>
              </a:defRPr>
            </a:pPr>
            <a:r>
              <a:t>生活数学启蒙 · 开心农场大冒险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14400" y="4114800"/>
            <a:ext cx="10332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面向：3-6岁儿童  |  时长：约40分钟  |  形式：角色扮演 + 实物操作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14400" y="4754880"/>
            <a:ext cx="10332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1C784"/>
                </a:solidFill>
                <a:latin typeface="Microsoft YaHei"/>
              </a:defRPr>
            </a:pPr>
            <a:r>
              <a:t>爱心托管班 · 第二节课 · 低龄组（3-6岁）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1600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🥕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017520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663440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🥬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09360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955279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601200" y="5303520"/>
            <a:ext cx="1371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0">
                <a:solidFill>
                  <a:srgbClr val="000000"/>
                </a:solidFill>
                <a:latin typeface="Microsoft YaHei"/>
              </a:defRPr>
            </a:pPr>
            <a:r>
              <a:t>🍎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🧮 游戏一：帮爷爷奶奶算算账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🌿 张爷爷家种了5棵大白菜，李奶奶家种了3棵大白菜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19202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44336"/>
                </a:solidFill>
                <a:latin typeface="Microsoft YaHei"/>
              </a:defRPr>
            </a:pPr>
            <a:r>
              <a:t>加起来一共几棵？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914400" y="2560320"/>
            <a:ext cx="484632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914400" y="2560320"/>
            <a:ext cx="4846320" cy="54864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05840" y="265176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👴 张爷爷的白菜地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05840" y="3063240"/>
            <a:ext cx="466344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🥬 🥬 🥬 🥬 🥬</a:t>
            </a:r>
            <a:br/>
            <a:r>
              <a:t>    1     2     3     4     5</a:t>
            </a:r>
            <a:br/>
            <a:br/>
            <a:r>
              <a:t>张爷爷：5棵大白菜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60720" y="3291840"/>
            <a:ext cx="6400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+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2560320"/>
            <a:ext cx="484632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0" y="2560320"/>
            <a:ext cx="4846320" cy="54864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492240" y="265176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👵 李奶奶的白菜地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92240" y="3063240"/>
            <a:ext cx="466344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🥬 🥬 🥬</a:t>
            </a:r>
            <a:br/>
            <a:r>
              <a:t>    1     2     3</a:t>
            </a:r>
            <a:br/>
            <a:br/>
            <a:r>
              <a:t>李奶奶：3棵大白菜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743200" y="5029200"/>
            <a:ext cx="6675120" cy="914400"/>
          </a:xfrm>
          <a:prstGeom prst="roundRect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2834640" y="5120640"/>
            <a:ext cx="64922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44336"/>
                </a:solidFill>
                <a:latin typeface="Microsoft YaHei"/>
              </a:defRPr>
            </a:pPr>
            <a:r>
              <a:t>🧮 两队代表上来数一数   ➡️   5 + 3 = ？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6651186" y="176620"/>
            <a:ext cx="1463040" cy="4572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0" y="-27432"/>
            <a:ext cx="914400" cy="4572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🛒 </a:t>
            </a:r>
            <a:r>
              <a:rPr dirty="0" err="1"/>
              <a:t>游戏二：老板，我要买东西</a:t>
            </a:r>
            <a:r>
              <a:rPr dirty="0"/>
              <a:t>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E7D32"/>
                </a:solidFill>
                <a:latin typeface="Microsoft YaHei"/>
              </a:defRPr>
            </a:pPr>
            <a:r>
              <a:t>👩‍🌾 老师当老板，小朋友来采购！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371600" y="2011680"/>
            <a:ext cx="9418320" cy="1828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371600" y="2011680"/>
            <a:ext cx="9418320" cy="54864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554480" y="2194560"/>
            <a:ext cx="9052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44336"/>
                </a:solidFill>
                <a:latin typeface="Microsoft YaHei"/>
              </a:defRPr>
            </a:pPr>
            <a:r>
              <a:t>🏪 老板说：我现在需要 6 个西红柿！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2743200"/>
            <a:ext cx="905256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🍅  🍅  🍅  🍅  🍅  🍅  🍅  🍅  🍅  🍅  ...</a:t>
            </a:r>
            <a:br/>
            <a:r>
              <a:t>（小框里有很多西红柿卡片）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1148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9800"/>
                </a:solidFill>
                <a:latin typeface="Microsoft YaHei"/>
              </a:defRPr>
            </a:pPr>
            <a:r>
              <a:t>🎯 红苹果小队，你们能帮老师拿对数量吗？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828800" y="4754880"/>
            <a:ext cx="8503920" cy="1097280"/>
          </a:xfrm>
          <a:prstGeom prst="roundRect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920240" y="4846320"/>
            <a:ext cx="83210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👆 让孩子从小框里自己数出6个西红柿卡片交给老师</a:t>
            </a:r>
            <a:br/>
            <a:r>
              <a:t>✅ 锻炼手口一致地点数能力！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🐻 游戏三：贪吃熊来啦！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🍓 老师在黑板上贴出 8 个草莓——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2011680"/>
            <a:ext cx="10332720" cy="11887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2103120"/>
            <a:ext cx="9966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333333"/>
                </a:solidFill>
                <a:latin typeface="Microsoft YaHei"/>
              </a:defRPr>
            </a:pPr>
            <a:r>
              <a:t>🍓  🍓  🍓  🍓  🍓  🍓  🍓  🍓</a:t>
            </a:r>
            <a:br/>
            <a:r>
              <a:t>    1      2      3      4      5      6      7      8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47472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44336"/>
                </a:solidFill>
                <a:latin typeface="Microsoft YaHei"/>
              </a:defRPr>
            </a:pPr>
            <a:r>
              <a:t>🐻 （老师扮演贪吃熊，啊呜啊呜快速拿走3个草莓！）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914400" y="4206240"/>
            <a:ext cx="10332720" cy="11887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914400" y="4206240"/>
            <a:ext cx="10332720" cy="54864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97280" y="4297680"/>
            <a:ext cx="99669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🍓  🍓  🍓  🍓  🍓</a:t>
            </a:r>
            <a:br>
              <a:rPr dirty="0"/>
            </a:br>
            <a:r>
              <a:rPr dirty="0"/>
              <a:t>    1      2      3      4      5</a:t>
            </a:r>
            <a:br>
              <a:rPr dirty="0"/>
            </a:br>
            <a:br>
              <a:rPr dirty="0"/>
            </a:br>
            <a:r>
              <a:rPr dirty="0" err="1"/>
              <a:t>蓝白菜小队，赶紧告诉老师还剩几个</a:t>
            </a:r>
            <a:r>
              <a:rPr dirty="0"/>
              <a:t>？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207764" y="5737860"/>
            <a:ext cx="5760720" cy="594360"/>
          </a:xfrm>
          <a:prstGeom prst="round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3299204" y="5847588"/>
            <a:ext cx="557784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⏰ 快速反应：8 - 3 = ？</a:t>
            </a:r>
          </a:p>
        </p:txBody>
      </p:sp>
      <p:sp>
        <p:nvSpPr>
          <p:cNvPr id="18" name="Rectangle 17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📚 今天我们学会了什么？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57200" y="1554480"/>
            <a:ext cx="269748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554480"/>
            <a:ext cx="2697480" cy="73152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280160" y="1828800"/>
            <a:ext cx="777240" cy="777240"/>
          </a:xfrm>
          <a:prstGeom prst="ellipse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28016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加法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把东西合在一起</a:t>
            </a:r>
            <a:br/>
            <a:r>
              <a:t>变得更多！</a:t>
            </a:r>
            <a:br/>
            <a:r>
              <a:t>3 + 2 = 5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83280" y="1554480"/>
            <a:ext cx="269748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3383280" y="1554480"/>
            <a:ext cx="2697480" cy="73152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4206240" y="1828800"/>
            <a:ext cx="777240" cy="777240"/>
          </a:xfrm>
          <a:prstGeom prst="ellipse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20624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➖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减法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拿走一些东西</a:t>
            </a:r>
            <a:br/>
            <a:r>
              <a:t>剩下变少！</a:t>
            </a:r>
            <a:br/>
            <a:r>
              <a:t>5 - 1 = 4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09360" y="1554480"/>
            <a:ext cx="269748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309360" y="1554480"/>
            <a:ext cx="2697480" cy="73152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7132320" y="1828800"/>
            <a:ext cx="777240" cy="777240"/>
          </a:xfrm>
          <a:prstGeom prst="ellipse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713232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🔢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数一数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用手指着</a:t>
            </a:r>
            <a:br/>
            <a:r>
              <a:t>一个一个数</a:t>
            </a:r>
            <a:br/>
            <a:r>
              <a:t>1,2,3,4,5...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35440" y="1554480"/>
            <a:ext cx="269748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9235440" y="1554480"/>
            <a:ext cx="2697480" cy="73152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10058400" y="1828800"/>
            <a:ext cx="777240" cy="777240"/>
          </a:xfrm>
          <a:prstGeom prst="ellipse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1005840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🛒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生活中用数学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2688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买菜、分糖果</a:t>
            </a:r>
            <a:br/>
            <a:r>
              <a:t>加加减减</a:t>
            </a:r>
            <a:br/>
            <a:r>
              <a:t>每天都在用！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1520" y="50292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44336"/>
                </a:solidFill>
                <a:latin typeface="Microsoft YaHei"/>
              </a:defRPr>
            </a:pPr>
            <a:r>
              <a:t>💡 数学就在我们身边！买菜、分零食、数玩具——天天都在用！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🏅 评选优秀采购小队！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E7D32"/>
                </a:solidFill>
                <a:latin typeface="Microsoft YaHei"/>
              </a:defRPr>
            </a:pPr>
            <a:r>
              <a:t>👏 每个小朋友都是最棒的！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371600" y="2103120"/>
            <a:ext cx="457200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371600" y="2103120"/>
            <a:ext cx="4572000" cy="73152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1371600" y="2103120"/>
            <a:ext cx="4572000" cy="914400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2194560"/>
            <a:ext cx="4389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🍎 红苹果小队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200400"/>
            <a:ext cx="438912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数数最准确！</a:t>
            </a:r>
            <a:br/>
            <a:r>
              <a:t>实物手口一致点数</a:t>
            </a:r>
            <a:br/>
            <a:r>
              <a:t>100分！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2103120"/>
            <a:ext cx="457200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6400800" y="2103120"/>
            <a:ext cx="4572000" cy="73152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0" y="2103120"/>
            <a:ext cx="4572000" cy="914400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492240" y="2194560"/>
            <a:ext cx="4389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🥬 蓝白菜小队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92240" y="3200400"/>
            <a:ext cx="438912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声音最响亮！</a:t>
            </a:r>
            <a:br/>
            <a:r>
              <a:t>帮老板算得最快</a:t>
            </a:r>
            <a:br/>
            <a:r>
              <a:t>100分！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9800"/>
                </a:solidFill>
                <a:latin typeface="Microsoft YaHei"/>
              </a:defRPr>
            </a:pPr>
            <a:r>
              <a:t>🌟 每个孩子都得到一枚金币贴纸，贴在胸前！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6692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2E7D32"/>
                </a:solidFill>
                <a:latin typeface="Microsoft YaHei"/>
              </a:defRPr>
            </a:pPr>
            <a:r>
              <a:t>你们都是合格的生活小达人啦！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🎖️ 颁发采购员徽章！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5029200" y="1463040"/>
            <a:ext cx="2103120" cy="2103120"/>
          </a:xfrm>
          <a:prstGeom prst="ellipse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029200" y="18288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8D6E63"/>
                </a:solidFill>
                <a:latin typeface="Microsoft YaHei"/>
              </a:defRPr>
            </a:pPr>
            <a:r>
              <a:t>🪙</a:t>
            </a:r>
            <a:br/>
            <a:r>
              <a:t>金币</a:t>
            </a:r>
            <a:br/>
            <a:r>
              <a:t>贴纸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9319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每个孩子胸前贴上闪闪发光的金币贴纸 ✨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286000" y="4572000"/>
            <a:ext cx="7589520" cy="1371600"/>
          </a:xfrm>
          <a:prstGeom prst="roundRect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2468880" y="4663440"/>
            <a:ext cx="722376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44336"/>
                </a:solidFill>
                <a:latin typeface="Microsoft YaHei"/>
              </a:defRPr>
            </a:pPr>
            <a:r>
              <a:t>🏆 红苹果小队  ×  蓝白菜小队</a:t>
            </a:r>
            <a:br/>
            <a:br/>
            <a:r>
              <a:t>都获得了 生活小达人 称号！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🔓 百宝箱第三把锁——打开啦！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2E7D32"/>
                </a:solidFill>
                <a:latin typeface="Microsoft YaHei"/>
              </a:defRPr>
            </a:pPr>
            <a:r>
              <a:t>因为大家算对了萝卜和白菜的数量……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00400" y="2057400"/>
            <a:ext cx="5760720" cy="2286000"/>
          </a:xfrm>
          <a:prstGeom prst="round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3444649" y="1973478"/>
            <a:ext cx="5394960" cy="1828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📦</a:t>
            </a:r>
            <a:br>
              <a:rPr dirty="0"/>
            </a:br>
            <a:br>
              <a:rPr dirty="0"/>
            </a:br>
            <a:r>
              <a:rPr dirty="0"/>
              <a:t>🔐  →  🔓</a:t>
            </a:r>
            <a:br>
              <a:rPr dirty="0"/>
            </a:br>
            <a:br>
              <a:rPr dirty="0"/>
            </a:br>
            <a:r>
              <a:rPr dirty="0" err="1"/>
              <a:t>咔哒</a:t>
            </a:r>
            <a:r>
              <a:rPr dirty="0"/>
              <a:t>！</a:t>
            </a:r>
            <a:br>
              <a:rPr dirty="0"/>
            </a:br>
            <a:br>
              <a:rPr dirty="0"/>
            </a:br>
            <a:r>
              <a:rPr dirty="0"/>
              <a:t>✨ </a:t>
            </a:r>
            <a:r>
              <a:rPr dirty="0" err="1"/>
              <a:t>百宝箱打开啦</a:t>
            </a:r>
            <a:r>
              <a:rPr dirty="0"/>
              <a:t>！✨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75488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44336"/>
                </a:solidFill>
                <a:latin typeface="Microsoft YaHei"/>
              </a:defRPr>
            </a:pPr>
            <a:r>
              <a:t>🎉 每一把锁都因小朋友们的努力而打开！你们太棒了！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3949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百宝箱里的小奖品分给每一个生活小达人～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📋 教具准备 &amp; 时间分配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1874519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🥕 蔬菜水果卡片（萝卜/白菜/西红柿/草莓等）若干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23317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🍎 塑料水果小玩具（或彩色卡纸代替）若干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7889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🧺 两个小篮子/购物袋（红色+蓝色）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32461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👒 农场主头饰/草帽（角色扮演用）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7033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🪙 金币贴纸（全班每人一枚）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1605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📦 百宝箱 + 第三把锁（画着水果的密码卡片）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6177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🖍️ 黑板/白板 + 彩色马克笔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⏱ 时间分配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1874519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🧑‍🌾 情景导入 + 实物演示   10分钟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23317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🛒 成立采购小队               5分钟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27889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🧮 热热闹闹小集市（三游戏）15分钟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32461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🏅 评选 + 颁奖 + 开锁         10分钟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7033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━━━━━━━━━━━━━━━━━━━━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41605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F44336"/>
                </a:solidFill>
                <a:latin typeface="Microsoft YaHei"/>
              </a:defRPr>
            </a:pPr>
            <a:r>
              <a:t>📌 总计                           约40分钟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32004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3200400"/>
            <a:ext cx="12191695" cy="36576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914400" y="3657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3657600" y="54864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9144000" y="274320"/>
            <a:ext cx="128016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7315200" y="91440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10241280" y="182880"/>
            <a:ext cx="731520" cy="731520"/>
          </a:xfrm>
          <a:prstGeom prst="ellipse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09728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t>🌟 下节课见！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011680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FEB3B"/>
                </a:solidFill>
                <a:latin typeface="Microsoft YaHei"/>
              </a:defRPr>
            </a:pPr>
            <a:r>
              <a:t>更多好玩的数学游戏等着你！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84048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🧑‍🌾 每个小朋友都是生活小达人！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57200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FFFFFF"/>
                </a:solidFill>
                <a:latin typeface="Microsoft YaHei"/>
              </a:defRPr>
            </a:pPr>
            <a:r>
              <a:t>回家帮爸爸妈妈数一数、算一算</a:t>
            </a:r>
            <a:br/>
            <a:r>
              <a:t>你就是家里的小小采购员！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6692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1C784"/>
                </a:solidFill>
                <a:latin typeface="Microsoft YaHei"/>
              </a:defRPr>
            </a:pPr>
            <a:r>
              <a:t>爱心托管班 · 农场小集市支教活动 · 第二节课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🗺️ 今日农场大冒险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5720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2697480" cy="73152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4864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🧑‍🌾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来到开心农场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97280" y="3154680"/>
            <a:ext cx="1417320" cy="18288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54864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张爷爷李奶奶的</a:t>
            </a:r>
            <a:br/>
            <a:r>
              <a:t>萝卜故事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5468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980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8328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3383280" y="2103120"/>
            <a:ext cx="2697480" cy="73152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47472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🛒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成立采购小队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23360" y="3154680"/>
            <a:ext cx="1417320" cy="18288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347472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红苹果队 &amp; 蓝白菜队</a:t>
            </a:r>
            <a:br/>
            <a:r>
              <a:t>拿上购物袋出发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8076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980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0936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309360" y="2103120"/>
            <a:ext cx="2697480" cy="73152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0080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🧮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热热闹闹小集市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949440" y="3154680"/>
            <a:ext cx="1417320" cy="18288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640080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帮爷爷奶奶算账</a:t>
            </a:r>
            <a:br/>
            <a:r>
              <a:t>我要买东西</a:t>
            </a:r>
            <a:br/>
            <a:r>
              <a:t>贪吃熊来啦！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00684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980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23544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9235440" y="2103120"/>
            <a:ext cx="2697480" cy="73152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932688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🏅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评选采购小达人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875520" y="3154680"/>
            <a:ext cx="1417320" cy="18288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932688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金币贴纸 + 徽章</a:t>
            </a:r>
            <a:br/>
            <a:r>
              <a:t>打开百宝箱第三把锁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44336"/>
                </a:solidFill>
                <a:latin typeface="Microsoft YaHei"/>
              </a:defRPr>
            </a:pPr>
            <a:r>
              <a:t>💡 通关秘诀：动动小手数一数，加加减减我能行！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20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2A5F5"/>
                </a:solidFill>
                <a:latin typeface="Microsoft YaHei"/>
              </a:defRPr>
            </a:pPr>
            <a:r>
              <a:t>⏱ 农场故事 10min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8328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2A5F5"/>
                </a:solidFill>
                <a:latin typeface="Microsoft YaHei"/>
              </a:defRPr>
            </a:pPr>
            <a:r>
              <a:t>⏱ 采购分队 5min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0936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2A5F5"/>
                </a:solidFill>
                <a:latin typeface="Microsoft YaHei"/>
              </a:defRPr>
            </a:pPr>
            <a:r>
              <a:t>⏱ 集市游戏 15min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3544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42A5F5"/>
                </a:solidFill>
                <a:latin typeface="Microsoft YaHei"/>
              </a:defRPr>
            </a:pPr>
            <a:r>
              <a:t>⏱ 评选颁奖 10min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为什么小朋友喜欢过家家？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731520" y="1417320"/>
            <a:ext cx="640080" cy="640080"/>
          </a:xfrm>
          <a:prstGeom prst="ellipse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14630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🧒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5920" y="13716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前运算阶段思维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5920" y="17830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3-6岁孩子无法理解抽象的数字符号。</a:t>
            </a:r>
            <a:br/>
            <a:r>
              <a:t>单纯写5+3=8他们会走神——需要看得见、摸得着！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2606039"/>
            <a:ext cx="640080" cy="640080"/>
          </a:xfrm>
          <a:prstGeom prst="ellipse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731520" y="265176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🎭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256032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角色扮演是天生爱好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5920" y="297180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过家家、买东西是孩子最爱的游戏。</a:t>
            </a:r>
            <a:br/>
            <a:r>
              <a:t>把数学变成生活场景，学习自然发生。</a:t>
            </a:r>
          </a:p>
        </p:txBody>
      </p:sp>
      <p:sp>
        <p:nvSpPr>
          <p:cNvPr id="17" name="Oval 16"/>
          <p:cNvSpPr/>
          <p:nvPr/>
        </p:nvSpPr>
        <p:spPr>
          <a:xfrm>
            <a:off x="731520" y="3794759"/>
            <a:ext cx="640080" cy="640080"/>
          </a:xfrm>
          <a:prstGeom prst="ellipse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31520" y="3840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🤲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5920" y="3749039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实物操作是关键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45920" y="41605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加减法必须依赖实物操作——</a:t>
            </a:r>
            <a:br/>
            <a:r>
              <a:t>把加变成拿过来，把减变成吃掉或卖掉。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983480"/>
            <a:ext cx="640080" cy="640080"/>
          </a:xfrm>
          <a:prstGeom prst="ellipse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31520" y="5029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5920" y="49377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E7D32"/>
                </a:solidFill>
                <a:latin typeface="Microsoft YaHei"/>
              </a:defRPr>
            </a:pPr>
            <a:r>
              <a:t>鼓励带来动力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5920" y="53492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金币贴纸、采购员徽章、响亮的口头表扬——</a:t>
            </a:r>
            <a:br/>
            <a:r>
              <a:t>正向反馈让每个孩子都充满自信！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46720" y="1645920"/>
            <a:ext cx="3474720" cy="4114800"/>
          </a:xfrm>
          <a:prstGeom prst="round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8229600" y="1828800"/>
            <a:ext cx="3108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🎯 核心理念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21040" y="2377440"/>
            <a:ext cx="301752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生活即数学</a:t>
            </a:r>
            <a:br/>
            <a:br/>
            <a:r>
              <a:t>加法 = 拿过来</a:t>
            </a:r>
            <a:br/>
            <a:r>
              <a:t>减法 = 吃掉/卖掉</a:t>
            </a:r>
            <a:br/>
            <a:br/>
            <a:r>
              <a:t>在角色扮演中</a:t>
            </a:r>
            <a:br/>
            <a:r>
              <a:t>自然学会数量概念</a:t>
            </a:r>
            <a:br/>
            <a:br/>
            <a:r>
              <a:t>不是教数学</a:t>
            </a:r>
            <a:br/>
            <a:r>
              <a:t>是玩数学！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🧑‍🌾 情境导入：来到开心农场！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731520" y="1463040"/>
            <a:ext cx="5029200" cy="43891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731520" y="1463040"/>
            <a:ext cx="5029200" cy="73152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05840" y="1645920"/>
            <a:ext cx="4572000" cy="3931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（老师戴上草帽，变身农场主）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200" b="1">
                <a:solidFill>
                  <a:srgbClr val="F44336"/>
                </a:solidFill>
                <a:latin typeface="Microsoft YaHei"/>
              </a:defRPr>
            </a:pPr>
            <a:r>
              <a:t>小魔法师们！👋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百宝箱的第三把锁，需要</a:t>
            </a:r>
          </a:p>
          <a:p>
            <a:pPr algn="l">
              <a:spcAft>
                <a:spcPts val="400"/>
              </a:spcAft>
              <a:defRPr sz="2200" b="1">
                <a:solidFill>
                  <a:srgbClr val="F44336"/>
                </a:solidFill>
                <a:latin typeface="Microsoft YaHei"/>
              </a:defRPr>
            </a:pPr>
            <a:r>
              <a:t>「生活小达人」才能打开！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今天老师带大家去</a:t>
            </a:r>
          </a:p>
          <a:p>
            <a:pPr algn="l">
              <a:spcAft>
                <a:spcPts val="400"/>
              </a:spcAft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开心农场采购好不好？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1">
                <a:solidFill>
                  <a:srgbClr val="FF9800"/>
                </a:solidFill>
                <a:latin typeface="Microsoft YaHei"/>
              </a:defRPr>
            </a:pPr>
            <a:r>
              <a:t>准备好了吗？出发！🚜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17920" y="1463040"/>
            <a:ext cx="5212080" cy="4389120"/>
          </a:xfrm>
          <a:prstGeom prst="round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217920" y="4572000"/>
            <a:ext cx="5212080" cy="128016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6217920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876288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7534656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8193024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8851392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9509759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10168128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10826496" y="4480560"/>
            <a:ext cx="73152" cy="274320"/>
          </a:xfrm>
          <a:prstGeom prst="rect">
            <a:avLst/>
          </a:prstGeom>
          <a:solidFill>
            <a:srgbClr val="8D6E6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217920" y="4553712"/>
            <a:ext cx="5212080" cy="36576"/>
          </a:xfrm>
          <a:prstGeom prst="rect">
            <a:avLst/>
          </a:prstGeom>
          <a:solidFill>
            <a:srgbClr val="BCAA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217920" y="4663440"/>
            <a:ext cx="5212080" cy="36576"/>
          </a:xfrm>
          <a:prstGeom prst="rect">
            <a:avLst/>
          </a:prstGeom>
          <a:solidFill>
            <a:srgbClr val="BCAA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9601200" y="1645920"/>
            <a:ext cx="548640" cy="548640"/>
          </a:xfrm>
          <a:prstGeom prst="ellipse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00800" y="2286000"/>
            <a:ext cx="484632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🌞☁️</a:t>
            </a:r>
            <a:br/>
            <a:r>
              <a:t>🏡 开心农场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3200400"/>
            <a:ext cx="48463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FFFFF"/>
                </a:solidFill>
                <a:latin typeface="Microsoft YaHei"/>
              </a:defRPr>
            </a:pPr>
            <a:r>
              <a:t>🥕 🥕 🥕</a:t>
            </a:r>
            <a:br/>
            <a:r>
              <a:t>🍅 🍅 🍅</a:t>
            </a:r>
            <a:br/>
            <a:r>
              <a:t>🥬 🥬 🥬</a:t>
            </a:r>
            <a:br/>
            <a:r>
              <a:t>🍓 🍓 🍓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🥕 张爷爷和李奶奶的萝卜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731520" y="1463040"/>
            <a:ext cx="5029200" cy="21031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731520" y="1463040"/>
            <a:ext cx="5029200" cy="54864"/>
          </a:xfrm>
          <a:prstGeom prst="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31520" y="1600200"/>
            <a:ext cx="5029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👴 张爷爷说：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57400"/>
            <a:ext cx="50292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今天我拔了3根红萝卜！</a:t>
            </a:r>
            <a:br/>
            <a:br/>
            <a:r>
              <a:t>        🥕   🥕   🥕</a:t>
            </a:r>
            <a:br/>
            <a:r>
              <a:t>       ( 1     2     3 )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0" y="1463040"/>
            <a:ext cx="5029200" cy="21031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6400800" y="1463040"/>
            <a:ext cx="5029200" cy="54864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400800" y="1600200"/>
            <a:ext cx="50292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👵 李奶奶说：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2057400"/>
            <a:ext cx="50292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我拔了2根红萝卜！</a:t>
            </a:r>
            <a:br/>
            <a:br/>
            <a:r>
              <a:t>        🥕   🥕</a:t>
            </a:r>
            <a:br/>
            <a:r>
              <a:t>       ( 1     2 )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9200" y="3108960"/>
            <a:ext cx="21031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44336"/>
                </a:solidFill>
                <a:latin typeface="Microsoft YaHei"/>
              </a:defRPr>
            </a:pPr>
            <a:r>
              <a:t>⬇️ 放进大篮子 ⬇️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743200" y="3840480"/>
            <a:ext cx="6675120" cy="2011680"/>
          </a:xfrm>
          <a:prstGeom prst="roundRect">
            <a:avLst/>
          </a:prstGeom>
          <a:solidFill>
            <a:srgbClr val="FF98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2834640" y="3931920"/>
            <a:ext cx="64922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🧺 大篮子里面现在有多少根萝卜？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834640" y="4480560"/>
            <a:ext cx="64922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🥕  🥕  🥕  🥕  🥕</a:t>
            </a:r>
            <a:br>
              <a:rPr dirty="0"/>
            </a:br>
            <a:r>
              <a:rPr dirty="0"/>
              <a:t>  1     2     3     4     5</a:t>
            </a:r>
            <a:br>
              <a:rPr dirty="0"/>
            </a:br>
            <a:br>
              <a:rPr dirty="0"/>
            </a:br>
            <a:r>
              <a:rPr dirty="0" err="1"/>
              <a:t>一起数一数</a:t>
            </a:r>
            <a:r>
              <a:rPr dirty="0"/>
              <a:t>！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✨ 揭秘：3 + 2 = 5！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把小魔法师们发现的秘密写出来：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10312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200" b="1">
                <a:solidFill>
                  <a:srgbClr val="F44336"/>
                </a:solidFill>
                <a:latin typeface="Microsoft YaHei"/>
              </a:defRPr>
            </a:pPr>
            <a:r>
              <a:rPr dirty="0"/>
              <a:t>3  +  2  =  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2004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加法的意思：把两样东西合在一起，变得更多啦！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71600" y="3840480"/>
            <a:ext cx="3200400" cy="1828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931920"/>
            <a:ext cx="30175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张爷爷的</a:t>
            </a:r>
            <a:br/>
            <a:r>
              <a:t>🥕🥕🥕</a:t>
            </a:r>
            <a:br/>
            <a:r>
              <a:t>3根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4572000"/>
            <a:ext cx="914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+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303520" y="3840480"/>
            <a:ext cx="2743200" cy="1828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394960" y="3931920"/>
            <a:ext cx="25603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李奶奶的</a:t>
            </a:r>
            <a:br/>
            <a:r>
              <a:t>🥕🥕</a:t>
            </a:r>
            <a:br/>
            <a:r>
              <a:t>2根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46720" y="4572000"/>
            <a:ext cx="914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86800" y="3840480"/>
            <a:ext cx="2743200" cy="1828800"/>
          </a:xfrm>
          <a:prstGeom prst="roundRect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778240" y="3931920"/>
            <a:ext cx="25603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44336"/>
                </a:solidFill>
                <a:latin typeface="Microsoft YaHei"/>
              </a:defRPr>
            </a:pPr>
            <a:r>
              <a:rPr dirty="0" err="1"/>
              <a:t>一共</a:t>
            </a:r>
            <a:br>
              <a:rPr dirty="0"/>
            </a:br>
            <a:r>
              <a:rPr dirty="0"/>
              <a:t>🥕🥕🥕🥕🥕</a:t>
            </a:r>
            <a:br>
              <a:rPr dirty="0"/>
            </a:br>
            <a:r>
              <a:rPr dirty="0"/>
              <a:t>5根！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6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457200" y="137160"/>
            <a:ext cx="146304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ounded Rectangle 4"/>
          <p:cNvSpPr/>
          <p:nvPr/>
        </p:nvSpPr>
        <p:spPr>
          <a:xfrm>
            <a:off x="10515600" y="228600"/>
            <a:ext cx="109728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3200400" y="502920"/>
            <a:ext cx="914400" cy="457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🐰 哎呀！小兔子来啦！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🧺 篮子里现在有 5 根萝卜：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1828800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rPr dirty="0"/>
              <a:t>🥕  🥕  🥕  🥕  🥕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265176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E7D32"/>
                </a:solidFill>
                <a:latin typeface="Microsoft YaHei"/>
              </a:defRPr>
            </a:pPr>
            <a:r>
              <a:t>🐰 （老师做兔子耳朵动作，蹦蹦跳跳地靠近篮子……）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2004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44336"/>
                </a:solidFill>
                <a:latin typeface="Microsoft YaHei"/>
              </a:defRPr>
            </a:pPr>
            <a:r>
              <a:t>啊呜一口！吃掉了一根萝卜！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1371600" y="3931920"/>
            <a:ext cx="411480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1371600" y="3931920"/>
            <a:ext cx="4114800" cy="54864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463040" y="4023360"/>
            <a:ext cx="3931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E7D32"/>
                </a:solidFill>
                <a:latin typeface="Microsoft YaHei"/>
              </a:defRPr>
            </a:pPr>
            <a:r>
              <a:t>吃掉前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4389120"/>
            <a:ext cx="3931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🥕 🥕 🥕 🥕 🥕</a:t>
            </a:r>
            <a:br/>
            <a:r>
              <a:t>一共5根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0" y="4572000"/>
            <a:ext cx="1188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➡️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675120" y="3931920"/>
            <a:ext cx="4114800" cy="20116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675120" y="3931920"/>
            <a:ext cx="4114800" cy="54864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766560" y="4023360"/>
            <a:ext cx="3931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44336"/>
                </a:solidFill>
                <a:latin typeface="Microsoft YaHei"/>
              </a:defRPr>
            </a:pPr>
            <a:r>
              <a:t>吃掉后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766560" y="4389120"/>
            <a:ext cx="393192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🥕 🥕 🥕 🥕</a:t>
            </a:r>
            <a:br/>
            <a:r>
              <a:t>还剩几根呢？</a:t>
            </a:r>
          </a:p>
        </p:txBody>
      </p:sp>
      <p:sp>
        <p:nvSpPr>
          <p:cNvPr id="22" name="Rectangle 21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✨ 揭秘：5 - 1 = 4！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46304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小兔子吃掉1根萝卜后……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10312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7200" b="1">
                <a:solidFill>
                  <a:srgbClr val="F44336"/>
                </a:solidFill>
                <a:latin typeface="Microsoft YaHei"/>
              </a:defRPr>
            </a:pPr>
            <a:r>
              <a:rPr dirty="0"/>
              <a:t>5  -  1  =  4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2004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E7D32"/>
                </a:solidFill>
                <a:latin typeface="Microsoft YaHei"/>
              </a:defRPr>
            </a:pPr>
            <a:r>
              <a:t>减法的意思：把东西拿走一些，剩下变少啦！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1371600" y="3840480"/>
            <a:ext cx="3200400" cy="1828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463040" y="3931920"/>
            <a:ext cx="30175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原来</a:t>
            </a:r>
            <a:br>
              <a:rPr dirty="0"/>
            </a:br>
            <a:r>
              <a:rPr dirty="0"/>
              <a:t>🥕🥕🥕🥕🥕</a:t>
            </a:r>
            <a:br>
              <a:rPr dirty="0"/>
            </a:br>
            <a:r>
              <a:rPr dirty="0"/>
              <a:t>5根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0" y="4572000"/>
            <a:ext cx="914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-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303520" y="3840480"/>
            <a:ext cx="2743200" cy="18288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5394960" y="3931920"/>
            <a:ext cx="25603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44336"/>
                </a:solidFill>
                <a:latin typeface="Microsoft YaHei"/>
              </a:defRPr>
            </a:pPr>
            <a:r>
              <a:rPr dirty="0"/>
              <a:t>🐰</a:t>
            </a:r>
            <a:r>
              <a:rPr dirty="0" err="1"/>
              <a:t>吃掉</a:t>
            </a:r>
            <a:br>
              <a:rPr dirty="0"/>
            </a:br>
            <a:r>
              <a:rPr dirty="0"/>
              <a:t>1根</a:t>
            </a:r>
            <a:endParaRPr lang="en-US" dirty="0"/>
          </a:p>
          <a:p>
            <a:pPr algn="ctr">
              <a:defRPr sz="1800" b="0">
                <a:solidFill>
                  <a:srgbClr val="F44336"/>
                </a:solidFill>
                <a:latin typeface="Microsoft YaHei"/>
              </a:defRPr>
            </a:pPr>
            <a:r>
              <a:rPr lang="zh-CN" altLang="en-US" dirty="0"/>
              <a:t>🥕</a:t>
            </a:r>
            <a:endParaRPr dirty="0"/>
          </a:p>
        </p:txBody>
      </p:sp>
      <p:sp>
        <p:nvSpPr>
          <p:cNvPr id="17" name="TextBox 16"/>
          <p:cNvSpPr txBox="1"/>
          <p:nvPr/>
        </p:nvSpPr>
        <p:spPr>
          <a:xfrm>
            <a:off x="8046720" y="4572000"/>
            <a:ext cx="914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44336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8686800" y="3840480"/>
            <a:ext cx="2743200" cy="1828800"/>
          </a:xfrm>
          <a:prstGeom prst="roundRect">
            <a:avLst/>
          </a:prstGeom>
          <a:solidFill>
            <a:srgbClr val="FFEB3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8778240" y="3931920"/>
            <a:ext cx="256032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44336"/>
                </a:solidFill>
                <a:latin typeface="Microsoft YaHei"/>
              </a:defRPr>
            </a:pPr>
            <a:r>
              <a:rPr dirty="0" err="1"/>
              <a:t>还剩</a:t>
            </a:r>
            <a:br>
              <a:rPr dirty="0"/>
            </a:br>
            <a:r>
              <a:rPr dirty="0"/>
              <a:t>🥕🥕🥕🥕</a:t>
            </a:r>
            <a:br>
              <a:rPr dirty="0"/>
            </a:br>
            <a:r>
              <a:rPr dirty="0"/>
              <a:t>4根！</a:t>
            </a:r>
          </a:p>
        </p:txBody>
      </p:sp>
      <p:sp>
        <p:nvSpPr>
          <p:cNvPr id="20" name="Rectangle 19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87CE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960120"/>
            <a:ext cx="12191695" cy="27432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ounded Rectangle 3"/>
          <p:cNvSpPr/>
          <p:nvPr/>
        </p:nvSpPr>
        <p:spPr>
          <a:xfrm>
            <a:off x="182880" y="649224"/>
            <a:ext cx="1463040" cy="457200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ounded Rectangle 5"/>
          <p:cNvSpPr/>
          <p:nvPr/>
        </p:nvSpPr>
        <p:spPr>
          <a:xfrm>
            <a:off x="4163895" y="132956"/>
            <a:ext cx="914400" cy="45720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46607" y="22860"/>
            <a:ext cx="10698480" cy="685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🛒 成立采购小队！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D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E7D32"/>
                </a:solidFill>
                <a:latin typeface="Microsoft YaHei"/>
              </a:defRPr>
            </a:pPr>
            <a:r>
              <a:t>📋 选一选：你想买什么？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2103120"/>
            <a:ext cx="4846320" cy="36576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914400" y="2103120"/>
            <a:ext cx="4846320" cy="73152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914400" y="2103120"/>
            <a:ext cx="4846320" cy="1097280"/>
          </a:xfrm>
          <a:prstGeom prst="rect">
            <a:avLst/>
          </a:prstGeom>
          <a:solidFill>
            <a:srgbClr val="F4433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05840" y="2194560"/>
            <a:ext cx="46634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🍎 红苹果小队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383280"/>
            <a:ext cx="44805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想买苹果的小朋友</a:t>
            </a:r>
            <a:br/>
            <a:r>
              <a:t>站到红袋子这边！</a:t>
            </a:r>
            <a:br/>
            <a:br/>
            <a:r>
              <a:t>🍎 🍎 🍎 🍎 🍎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400800" y="2103120"/>
            <a:ext cx="4846320" cy="36576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6400800" y="2103120"/>
            <a:ext cx="4846320" cy="73152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0" y="2103120"/>
            <a:ext cx="4846320" cy="1097280"/>
          </a:xfrm>
          <a:prstGeom prst="rect">
            <a:avLst/>
          </a:prstGeom>
          <a:solidFill>
            <a:srgbClr val="42A5F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492240" y="2194560"/>
            <a:ext cx="46634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🥬 蓝白菜小队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3383280"/>
            <a:ext cx="44805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想买白菜的小朋友</a:t>
            </a:r>
            <a:br/>
            <a:r>
              <a:t>站到蓝袋子这边！</a:t>
            </a:r>
            <a:br/>
            <a:br/>
            <a:r>
              <a:t>🥬 🥬 🥬 🥬 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98932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BCAAA4"/>
                </a:solidFill>
                <a:latin typeface="Microsoft YaHei"/>
              </a:defRPr>
            </a:pPr>
            <a:r>
              <a:t>⏱ 预计时间：5分钟  |  以生活中常见物品命名，亲切好记！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6400800"/>
            <a:ext cx="12191695" cy="457200"/>
          </a:xfrm>
          <a:prstGeom prst="rect">
            <a:avLst/>
          </a:prstGeom>
          <a:solidFill>
            <a:srgbClr val="4CAF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572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🧑‍🌾 爱心托管班 · 农场小集市支教活动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6419088"/>
            <a:ext cx="5486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EB3B"/>
                </a:solidFill>
                <a:latin typeface="Microsoft YaHei"/>
              </a:defRPr>
            </a:pPr>
            <a:r>
              <a:t>—— 生活数学启蒙 ——   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989</Words>
  <Application>Microsoft Office PowerPoint</Application>
  <PresentationFormat>宽屏</PresentationFormat>
  <Paragraphs>209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3</cp:revision>
  <dcterms:created xsi:type="dcterms:W3CDTF">2013-01-27T09:14:16Z</dcterms:created>
  <dcterms:modified xsi:type="dcterms:W3CDTF">2026-06-03T13:46:45Z</dcterms:modified>
  <cp:category/>
</cp:coreProperties>
</file>