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58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108" y="2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ebp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7EC8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502920" y="5577840"/>
            <a:ext cx="137160" cy="1097280"/>
          </a:xfrm>
          <a:prstGeom prst="rect">
            <a:avLst/>
          </a:prstGeom>
          <a:solidFill>
            <a:srgbClr val="6B3A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Oval 3"/>
          <p:cNvSpPr/>
          <p:nvPr/>
        </p:nvSpPr>
        <p:spPr>
          <a:xfrm>
            <a:off x="-45719" y="4754879"/>
            <a:ext cx="1097280" cy="1097280"/>
          </a:xfrm>
          <a:prstGeom prst="ellipse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331720" y="5303520"/>
            <a:ext cx="137160" cy="1371600"/>
          </a:xfrm>
          <a:prstGeom prst="rect">
            <a:avLst/>
          </a:prstGeom>
          <a:solidFill>
            <a:srgbClr val="6B3A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1783079" y="4480559"/>
            <a:ext cx="1463040" cy="1463040"/>
          </a:xfrm>
          <a:prstGeom prst="ellipse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ectangle 6"/>
          <p:cNvSpPr/>
          <p:nvPr/>
        </p:nvSpPr>
        <p:spPr>
          <a:xfrm>
            <a:off x="4160520" y="5029200"/>
            <a:ext cx="137160" cy="1645919"/>
          </a:xfrm>
          <a:prstGeom prst="rect">
            <a:avLst/>
          </a:prstGeom>
          <a:solidFill>
            <a:srgbClr val="6B3A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3611879" y="4206240"/>
            <a:ext cx="1097280" cy="1097280"/>
          </a:xfrm>
          <a:prstGeom prst="ellipse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5989320" y="5577840"/>
            <a:ext cx="137160" cy="1097280"/>
          </a:xfrm>
          <a:prstGeom prst="rect">
            <a:avLst/>
          </a:prstGeom>
          <a:solidFill>
            <a:srgbClr val="6B3A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5440680" y="4754879"/>
            <a:ext cx="1463040" cy="1463040"/>
          </a:xfrm>
          <a:prstGeom prst="ellipse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7818120" y="5303520"/>
            <a:ext cx="137160" cy="1371600"/>
          </a:xfrm>
          <a:prstGeom prst="rect">
            <a:avLst/>
          </a:prstGeom>
          <a:solidFill>
            <a:srgbClr val="6B3A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7269480" y="4480559"/>
            <a:ext cx="1097280" cy="1097280"/>
          </a:xfrm>
          <a:prstGeom prst="ellipse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9646920" y="5029200"/>
            <a:ext cx="137160" cy="1645919"/>
          </a:xfrm>
          <a:prstGeom prst="rect">
            <a:avLst/>
          </a:prstGeom>
          <a:solidFill>
            <a:srgbClr val="6B3A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9098280" y="4206240"/>
            <a:ext cx="1463040" cy="1463040"/>
          </a:xfrm>
          <a:prstGeom prst="ellipse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11475720" y="5577840"/>
            <a:ext cx="137160" cy="1097280"/>
          </a:xfrm>
          <a:prstGeom prst="rect">
            <a:avLst/>
          </a:prstGeom>
          <a:solidFill>
            <a:srgbClr val="6B3A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10927080" y="4754879"/>
            <a:ext cx="1097280" cy="1097280"/>
          </a:xfrm>
          <a:prstGeom prst="ellipse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0" y="6217920"/>
            <a:ext cx="12191695" cy="640080"/>
          </a:xfrm>
          <a:prstGeom prst="rect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4572000" y="914400"/>
            <a:ext cx="1828800" cy="18288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5669280" y="182880"/>
            <a:ext cx="1097280" cy="109728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6400800" y="0"/>
            <a:ext cx="320040" cy="32004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6492240" y="-18288"/>
            <a:ext cx="137160" cy="13716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5303520" y="45720"/>
            <a:ext cx="1463040" cy="32004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5120640" y="-137160"/>
            <a:ext cx="1828800" cy="27432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5943600" y="-45720"/>
            <a:ext cx="320040" cy="32004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5998464" y="9143"/>
            <a:ext cx="210311" cy="210311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5998464" y="0"/>
            <a:ext cx="210311" cy="210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27" name="Oval 26"/>
          <p:cNvSpPr/>
          <p:nvPr/>
        </p:nvSpPr>
        <p:spPr>
          <a:xfrm>
            <a:off x="5029200" y="3200400"/>
            <a:ext cx="2286000" cy="228600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5212080" y="3383280"/>
            <a:ext cx="1920240" cy="1920240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5212080" y="3520440"/>
            <a:ext cx="192024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Microsoft YaHei"/>
              </a:defRPr>
            </a:pPr>
            <a:r>
              <a:t>🐱</a:t>
            </a:r>
            <a:br/>
            <a:r>
              <a:t>黑猫警长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41148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FFFFFF"/>
                </a:solidFill>
                <a:latin typeface="Microsoft YaHei"/>
              </a:defRPr>
            </a:pPr>
            <a:r>
              <a:t>破解森林国王的</a:t>
            </a:r>
            <a:br/>
            <a:r>
              <a:t>表情包密码</a:t>
            </a:r>
          </a:p>
        </p:txBody>
      </p:sp>
      <p:sp>
        <p:nvSpPr>
          <p:cNvPr id="31" name="Oval 30"/>
          <p:cNvSpPr/>
          <p:nvPr/>
        </p:nvSpPr>
        <p:spPr>
          <a:xfrm>
            <a:off x="731520" y="5669280"/>
            <a:ext cx="320040" cy="32004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Oval 31"/>
          <p:cNvSpPr/>
          <p:nvPr/>
        </p:nvSpPr>
        <p:spPr>
          <a:xfrm>
            <a:off x="777240" y="5486400"/>
            <a:ext cx="224027" cy="224027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Oval 32"/>
          <p:cNvSpPr/>
          <p:nvPr/>
        </p:nvSpPr>
        <p:spPr>
          <a:xfrm>
            <a:off x="960120" y="5394960"/>
            <a:ext cx="96012" cy="96012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Oval 33"/>
          <p:cNvSpPr/>
          <p:nvPr/>
        </p:nvSpPr>
        <p:spPr>
          <a:xfrm>
            <a:off x="914400" y="5532120"/>
            <a:ext cx="38404" cy="3840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Oval 34"/>
          <p:cNvSpPr/>
          <p:nvPr/>
        </p:nvSpPr>
        <p:spPr>
          <a:xfrm>
            <a:off x="10972800" y="5303520"/>
            <a:ext cx="402336" cy="402336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Oval 35"/>
          <p:cNvSpPr/>
          <p:nvPr/>
        </p:nvSpPr>
        <p:spPr>
          <a:xfrm>
            <a:off x="10972800" y="5029200"/>
            <a:ext cx="219456" cy="219456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Rectangle 36"/>
          <p:cNvSpPr/>
          <p:nvPr/>
        </p:nvSpPr>
        <p:spPr>
          <a:xfrm>
            <a:off x="11155680" y="5074920"/>
            <a:ext cx="109728" cy="43891"/>
          </a:xfrm>
          <a:prstGeom prst="rect">
            <a:avLst/>
          </a:prstGeom>
          <a:solidFill>
            <a:srgbClr val="FFDD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Oval 37"/>
          <p:cNvSpPr/>
          <p:nvPr/>
        </p:nvSpPr>
        <p:spPr>
          <a:xfrm>
            <a:off x="10698480" y="5212080"/>
            <a:ext cx="365760" cy="365760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TextBox 38"/>
          <p:cNvSpPr txBox="1"/>
          <p:nvPr/>
        </p:nvSpPr>
        <p:spPr>
          <a:xfrm>
            <a:off x="746607" y="5774067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rPr dirty="0"/>
              <a:t>面向：3-6岁儿童 | 时长：约40分钟 | </a:t>
            </a:r>
            <a:r>
              <a:rPr dirty="0" err="1"/>
              <a:t>黑猫警长带你当小侦探</a:t>
            </a:r>
            <a:r>
              <a:rPr dirty="0"/>
              <a:t>！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9972875E-A578-DE4B-7562-4680AB5680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638" y="360356"/>
            <a:ext cx="3205962" cy="27257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8872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243584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2743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3291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3291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8" name="Oval 7"/>
          <p:cNvSpPr/>
          <p:nvPr/>
        </p:nvSpPr>
        <p:spPr>
          <a:xfrm>
            <a:off x="112471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3019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3019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📚 黑猫警长：今天学会了什么？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98448"/>
            <a:ext cx="12191695" cy="52395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457200" y="1737360"/>
            <a:ext cx="2697480" cy="3108960"/>
          </a:xfrm>
          <a:prstGeom prst="rect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493776" y="1773936"/>
            <a:ext cx="2624328" cy="303580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1234440" y="1920240"/>
            <a:ext cx="640080" cy="64008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1289304" y="1975104"/>
            <a:ext cx="530352" cy="53035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1289304" y="1965960"/>
            <a:ext cx="530352" cy="530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8640" y="269748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00000"/>
                </a:solidFill>
                <a:latin typeface="Microsoft YaHei"/>
              </a:defRPr>
            </a:pPr>
            <a:r>
              <a:t>什么是密码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" y="310896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rPr dirty="0" err="1"/>
              <a:t>一个东西</a:t>
            </a:r>
            <a:br>
              <a:rPr dirty="0"/>
            </a:br>
            <a:r>
              <a:rPr dirty="0" err="1"/>
              <a:t>代替另一个东西</a:t>
            </a:r>
            <a:br>
              <a:rPr dirty="0"/>
            </a:br>
            <a:r>
              <a:rPr dirty="0" err="1"/>
              <a:t>就像坏蛋的伪装</a:t>
            </a:r>
            <a:endParaRPr dirty="0"/>
          </a:p>
        </p:txBody>
      </p:sp>
      <p:sp>
        <p:nvSpPr>
          <p:cNvPr id="20" name="Rectangle 19"/>
          <p:cNvSpPr/>
          <p:nvPr/>
        </p:nvSpPr>
        <p:spPr>
          <a:xfrm>
            <a:off x="3383280" y="1737360"/>
            <a:ext cx="2697480" cy="310896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3419856" y="1773936"/>
            <a:ext cx="2624328" cy="303580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4160520" y="1920240"/>
            <a:ext cx="640080" cy="64008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4215383" y="1975104"/>
            <a:ext cx="530352" cy="53035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4215383" y="1965960"/>
            <a:ext cx="530352" cy="530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474720" y="269748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00000"/>
                </a:solidFill>
                <a:latin typeface="Microsoft YaHei"/>
              </a:defRPr>
            </a:pPr>
            <a:r>
              <a:t>用密码本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74720" y="310896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看对照表</a:t>
            </a:r>
            <a:br/>
            <a:r>
              <a:t>😊=大 🍎=树</a:t>
            </a:r>
            <a:br/>
            <a:r>
              <a:t>一个一个翻译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309360" y="1737360"/>
            <a:ext cx="2697480" cy="3108960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6345936" y="1773936"/>
            <a:ext cx="2624328" cy="303580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Oval 28"/>
          <p:cNvSpPr/>
          <p:nvPr/>
        </p:nvSpPr>
        <p:spPr>
          <a:xfrm>
            <a:off x="7086600" y="1920240"/>
            <a:ext cx="640080" cy="64008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Oval 29"/>
          <p:cNvSpPr/>
          <p:nvPr/>
        </p:nvSpPr>
        <p:spPr>
          <a:xfrm>
            <a:off x="7141464" y="1975104"/>
            <a:ext cx="530352" cy="53035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7141464" y="1965960"/>
            <a:ext cx="530352" cy="530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00800" y="269748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00000"/>
                </a:solidFill>
                <a:latin typeface="Microsoft YaHei"/>
              </a:defRPr>
            </a:pPr>
            <a:r>
              <a:t>密码连起来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00800" y="310896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两个密码放一起</a:t>
            </a:r>
            <a:br/>
            <a:r>
              <a:t>😊+🍎=大树</a:t>
            </a:r>
            <a:br/>
            <a:r>
              <a:t>连成新的意思</a:t>
            </a:r>
          </a:p>
        </p:txBody>
      </p:sp>
      <p:sp>
        <p:nvSpPr>
          <p:cNvPr id="34" name="Rectangle 33"/>
          <p:cNvSpPr/>
          <p:nvPr/>
        </p:nvSpPr>
        <p:spPr>
          <a:xfrm>
            <a:off x="9235440" y="1737360"/>
            <a:ext cx="2697480" cy="3108960"/>
          </a:xfrm>
          <a:prstGeom prst="rect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Rectangle 34"/>
          <p:cNvSpPr/>
          <p:nvPr/>
        </p:nvSpPr>
        <p:spPr>
          <a:xfrm>
            <a:off x="9272016" y="1773936"/>
            <a:ext cx="2624328" cy="303580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Oval 35"/>
          <p:cNvSpPr/>
          <p:nvPr/>
        </p:nvSpPr>
        <p:spPr>
          <a:xfrm>
            <a:off x="10012680" y="1920240"/>
            <a:ext cx="640080" cy="64008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Oval 36"/>
          <p:cNvSpPr/>
          <p:nvPr/>
        </p:nvSpPr>
        <p:spPr>
          <a:xfrm>
            <a:off x="10067544" y="1975104"/>
            <a:ext cx="530352" cy="53035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TextBox 37"/>
          <p:cNvSpPr txBox="1"/>
          <p:nvPr/>
        </p:nvSpPr>
        <p:spPr>
          <a:xfrm>
            <a:off x="10067544" y="1965960"/>
            <a:ext cx="530352" cy="5303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326880" y="269748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00000"/>
                </a:solidFill>
                <a:latin typeface="Microsoft YaHei"/>
              </a:defRPr>
            </a:pPr>
            <a:r>
              <a:t>仔细观察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326880" y="310896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不放过每个细节</a:t>
            </a:r>
            <a:br/>
            <a:r>
              <a:t>观察力是</a:t>
            </a:r>
            <a:br/>
            <a:r>
              <a:t>侦探第一本领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1520" y="51206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CC1111"/>
                </a:solidFill>
                <a:latin typeface="Microsoft YaHei"/>
              </a:defRPr>
            </a:pPr>
            <a:r>
              <a:t>💡 密码学是符号对应的第一步——为阅读和写字打基础！</a:t>
            </a:r>
          </a:p>
        </p:txBody>
      </p:sp>
      <p:sp>
        <p:nvSpPr>
          <p:cNvPr id="42" name="Rectangle 41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Rectangle 42"/>
          <p:cNvSpPr/>
          <p:nvPr/>
        </p:nvSpPr>
        <p:spPr>
          <a:xfrm>
            <a:off x="0" y="6537960"/>
            <a:ext cx="12191695" cy="36576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TextBox 43"/>
          <p:cNvSpPr txBox="1"/>
          <p:nvPr/>
        </p:nvSpPr>
        <p:spPr>
          <a:xfrm>
            <a:off x="4572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🐱 爱心托管班 · 黑猫警长小侦探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4008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D44"/>
                </a:solidFill>
                <a:latin typeface="Microsoft YaHei"/>
              </a:defRPr>
            </a:pPr>
            <a:r>
              <a:t>—— 森林密码大破解 ——  11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8872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243584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2743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3291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3291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8" name="Oval 7"/>
          <p:cNvSpPr/>
          <p:nvPr/>
        </p:nvSpPr>
        <p:spPr>
          <a:xfrm>
            <a:off x="112471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3019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3019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⭐ 黑猫警长：数星星时间！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98448"/>
            <a:ext cx="12191695" cy="52395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731520" y="155448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000000"/>
                </a:solidFill>
                <a:latin typeface="Microsoft YaHei"/>
              </a:defRPr>
            </a:pPr>
            <a:r>
              <a:t>👩‍🏫 黑猫警长带领大家一起数黑板上的星星！（顺便练习数数）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57200" y="2194560"/>
            <a:ext cx="3566160" cy="2926080"/>
          </a:xfrm>
          <a:prstGeom prst="rect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493776" y="2231136"/>
            <a:ext cx="3493008" cy="28529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484632" y="2221992"/>
            <a:ext cx="3511296" cy="731520"/>
          </a:xfrm>
          <a:prstGeom prst="rect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548640" y="2286000"/>
            <a:ext cx="33832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🏆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2648" y="2951166"/>
            <a:ext cx="33832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Microsoft YaHei"/>
              </a:defRPr>
            </a:pPr>
            <a:r>
              <a:rPr dirty="0" err="1">
                <a:solidFill>
                  <a:schemeClr val="accent2">
                    <a:lumMod val="75000"/>
                  </a:schemeClr>
                </a:solidFill>
              </a:rPr>
              <a:t>最强大脑队</a:t>
            </a:r>
            <a:endParaRPr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3601" y="3607308"/>
            <a:ext cx="338328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rPr dirty="0" err="1"/>
              <a:t>星星最多</a:t>
            </a:r>
            <a:br>
              <a:rPr dirty="0"/>
            </a:br>
            <a:r>
              <a:rPr dirty="0" err="1"/>
              <a:t>一只耳都怕你们</a:t>
            </a:r>
            <a:endParaRPr dirty="0"/>
          </a:p>
        </p:txBody>
      </p:sp>
      <p:sp>
        <p:nvSpPr>
          <p:cNvPr id="20" name="Rectangle 19"/>
          <p:cNvSpPr/>
          <p:nvPr/>
        </p:nvSpPr>
        <p:spPr>
          <a:xfrm>
            <a:off x="4297680" y="2194560"/>
            <a:ext cx="3566160" cy="292608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4334256" y="2231136"/>
            <a:ext cx="3493008" cy="28529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4325112" y="2221992"/>
            <a:ext cx="3511296" cy="73152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4389120" y="2286000"/>
            <a:ext cx="33832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😇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462272" y="2964882"/>
            <a:ext cx="33832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Microsoft YaHei"/>
              </a:defRPr>
            </a:pPr>
            <a:r>
              <a:rPr dirty="0" err="1">
                <a:solidFill>
                  <a:schemeClr val="accent1">
                    <a:lumMod val="50000"/>
                  </a:schemeClr>
                </a:solidFill>
              </a:rPr>
              <a:t>最乖小队</a:t>
            </a:r>
            <a:endParaRPr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404207" y="3639312"/>
            <a:ext cx="338328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rPr dirty="0" err="1"/>
              <a:t>最守纪律</a:t>
            </a:r>
            <a:br>
              <a:rPr dirty="0"/>
            </a:br>
            <a:r>
              <a:rPr dirty="0" err="1"/>
              <a:t>黑猫警长点赞</a:t>
            </a:r>
            <a:endParaRPr dirty="0"/>
          </a:p>
        </p:txBody>
      </p:sp>
      <p:sp>
        <p:nvSpPr>
          <p:cNvPr id="26" name="Rectangle 25"/>
          <p:cNvSpPr/>
          <p:nvPr/>
        </p:nvSpPr>
        <p:spPr>
          <a:xfrm>
            <a:off x="8138160" y="2194560"/>
            <a:ext cx="3566160" cy="2926080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Rectangle 26"/>
          <p:cNvSpPr/>
          <p:nvPr/>
        </p:nvSpPr>
        <p:spPr>
          <a:xfrm>
            <a:off x="8174736" y="2231136"/>
            <a:ext cx="3493008" cy="28529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8165592" y="2221992"/>
            <a:ext cx="3511296" cy="731520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8229600" y="2286000"/>
            <a:ext cx="33832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📢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247888" y="2971800"/>
            <a:ext cx="33832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Microsoft YaHei"/>
              </a:defRPr>
            </a:pPr>
            <a:r>
              <a:rPr dirty="0" err="1">
                <a:solidFill>
                  <a:schemeClr val="accent6">
                    <a:lumMod val="75000"/>
                  </a:schemeClr>
                </a:solidFill>
              </a:rPr>
              <a:t>最勇敢小队</a:t>
            </a:r>
            <a:endParaRPr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84464" y="3657600"/>
            <a:ext cx="338328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rPr dirty="0" err="1"/>
              <a:t>回答最响亮</a:t>
            </a:r>
            <a:br>
              <a:rPr dirty="0"/>
            </a:br>
            <a:r>
              <a:rPr dirty="0" err="1"/>
              <a:t>森林里都听到了</a:t>
            </a:r>
            <a:endParaRPr dirty="0"/>
          </a:p>
        </p:txBody>
      </p:sp>
      <p:sp>
        <p:nvSpPr>
          <p:cNvPr id="32" name="TextBox 31"/>
          <p:cNvSpPr txBox="1"/>
          <p:nvPr/>
        </p:nvSpPr>
        <p:spPr>
          <a:xfrm>
            <a:off x="682425" y="5934456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C1111"/>
                </a:solidFill>
                <a:latin typeface="Microsoft YaHei"/>
              </a:defRPr>
            </a:pPr>
            <a:r>
              <a:rPr dirty="0"/>
              <a:t>🌟 </a:t>
            </a:r>
            <a:r>
              <a:rPr dirty="0" err="1"/>
              <a:t>每个小队都很棒！黑猫警长为你们骄傲</a:t>
            </a:r>
            <a:r>
              <a:rPr dirty="0"/>
              <a:t>！</a:t>
            </a:r>
          </a:p>
        </p:txBody>
      </p:sp>
      <p:sp>
        <p:nvSpPr>
          <p:cNvPr id="33" name="Rectangle 32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Rectangle 33"/>
          <p:cNvSpPr/>
          <p:nvPr/>
        </p:nvSpPr>
        <p:spPr>
          <a:xfrm>
            <a:off x="0" y="6537960"/>
            <a:ext cx="12191695" cy="36576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4572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🐱 爱心托管班 · 黑猫警长小侦探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008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D44"/>
                </a:solidFill>
                <a:latin typeface="Microsoft YaHei"/>
              </a:defRPr>
            </a:pPr>
            <a:r>
              <a:t>—— 森林密码大破解 ——  12</a:t>
            </a:r>
          </a:p>
        </p:txBody>
      </p:sp>
      <p:pic>
        <p:nvPicPr>
          <p:cNvPr id="2050" name="Picture 2" descr="一只耳 - 搜狗百科">
            <a:extLst>
              <a:ext uri="{FF2B5EF4-FFF2-40B4-BE49-F238E27FC236}">
                <a16:creationId xmlns:a16="http://schemas.microsoft.com/office/drawing/2014/main" id="{32903DAA-3702-9AF0-C9D1-DD21C1909E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2009" y="4174236"/>
            <a:ext cx="1583245" cy="1660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CA5A602F-CD38-C66E-4FA3-E80547E888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5017" y="4267580"/>
            <a:ext cx="2813136" cy="158369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8872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243584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2743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3291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3291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8" name="Oval 7"/>
          <p:cNvSpPr/>
          <p:nvPr/>
        </p:nvSpPr>
        <p:spPr>
          <a:xfrm>
            <a:off x="112471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3019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3019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🏅 黑猫警长授勋仪式！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98448"/>
            <a:ext cx="12191695" cy="52395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4114800" y="1645920"/>
            <a:ext cx="3200400" cy="320040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4297680" y="1828800"/>
            <a:ext cx="2834640" cy="2834640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4297680" y="2011680"/>
            <a:ext cx="283464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DD44"/>
                </a:solidFill>
                <a:latin typeface="Microsoft YaHei"/>
              </a:defRPr>
            </a:pPr>
            <a:r>
              <a:t>🐱</a:t>
            </a:r>
            <a:br/>
            <a:r>
              <a:t>黑猫警长</a:t>
            </a:r>
            <a:br/>
            <a:r>
              <a:t>小勋章</a:t>
            </a:r>
          </a:p>
        </p:txBody>
      </p:sp>
      <p:sp>
        <p:nvSpPr>
          <p:cNvPr id="16" name="Oval 15"/>
          <p:cNvSpPr/>
          <p:nvPr/>
        </p:nvSpPr>
        <p:spPr>
          <a:xfrm>
            <a:off x="8686800" y="1828800"/>
            <a:ext cx="1371600" cy="13716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9601200" y="1280160"/>
            <a:ext cx="731520" cy="73152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10058400" y="1143000"/>
            <a:ext cx="201168" cy="20116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10104120" y="1124712"/>
            <a:ext cx="91440" cy="9144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9326880" y="1051560"/>
            <a:ext cx="914400" cy="22860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9646920" y="960120"/>
            <a:ext cx="201168" cy="201168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9701784" y="1014984"/>
            <a:ext cx="91440" cy="91440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9701784" y="1005840"/>
            <a:ext cx="91440" cy="914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521208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00000"/>
                </a:solidFill>
                <a:latin typeface="Microsoft YaHei"/>
              </a:defRPr>
            </a:pPr>
            <a:r>
              <a:t>给每个小朋友颁发黑猫警长小勋章（贴纸）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352647" y="5821107"/>
            <a:ext cx="5486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DD44"/>
                </a:solidFill>
                <a:latin typeface="Microsoft YaHei"/>
              </a:defRPr>
            </a:pPr>
            <a:r>
              <a:rPr dirty="0"/>
              <a:t>🐱 </a:t>
            </a:r>
            <a:r>
              <a:rPr dirty="0" err="1"/>
              <a:t>今天大家都是合格的小侦探啦</a:t>
            </a:r>
            <a:r>
              <a:rPr dirty="0"/>
              <a:t>！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Rectangle 26"/>
          <p:cNvSpPr/>
          <p:nvPr/>
        </p:nvSpPr>
        <p:spPr>
          <a:xfrm>
            <a:off x="0" y="6537960"/>
            <a:ext cx="12191695" cy="36576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4572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🐱 爱心托管班 · 黑猫警长小侦探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008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D44"/>
                </a:solidFill>
                <a:latin typeface="Microsoft YaHei"/>
              </a:defRPr>
            </a:pPr>
            <a:r>
              <a:t>—— 森林密码大破解 ——  13</a:t>
            </a:r>
          </a:p>
        </p:txBody>
      </p:sp>
      <p:pic>
        <p:nvPicPr>
          <p:cNvPr id="1028" name="Picture 4" descr="黑猫警长（1984年戴铁郎执导的动画片）_百度百科">
            <a:extLst>
              <a:ext uri="{FF2B5EF4-FFF2-40B4-BE49-F238E27FC236}">
                <a16:creationId xmlns:a16="http://schemas.microsoft.com/office/drawing/2014/main" id="{FED1C242-580C-7551-D927-F61ADFCD46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7285" y="3045519"/>
            <a:ext cx="1435430" cy="2052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8872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243584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2743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3291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3291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8" name="Oval 7"/>
          <p:cNvSpPr/>
          <p:nvPr/>
        </p:nvSpPr>
        <p:spPr>
          <a:xfrm>
            <a:off x="112471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3019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3019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📋 教具准备 &amp; 时间分配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98448"/>
            <a:ext cx="12191695" cy="52395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731520" y="146304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00000"/>
                </a:solidFill>
                <a:latin typeface="Microsoft YaHei"/>
              </a:defRPr>
            </a:pPr>
            <a:r>
              <a:t>🎒 黑猫警长道具清单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192024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🐱 黑猫警长帽子/耳朵头饰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2313432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📖 巨型表情包密码对照表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2706624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🃏 密码卡片（双面：表情+答案）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" y="3099816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✉️ 绝密信封（内装密码条）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3493008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📛 动物贴纸（老虎/小兔/熊猫）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388620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⭐ 星星积分（贴纸或画笔）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4279392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🏅 黑猫警长勋章贴纸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4672583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🎵 《黑猫警长》主题曲BGM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5065776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🖍️ 黑板+马克笔/粉笔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00800" y="146304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00000"/>
                </a:solidFill>
                <a:latin typeface="Microsoft YaHei"/>
              </a:defRPr>
            </a:pPr>
            <a:r>
              <a:t>⏱ 时间分配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00800" y="192024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📨 情景导入+密码课     10分钟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00800" y="2313432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🐯 组建侦探小队             5分钟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00800" y="2706624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🔍 密码大破解（两轮）   20分钟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0" y="3099816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🏅 评选+勋章+授勋         5分钟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00800" y="3493008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━━━━━━━━━━━━━━━━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00800" y="388620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CC1111"/>
                </a:solidFill>
                <a:latin typeface="Microsoft YaHei"/>
              </a:defRPr>
            </a:pPr>
            <a:r>
              <a:t>📌 总计                           约40分钟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Rectangle 30"/>
          <p:cNvSpPr/>
          <p:nvPr/>
        </p:nvSpPr>
        <p:spPr>
          <a:xfrm>
            <a:off x="0" y="6537960"/>
            <a:ext cx="12191695" cy="36576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4572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🐱 爱心托管班 · 黑猫警长小侦探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008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D44"/>
                </a:solidFill>
                <a:latin typeface="Microsoft YaHei"/>
              </a:defRPr>
            </a:pPr>
            <a:r>
              <a:t>—— 森林密码大破解 ——  14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8872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243584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2743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3291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3291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8" name="Oval 7"/>
          <p:cNvSpPr/>
          <p:nvPr/>
        </p:nvSpPr>
        <p:spPr>
          <a:xfrm>
            <a:off x="112471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3019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3019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🧠 黑猫警长的教学锦囊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98448"/>
            <a:ext cx="12191695" cy="52395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640080" y="15087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694944" y="15636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694944" y="15544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1554480"/>
            <a:ext cx="4114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0000"/>
                </a:solidFill>
                <a:latin typeface="Microsoft YaHei"/>
              </a:defRPr>
            </a:pPr>
            <a:r>
              <a:t>卡片大！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63040" y="192024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3-6岁视力发育中</a:t>
            </a:r>
            <a:br/>
            <a:r>
              <a:t>密码卡片要A4大小</a:t>
            </a:r>
            <a:br/>
            <a:r>
              <a:t>表情和字清晰醒目</a:t>
            </a:r>
          </a:p>
        </p:txBody>
      </p:sp>
      <p:sp>
        <p:nvSpPr>
          <p:cNvPr id="18" name="Oval 17"/>
          <p:cNvSpPr/>
          <p:nvPr/>
        </p:nvSpPr>
        <p:spPr>
          <a:xfrm>
            <a:off x="640080" y="26517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694944" y="27066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694944" y="2697479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63040" y="2697479"/>
            <a:ext cx="4114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0000"/>
                </a:solidFill>
                <a:latin typeface="Microsoft YaHei"/>
              </a:defRPr>
            </a:pPr>
            <a:r>
              <a:t>主题曲！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63040" y="306324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《黑猫警长》经典主题曲</a:t>
            </a:r>
            <a:br/>
            <a:r>
              <a:t>啊哈啊啊哈啊黑猫警长~</a:t>
            </a:r>
            <a:br/>
            <a:r>
              <a:t>瞬间抓住注意力</a:t>
            </a:r>
          </a:p>
        </p:txBody>
      </p:sp>
      <p:sp>
        <p:nvSpPr>
          <p:cNvPr id="23" name="Oval 22"/>
          <p:cNvSpPr/>
          <p:nvPr/>
        </p:nvSpPr>
        <p:spPr>
          <a:xfrm>
            <a:off x="640080" y="37947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694944" y="38496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94944" y="38404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463040" y="3840480"/>
            <a:ext cx="4114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0000"/>
                </a:solidFill>
                <a:latin typeface="Microsoft YaHei"/>
              </a:defRPr>
            </a:pPr>
            <a:r>
              <a:t>人人参与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63040" y="420624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巡场时多鼓励安静孩子</a:t>
            </a:r>
            <a:br/>
            <a:r>
              <a:t>每个孩子都点到名</a:t>
            </a:r>
            <a:br/>
            <a:r>
              <a:t>都得到勋章贴纸</a:t>
            </a:r>
          </a:p>
        </p:txBody>
      </p:sp>
      <p:sp>
        <p:nvSpPr>
          <p:cNvPr id="28" name="Oval 27"/>
          <p:cNvSpPr/>
          <p:nvPr/>
        </p:nvSpPr>
        <p:spPr>
          <a:xfrm>
            <a:off x="640080" y="49377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Oval 28"/>
          <p:cNvSpPr/>
          <p:nvPr/>
        </p:nvSpPr>
        <p:spPr>
          <a:xfrm>
            <a:off x="694944" y="49926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694944" y="49834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463040" y="4983480"/>
            <a:ext cx="4114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0000"/>
                </a:solidFill>
                <a:latin typeface="Microsoft YaHei"/>
              </a:defRPr>
            </a:pPr>
            <a:r>
              <a:t>提前演练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463040" y="534924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过一遍密码组合</a:t>
            </a:r>
            <a:br/>
            <a:r>
              <a:t>检查卡片顺序</a:t>
            </a:r>
            <a:br/>
            <a:r>
              <a:t>确保对照表和卡片一致</a:t>
            </a:r>
          </a:p>
        </p:txBody>
      </p:sp>
      <p:sp>
        <p:nvSpPr>
          <p:cNvPr id="33" name="Rectangle 32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Rectangle 33"/>
          <p:cNvSpPr/>
          <p:nvPr/>
        </p:nvSpPr>
        <p:spPr>
          <a:xfrm>
            <a:off x="0" y="6537960"/>
            <a:ext cx="12191695" cy="36576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4572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🐱 爱心托管班 · 黑猫警长小侦探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008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D44"/>
                </a:solidFill>
                <a:latin typeface="Microsoft YaHei"/>
              </a:defRPr>
            </a:pPr>
            <a:r>
              <a:t>—— 森林密码大破解 ——  15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8872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243584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2743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3291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3291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8" name="Oval 7"/>
          <p:cNvSpPr/>
          <p:nvPr/>
        </p:nvSpPr>
        <p:spPr>
          <a:xfrm>
            <a:off x="112471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3019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3019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🧠 黑猫警长说：为什么密码游戏适合小朋友？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98448"/>
            <a:ext cx="12191695" cy="52395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640080" y="155448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694944" y="160934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694944" y="160020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463040" y="1600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0000"/>
                </a:solidFill>
                <a:latin typeface="Microsoft YaHei"/>
              </a:defRPr>
            </a:pPr>
            <a:r>
              <a:t>视觉思维为主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63040" y="201168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小朋友通过看图来理解世界</a:t>
            </a:r>
            <a:br/>
            <a:r>
              <a:t>密码=一个东西</a:t>
            </a:r>
            <a:br/>
            <a:r>
              <a:t>代替另一个东西</a:t>
            </a:r>
          </a:p>
        </p:txBody>
      </p:sp>
      <p:sp>
        <p:nvSpPr>
          <p:cNvPr id="18" name="Oval 17"/>
          <p:cNvSpPr/>
          <p:nvPr/>
        </p:nvSpPr>
        <p:spPr>
          <a:xfrm>
            <a:off x="640080" y="274320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694944" y="279806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694944" y="278892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63040" y="278892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0000"/>
                </a:solidFill>
                <a:latin typeface="Microsoft YaHei"/>
              </a:defRPr>
            </a:pPr>
            <a:r>
              <a:t>角色扮演热爱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63040" y="320040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化身黑猫警长的小侦探</a:t>
            </a:r>
            <a:br/>
            <a:r>
              <a:t>抓一只耳、破密码</a:t>
            </a:r>
            <a:br/>
            <a:r>
              <a:t>冒险一样好玩！</a:t>
            </a:r>
          </a:p>
        </p:txBody>
      </p:sp>
      <p:sp>
        <p:nvSpPr>
          <p:cNvPr id="23" name="Oval 22"/>
          <p:cNvSpPr/>
          <p:nvPr/>
        </p:nvSpPr>
        <p:spPr>
          <a:xfrm>
            <a:off x="640080" y="393192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694944" y="3986783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94944" y="3977639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463040" y="3977639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0000"/>
                </a:solidFill>
                <a:latin typeface="Microsoft YaHei"/>
              </a:defRPr>
            </a:pPr>
            <a:r>
              <a:t>夸奖驱动动力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463040" y="438912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贴纸、小红花、星星</a:t>
            </a:r>
            <a:br/>
            <a:r>
              <a:t>正向反馈让每个孩子</a:t>
            </a:r>
            <a:br/>
            <a:r>
              <a:t>都充满自信</a:t>
            </a:r>
          </a:p>
        </p:txBody>
      </p:sp>
      <p:sp>
        <p:nvSpPr>
          <p:cNvPr id="28" name="Oval 27"/>
          <p:cNvSpPr/>
          <p:nvPr/>
        </p:nvSpPr>
        <p:spPr>
          <a:xfrm>
            <a:off x="640080" y="512064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Oval 28"/>
          <p:cNvSpPr/>
          <p:nvPr/>
        </p:nvSpPr>
        <p:spPr>
          <a:xfrm>
            <a:off x="694944" y="517550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694944" y="516636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463040" y="516636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00000"/>
                </a:solidFill>
                <a:latin typeface="Microsoft YaHei"/>
              </a:defRPr>
            </a:pPr>
            <a:r>
              <a:t>符号对应启蒙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463040" y="557784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表情→汉字</a:t>
            </a:r>
            <a:br/>
            <a:r>
              <a:t>为将来的阅读和写字</a:t>
            </a:r>
            <a:br/>
            <a:r>
              <a:t>打下符号认知基础</a:t>
            </a:r>
          </a:p>
        </p:txBody>
      </p:sp>
      <p:sp>
        <p:nvSpPr>
          <p:cNvPr id="33" name="Rectangle 32"/>
          <p:cNvSpPr/>
          <p:nvPr/>
        </p:nvSpPr>
        <p:spPr>
          <a:xfrm>
            <a:off x="7772400" y="1554480"/>
            <a:ext cx="3931920" cy="4846320"/>
          </a:xfrm>
          <a:prstGeom prst="rect">
            <a:avLst/>
          </a:prstGeom>
          <a:solidFill>
            <a:srgbClr val="7EC8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Rectangle 33"/>
          <p:cNvSpPr/>
          <p:nvPr/>
        </p:nvSpPr>
        <p:spPr>
          <a:xfrm>
            <a:off x="7772400" y="5486400"/>
            <a:ext cx="3931920" cy="914400"/>
          </a:xfrm>
          <a:prstGeom prst="rect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Rectangle 34"/>
          <p:cNvSpPr/>
          <p:nvPr/>
        </p:nvSpPr>
        <p:spPr>
          <a:xfrm>
            <a:off x="8183879" y="4846320"/>
            <a:ext cx="137160" cy="457200"/>
          </a:xfrm>
          <a:prstGeom prst="rect">
            <a:avLst/>
          </a:prstGeom>
          <a:solidFill>
            <a:srgbClr val="6B3A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Oval 35"/>
          <p:cNvSpPr/>
          <p:nvPr/>
        </p:nvSpPr>
        <p:spPr>
          <a:xfrm>
            <a:off x="7635240" y="4023359"/>
            <a:ext cx="731520" cy="731520"/>
          </a:xfrm>
          <a:prstGeom prst="ellipse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Rectangle 36"/>
          <p:cNvSpPr/>
          <p:nvPr/>
        </p:nvSpPr>
        <p:spPr>
          <a:xfrm>
            <a:off x="11384280" y="4572000"/>
            <a:ext cx="137160" cy="731520"/>
          </a:xfrm>
          <a:prstGeom prst="rect">
            <a:avLst/>
          </a:prstGeom>
          <a:solidFill>
            <a:srgbClr val="6B3A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Oval 37"/>
          <p:cNvSpPr/>
          <p:nvPr/>
        </p:nvSpPr>
        <p:spPr>
          <a:xfrm>
            <a:off x="10835640" y="3749039"/>
            <a:ext cx="914400" cy="914400"/>
          </a:xfrm>
          <a:prstGeom prst="ellipse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Oval 38"/>
          <p:cNvSpPr/>
          <p:nvPr/>
        </p:nvSpPr>
        <p:spPr>
          <a:xfrm>
            <a:off x="7680959" y="1389888"/>
            <a:ext cx="1645920" cy="164592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Oval 39"/>
          <p:cNvSpPr/>
          <p:nvPr/>
        </p:nvSpPr>
        <p:spPr>
          <a:xfrm>
            <a:off x="10698479" y="1792223"/>
            <a:ext cx="914400" cy="9144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Oval 41"/>
          <p:cNvSpPr/>
          <p:nvPr/>
        </p:nvSpPr>
        <p:spPr>
          <a:xfrm>
            <a:off x="10287000" y="1005840"/>
            <a:ext cx="109728" cy="109728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Oval 42"/>
          <p:cNvSpPr/>
          <p:nvPr/>
        </p:nvSpPr>
        <p:spPr>
          <a:xfrm>
            <a:off x="7498079" y="4937760"/>
            <a:ext cx="228600" cy="22860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Oval 43"/>
          <p:cNvSpPr/>
          <p:nvPr/>
        </p:nvSpPr>
        <p:spPr>
          <a:xfrm>
            <a:off x="7543800" y="4754880"/>
            <a:ext cx="160020" cy="16002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Oval 44"/>
          <p:cNvSpPr/>
          <p:nvPr/>
        </p:nvSpPr>
        <p:spPr>
          <a:xfrm>
            <a:off x="7726679" y="4663440"/>
            <a:ext cx="68580" cy="6858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Oval 45"/>
          <p:cNvSpPr/>
          <p:nvPr/>
        </p:nvSpPr>
        <p:spPr>
          <a:xfrm>
            <a:off x="7680959" y="4800600"/>
            <a:ext cx="27432" cy="2743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Oval 46"/>
          <p:cNvSpPr/>
          <p:nvPr/>
        </p:nvSpPr>
        <p:spPr>
          <a:xfrm>
            <a:off x="11155680" y="4846320"/>
            <a:ext cx="301752" cy="301752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Oval 47"/>
          <p:cNvSpPr/>
          <p:nvPr/>
        </p:nvSpPr>
        <p:spPr>
          <a:xfrm>
            <a:off x="11155680" y="4572000"/>
            <a:ext cx="164592" cy="164592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Rectangle 48"/>
          <p:cNvSpPr/>
          <p:nvPr/>
        </p:nvSpPr>
        <p:spPr>
          <a:xfrm>
            <a:off x="11338559" y="4617720"/>
            <a:ext cx="82296" cy="32918"/>
          </a:xfrm>
          <a:prstGeom prst="rect">
            <a:avLst/>
          </a:prstGeom>
          <a:solidFill>
            <a:srgbClr val="FFDD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Oval 49"/>
          <p:cNvSpPr/>
          <p:nvPr/>
        </p:nvSpPr>
        <p:spPr>
          <a:xfrm>
            <a:off x="10881359" y="4754880"/>
            <a:ext cx="274320" cy="274320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1" name="Rounded Rectangle 50"/>
          <p:cNvSpPr/>
          <p:nvPr/>
        </p:nvSpPr>
        <p:spPr>
          <a:xfrm>
            <a:off x="8046720" y="3017520"/>
            <a:ext cx="320040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Rectangle 51"/>
          <p:cNvSpPr/>
          <p:nvPr/>
        </p:nvSpPr>
        <p:spPr>
          <a:xfrm>
            <a:off x="8046720" y="3017520"/>
            <a:ext cx="3200400" cy="914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Rectangle 52"/>
          <p:cNvSpPr/>
          <p:nvPr/>
        </p:nvSpPr>
        <p:spPr>
          <a:xfrm>
            <a:off x="8074152" y="3044951"/>
            <a:ext cx="3145536" cy="8595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4" name="Oval 53"/>
          <p:cNvSpPr/>
          <p:nvPr/>
        </p:nvSpPr>
        <p:spPr>
          <a:xfrm>
            <a:off x="8321040" y="3840480"/>
            <a:ext cx="137160" cy="13716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5" name="TextBox 54"/>
          <p:cNvSpPr txBox="1"/>
          <p:nvPr/>
        </p:nvSpPr>
        <p:spPr>
          <a:xfrm>
            <a:off x="8119872" y="3090672"/>
            <a:ext cx="3054096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000000"/>
                </a:solidFill>
                <a:latin typeface="Microsoft YaHei"/>
              </a:defRPr>
            </a:pPr>
            <a:r>
              <a:t>密码就是</a:t>
            </a:r>
            <a:br/>
            <a:r>
              <a:t>一个东西</a:t>
            </a:r>
            <a:br/>
            <a:r>
              <a:t>代替另一个东西！</a:t>
            </a:r>
          </a:p>
        </p:txBody>
      </p:sp>
      <p:sp>
        <p:nvSpPr>
          <p:cNvPr id="56" name="Rectangle 55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7" name="Rectangle 56"/>
          <p:cNvSpPr/>
          <p:nvPr/>
        </p:nvSpPr>
        <p:spPr>
          <a:xfrm>
            <a:off x="0" y="6537960"/>
            <a:ext cx="12191695" cy="36576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8" name="TextBox 57"/>
          <p:cNvSpPr txBox="1"/>
          <p:nvPr/>
        </p:nvSpPr>
        <p:spPr>
          <a:xfrm>
            <a:off x="4572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🐱 爱心托管班 · 黑猫警长小侦探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4008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D44"/>
                </a:solidFill>
                <a:latin typeface="Microsoft YaHei"/>
              </a:defRPr>
            </a:pPr>
            <a:r>
              <a:t>—— 森林密码大破解 ——  3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7EC8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760720"/>
            <a:ext cx="12191695" cy="1097280"/>
          </a:xfrm>
          <a:prstGeom prst="rect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411480" y="4754880"/>
            <a:ext cx="137160" cy="731520"/>
          </a:xfrm>
          <a:prstGeom prst="rect">
            <a:avLst/>
          </a:prstGeom>
          <a:solidFill>
            <a:srgbClr val="6B3A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-137159" y="3931920"/>
            <a:ext cx="822960" cy="822960"/>
          </a:xfrm>
          <a:prstGeom prst="ellipse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2011680" y="4480560"/>
            <a:ext cx="137160" cy="1005840"/>
          </a:xfrm>
          <a:prstGeom prst="rect">
            <a:avLst/>
          </a:prstGeom>
          <a:solidFill>
            <a:srgbClr val="6B3A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1463040" y="3657600"/>
            <a:ext cx="1188720" cy="1188720"/>
          </a:xfrm>
          <a:prstGeom prst="ellipse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3611880" y="4206240"/>
            <a:ext cx="137160" cy="1280160"/>
          </a:xfrm>
          <a:prstGeom prst="rect">
            <a:avLst/>
          </a:prstGeom>
          <a:solidFill>
            <a:srgbClr val="6B3A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3063240" y="3383279"/>
            <a:ext cx="822960" cy="822960"/>
          </a:xfrm>
          <a:prstGeom prst="ellipse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5212080" y="4754880"/>
            <a:ext cx="137160" cy="731520"/>
          </a:xfrm>
          <a:prstGeom prst="rect">
            <a:avLst/>
          </a:prstGeom>
          <a:solidFill>
            <a:srgbClr val="6B3A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4663440" y="3931920"/>
            <a:ext cx="1188720" cy="1188720"/>
          </a:xfrm>
          <a:prstGeom prst="ellipse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6812280" y="4480560"/>
            <a:ext cx="137160" cy="1005840"/>
          </a:xfrm>
          <a:prstGeom prst="rect">
            <a:avLst/>
          </a:prstGeom>
          <a:solidFill>
            <a:srgbClr val="6B3A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6263640" y="3657600"/>
            <a:ext cx="822960" cy="822960"/>
          </a:xfrm>
          <a:prstGeom prst="ellipse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8412480" y="4206240"/>
            <a:ext cx="137160" cy="1280160"/>
          </a:xfrm>
          <a:prstGeom prst="rect">
            <a:avLst/>
          </a:prstGeom>
          <a:solidFill>
            <a:srgbClr val="6B3A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7863840" y="3383279"/>
            <a:ext cx="1188720" cy="1188720"/>
          </a:xfrm>
          <a:prstGeom prst="ellipse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10012680" y="4754880"/>
            <a:ext cx="137160" cy="731520"/>
          </a:xfrm>
          <a:prstGeom prst="rect">
            <a:avLst/>
          </a:prstGeom>
          <a:solidFill>
            <a:srgbClr val="6B3A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9464040" y="3931920"/>
            <a:ext cx="822960" cy="822960"/>
          </a:xfrm>
          <a:prstGeom prst="ellipse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11612880" y="4480560"/>
            <a:ext cx="137160" cy="1005840"/>
          </a:xfrm>
          <a:prstGeom prst="rect">
            <a:avLst/>
          </a:prstGeom>
          <a:solidFill>
            <a:srgbClr val="6B3A2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11064240" y="3657600"/>
            <a:ext cx="1188720" cy="1188720"/>
          </a:xfrm>
          <a:prstGeom prst="ellipse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4572000" y="1097280"/>
            <a:ext cx="3017520" cy="301752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4754880" y="1280160"/>
            <a:ext cx="2651760" cy="2651760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4754880" y="1463040"/>
            <a:ext cx="2651760" cy="2103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FFDD44"/>
                </a:solidFill>
                <a:latin typeface="Microsoft YaHei"/>
              </a:defRPr>
            </a:pPr>
            <a:r>
              <a:t>🐱</a:t>
            </a:r>
            <a:br/>
            <a:r>
              <a:t>黑猫警长</a:t>
            </a:r>
            <a:br/>
            <a:r>
              <a:t>敬礼！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" y="438912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  <a:latin typeface="Microsoft YaHei"/>
              </a:defRPr>
            </a:pPr>
            <a:r>
              <a:t>🔮 下节课预告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5029200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FFFFFF"/>
                </a:solidFill>
                <a:latin typeface="Microsoft YaHei"/>
              </a:defRPr>
            </a:pPr>
            <a:r>
              <a:t>黑猫警长将带来更多更难的密码挑战！</a:t>
            </a:r>
            <a:br/>
            <a:r>
              <a:t>一只耳和大鹰还会再来的！</a:t>
            </a:r>
          </a:p>
        </p:txBody>
      </p:sp>
      <p:sp>
        <p:nvSpPr>
          <p:cNvPr id="25" name="Oval 24"/>
          <p:cNvSpPr/>
          <p:nvPr/>
        </p:nvSpPr>
        <p:spPr>
          <a:xfrm>
            <a:off x="731520" y="4023360"/>
            <a:ext cx="274320" cy="27432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777240" y="3840480"/>
            <a:ext cx="192024" cy="192024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960120" y="3749040"/>
            <a:ext cx="82296" cy="82296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914400" y="3886200"/>
            <a:ext cx="32918" cy="3291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Oval 28"/>
          <p:cNvSpPr/>
          <p:nvPr/>
        </p:nvSpPr>
        <p:spPr>
          <a:xfrm>
            <a:off x="10972800" y="3474720"/>
            <a:ext cx="352044" cy="352044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Oval 29"/>
          <p:cNvSpPr/>
          <p:nvPr/>
        </p:nvSpPr>
        <p:spPr>
          <a:xfrm>
            <a:off x="10972800" y="3200400"/>
            <a:ext cx="192024" cy="192024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Rectangle 30"/>
          <p:cNvSpPr/>
          <p:nvPr/>
        </p:nvSpPr>
        <p:spPr>
          <a:xfrm>
            <a:off x="11155680" y="3246120"/>
            <a:ext cx="96012" cy="38404"/>
          </a:xfrm>
          <a:prstGeom prst="rect">
            <a:avLst/>
          </a:prstGeom>
          <a:solidFill>
            <a:srgbClr val="FFDD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Oval 31"/>
          <p:cNvSpPr/>
          <p:nvPr/>
        </p:nvSpPr>
        <p:spPr>
          <a:xfrm>
            <a:off x="10698480" y="3383280"/>
            <a:ext cx="320040" cy="320040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731520" y="621792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FDD44"/>
                </a:solidFill>
                <a:latin typeface="Microsoft YaHei"/>
              </a:defRPr>
            </a:pPr>
            <a:r>
              <a:t>🌟 各位小侦探，下节课见！黑猫警长等着你们！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8872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243584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2743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3291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3291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8" name="Oval 7"/>
          <p:cNvSpPr/>
          <p:nvPr/>
        </p:nvSpPr>
        <p:spPr>
          <a:xfrm>
            <a:off x="112471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3019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3019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🗺️ 今日侦探任务 —— 黑猫警长命令！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98448"/>
            <a:ext cx="12191695" cy="52395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457200" y="2103120"/>
            <a:ext cx="2697480" cy="2926080"/>
          </a:xfrm>
          <a:prstGeom prst="rect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493776" y="2139696"/>
            <a:ext cx="2624328" cy="28529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548640" y="224028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rPr dirty="0"/>
              <a:t>📨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" y="269748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00000"/>
                </a:solidFill>
                <a:latin typeface="Microsoft YaHei"/>
              </a:defRPr>
            </a:pPr>
            <a:r>
              <a:rPr dirty="0" err="1"/>
              <a:t>收到求助信</a:t>
            </a:r>
            <a:endParaRPr dirty="0"/>
          </a:p>
        </p:txBody>
      </p:sp>
      <p:sp>
        <p:nvSpPr>
          <p:cNvPr id="17" name="Rectangle 16"/>
          <p:cNvSpPr/>
          <p:nvPr/>
        </p:nvSpPr>
        <p:spPr>
          <a:xfrm>
            <a:off x="1097280" y="3108960"/>
            <a:ext cx="1417320" cy="18288"/>
          </a:xfrm>
          <a:prstGeom prst="rect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548640" y="320040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rPr dirty="0" err="1"/>
              <a:t>森林国王收到</a:t>
            </a:r>
            <a:br>
              <a:rPr dirty="0"/>
            </a:br>
            <a:r>
              <a:rPr dirty="0" err="1"/>
              <a:t>全是画的怪信</a:t>
            </a:r>
            <a:br>
              <a:rPr dirty="0"/>
            </a:br>
            <a:r>
              <a:rPr dirty="0" err="1"/>
              <a:t>一只耳在捣乱</a:t>
            </a:r>
            <a:r>
              <a:rPr dirty="0"/>
              <a:t>！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154680" y="329184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EEBB22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20" name="Rectangle 19"/>
          <p:cNvSpPr/>
          <p:nvPr/>
        </p:nvSpPr>
        <p:spPr>
          <a:xfrm>
            <a:off x="3383280" y="2103120"/>
            <a:ext cx="2697480" cy="292608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3419856" y="2139696"/>
            <a:ext cx="2624328" cy="28529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3474720" y="224028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🐯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474720" y="269748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00000"/>
                </a:solidFill>
                <a:latin typeface="Microsoft YaHei"/>
              </a:defRPr>
            </a:pPr>
            <a:r>
              <a:t>组建动物小队</a:t>
            </a:r>
          </a:p>
        </p:txBody>
      </p:sp>
      <p:sp>
        <p:nvSpPr>
          <p:cNvPr id="24" name="Rectangle 23"/>
          <p:cNvSpPr/>
          <p:nvPr/>
        </p:nvSpPr>
        <p:spPr>
          <a:xfrm>
            <a:off x="4023360" y="3108960"/>
            <a:ext cx="1417320" cy="18288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3474720" y="320040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老虎队·小兔队</a:t>
            </a:r>
            <a:br/>
            <a:r>
              <a:t>熊猫队·戴上贴纸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080760" y="329184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EEBB22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309360" y="2103120"/>
            <a:ext cx="2697480" cy="2926080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6345936" y="2139696"/>
            <a:ext cx="2624328" cy="28529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6400800" y="224028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🔍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00800" y="269748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00000"/>
                </a:solidFill>
                <a:latin typeface="Microsoft YaHei"/>
              </a:defRPr>
            </a:pPr>
            <a:r>
              <a:t>破解密码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949440" y="3108960"/>
            <a:ext cx="1417320" cy="18288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6400800" y="320040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对照密码本</a:t>
            </a:r>
            <a:br/>
            <a:r>
              <a:t>😊=大 🍎=树</a:t>
            </a:r>
            <a:br/>
            <a:r>
              <a:t>抓住一只耳！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006840" y="329184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EEBB22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34" name="Rectangle 33"/>
          <p:cNvSpPr/>
          <p:nvPr/>
        </p:nvSpPr>
        <p:spPr>
          <a:xfrm>
            <a:off x="9235440" y="2103120"/>
            <a:ext cx="2697480" cy="2926080"/>
          </a:xfrm>
          <a:prstGeom prst="rect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Rectangle 34"/>
          <p:cNvSpPr/>
          <p:nvPr/>
        </p:nvSpPr>
        <p:spPr>
          <a:xfrm>
            <a:off x="9272016" y="2139696"/>
            <a:ext cx="2624328" cy="28529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TextBox 35"/>
          <p:cNvSpPr txBox="1"/>
          <p:nvPr/>
        </p:nvSpPr>
        <p:spPr>
          <a:xfrm>
            <a:off x="9326880" y="224028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🏅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9326880" y="269748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00000"/>
                </a:solidFill>
                <a:latin typeface="Microsoft YaHei"/>
              </a:defRPr>
            </a:pPr>
            <a:r>
              <a:t>授勋仪式</a:t>
            </a:r>
          </a:p>
        </p:txBody>
      </p:sp>
      <p:sp>
        <p:nvSpPr>
          <p:cNvPr id="38" name="Rectangle 37"/>
          <p:cNvSpPr/>
          <p:nvPr/>
        </p:nvSpPr>
        <p:spPr>
          <a:xfrm>
            <a:off x="9875520" y="3108960"/>
            <a:ext cx="1417320" cy="18288"/>
          </a:xfrm>
          <a:prstGeom prst="rect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TextBox 38"/>
          <p:cNvSpPr txBox="1"/>
          <p:nvPr/>
        </p:nvSpPr>
        <p:spPr>
          <a:xfrm>
            <a:off x="9326880" y="320040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黑猫警长勋章</a:t>
            </a:r>
            <a:br/>
            <a:r>
              <a:t>人人都是</a:t>
            </a:r>
            <a:br/>
            <a:r>
              <a:t>合格小侦探</a:t>
            </a:r>
          </a:p>
        </p:txBody>
      </p:sp>
      <p:sp>
        <p:nvSpPr>
          <p:cNvPr id="40" name="Oval 39"/>
          <p:cNvSpPr/>
          <p:nvPr/>
        </p:nvSpPr>
        <p:spPr>
          <a:xfrm>
            <a:off x="182880" y="1600200"/>
            <a:ext cx="228600" cy="22860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Oval 40"/>
          <p:cNvSpPr/>
          <p:nvPr/>
        </p:nvSpPr>
        <p:spPr>
          <a:xfrm>
            <a:off x="228600" y="1417320"/>
            <a:ext cx="160020" cy="16002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Oval 41"/>
          <p:cNvSpPr/>
          <p:nvPr/>
        </p:nvSpPr>
        <p:spPr>
          <a:xfrm>
            <a:off x="411480" y="1325880"/>
            <a:ext cx="68580" cy="6858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Oval 42"/>
          <p:cNvSpPr/>
          <p:nvPr/>
        </p:nvSpPr>
        <p:spPr>
          <a:xfrm>
            <a:off x="365760" y="1463040"/>
            <a:ext cx="27432" cy="2743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Oval 43"/>
          <p:cNvSpPr/>
          <p:nvPr/>
        </p:nvSpPr>
        <p:spPr>
          <a:xfrm>
            <a:off x="11430000" y="1691640"/>
            <a:ext cx="301752" cy="301752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Oval 44"/>
          <p:cNvSpPr/>
          <p:nvPr/>
        </p:nvSpPr>
        <p:spPr>
          <a:xfrm>
            <a:off x="11430000" y="1417320"/>
            <a:ext cx="164592" cy="164592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Rectangle 45"/>
          <p:cNvSpPr/>
          <p:nvPr/>
        </p:nvSpPr>
        <p:spPr>
          <a:xfrm>
            <a:off x="11612880" y="1463040"/>
            <a:ext cx="82296" cy="32918"/>
          </a:xfrm>
          <a:prstGeom prst="rect">
            <a:avLst/>
          </a:prstGeom>
          <a:solidFill>
            <a:srgbClr val="FFDD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Oval 46"/>
          <p:cNvSpPr/>
          <p:nvPr/>
        </p:nvSpPr>
        <p:spPr>
          <a:xfrm>
            <a:off x="11155680" y="1600200"/>
            <a:ext cx="274320" cy="274320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TextBox 47"/>
          <p:cNvSpPr txBox="1"/>
          <p:nvPr/>
        </p:nvSpPr>
        <p:spPr>
          <a:xfrm>
            <a:off x="274320" y="594360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CC1111"/>
                </a:solidFill>
                <a:latin typeface="Microsoft YaHei"/>
              </a:defRPr>
            </a:pPr>
            <a:r>
              <a:rPr dirty="0"/>
              <a:t>💡 </a:t>
            </a:r>
            <a:r>
              <a:rPr dirty="0" err="1"/>
              <a:t>通关秘诀：仔细观察</a:t>
            </a:r>
            <a:r>
              <a:rPr dirty="0"/>
              <a:t> + </a:t>
            </a:r>
            <a:r>
              <a:rPr dirty="0" err="1"/>
              <a:t>对照密码本</a:t>
            </a:r>
            <a:r>
              <a:rPr dirty="0"/>
              <a:t> + </a:t>
            </a:r>
            <a:r>
              <a:rPr dirty="0" err="1"/>
              <a:t>大声说出来</a:t>
            </a:r>
            <a:r>
              <a:rPr dirty="0"/>
              <a:t> = </a:t>
            </a:r>
            <a:r>
              <a:rPr dirty="0" err="1"/>
              <a:t>抓住坏蛋</a:t>
            </a:r>
            <a:r>
              <a:rPr dirty="0"/>
              <a:t>！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57200" y="4937760"/>
            <a:ext cx="26974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142D5E"/>
                </a:solidFill>
                <a:latin typeface="Microsoft YaHei"/>
              </a:defRPr>
            </a:pPr>
            <a:r>
              <a:t>⏱ 求助信+密码课 10min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383280" y="4937760"/>
            <a:ext cx="26974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142D5E"/>
                </a:solidFill>
                <a:latin typeface="Microsoft YaHei"/>
              </a:defRPr>
            </a:pPr>
            <a:r>
              <a:t>⏱ 侦探分队 5min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309360" y="4937760"/>
            <a:ext cx="26974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142D5E"/>
                </a:solidFill>
                <a:latin typeface="Microsoft YaHei"/>
              </a:defRPr>
            </a:pPr>
            <a:r>
              <a:t>⏱ 密码大破解 20min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9235440" y="4937760"/>
            <a:ext cx="26974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142D5E"/>
                </a:solidFill>
                <a:latin typeface="Microsoft YaHei"/>
              </a:defRPr>
            </a:pPr>
            <a:r>
              <a:t>⏱ 评选颁奖 5min</a:t>
            </a:r>
          </a:p>
        </p:txBody>
      </p:sp>
      <p:sp>
        <p:nvSpPr>
          <p:cNvPr id="53" name="Rectangle 52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4" name="Rectangle 53"/>
          <p:cNvSpPr/>
          <p:nvPr/>
        </p:nvSpPr>
        <p:spPr>
          <a:xfrm>
            <a:off x="0" y="6537960"/>
            <a:ext cx="12191695" cy="36576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5" name="TextBox 54"/>
          <p:cNvSpPr txBox="1"/>
          <p:nvPr/>
        </p:nvSpPr>
        <p:spPr>
          <a:xfrm>
            <a:off x="4572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🐱 爱心托管班 · 黑猫警长小侦探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4008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D44"/>
                </a:solidFill>
                <a:latin typeface="Microsoft YaHei"/>
              </a:defRPr>
            </a:pPr>
            <a:r>
              <a:t>—— 森林密码大破解 ——  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/>
      <p:bldP spid="18" grpId="0"/>
      <p:bldP spid="21" grpId="0" animBg="1"/>
      <p:bldP spid="22" grpId="0"/>
      <p:bldP spid="23" grpId="0"/>
      <p:bldP spid="25" grpId="0"/>
      <p:bldP spid="28" grpId="0" animBg="1"/>
      <p:bldP spid="29" grpId="0"/>
      <p:bldP spid="30" grpId="0"/>
      <p:bldP spid="31" grpId="0" animBg="1"/>
      <p:bldP spid="32" grpId="0"/>
      <p:bldP spid="35" grpId="0" animBg="1"/>
      <p:bldP spid="36" grpId="0"/>
      <p:bldP spid="37" grpId="0"/>
      <p:bldP spid="38" grpId="0" animBg="1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8872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243584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2743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3291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3291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8" name="Oval 7"/>
          <p:cNvSpPr/>
          <p:nvPr/>
        </p:nvSpPr>
        <p:spPr>
          <a:xfrm>
            <a:off x="112471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3019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3019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📨 紧急！森林国王的求助信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98448"/>
            <a:ext cx="12191695" cy="52395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731520" y="1645920"/>
            <a:ext cx="6858000" cy="4572000"/>
          </a:xfrm>
          <a:prstGeom prst="rect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768096" y="1682496"/>
            <a:ext cx="6784848" cy="44988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777240" y="1691640"/>
            <a:ext cx="6766560" cy="54864"/>
          </a:xfrm>
          <a:prstGeom prst="rect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1188720" y="1828800"/>
            <a:ext cx="5943600" cy="41148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rPr dirty="0"/>
              <a:t>（</a:t>
            </a:r>
            <a:r>
              <a:rPr dirty="0" err="1"/>
              <a:t>播放《黑猫警长》主题曲</a:t>
            </a:r>
            <a:r>
              <a:rPr dirty="0"/>
              <a:t>）</a:t>
            </a:r>
          </a:p>
          <a:p>
            <a:pPr algn="l">
              <a:spcAft>
                <a:spcPts val="400"/>
              </a:spcAft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rPr dirty="0"/>
              <a:t>（</a:t>
            </a:r>
            <a:r>
              <a:rPr dirty="0" err="1"/>
              <a:t>老师戴上警长帽子</a:t>
            </a:r>
            <a:r>
              <a:rPr dirty="0"/>
              <a:t>）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000000"/>
                </a:solidFill>
                <a:latin typeface="Microsoft YaHei"/>
              </a:defRPr>
            </a:pPr>
            <a:endParaRPr dirty="0"/>
          </a:p>
          <a:p>
            <a:pPr algn="l">
              <a:spcAft>
                <a:spcPts val="400"/>
              </a:spcAft>
              <a:defRPr sz="2000" b="1">
                <a:solidFill>
                  <a:srgbClr val="000000"/>
                </a:solidFill>
                <a:latin typeface="Microsoft YaHei"/>
              </a:defRPr>
            </a:pPr>
            <a:r>
              <a:rPr dirty="0" err="1"/>
              <a:t>小朋友们！黑猫警长收到消息</a:t>
            </a:r>
            <a:r>
              <a:rPr dirty="0"/>
              <a:t>：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000000"/>
                </a:solidFill>
                <a:latin typeface="Microsoft YaHei"/>
              </a:defRPr>
            </a:pPr>
            <a:endParaRPr dirty="0"/>
          </a:p>
          <a:p>
            <a:pPr algn="l">
              <a:spcAft>
                <a:spcPts val="400"/>
              </a:spcAft>
              <a:defRPr sz="2000" b="0">
                <a:solidFill>
                  <a:srgbClr val="000000"/>
                </a:solidFill>
                <a:latin typeface="Microsoft YaHei"/>
              </a:defRPr>
            </a:pPr>
            <a:r>
              <a:rPr dirty="0" err="1"/>
              <a:t>森林国王的城堡里</a:t>
            </a:r>
            <a:endParaRPr dirty="0"/>
          </a:p>
          <a:p>
            <a:pPr algn="l">
              <a:spcAft>
                <a:spcPts val="400"/>
              </a:spcAft>
              <a:defRPr sz="2000" b="0">
                <a:solidFill>
                  <a:srgbClr val="000000"/>
                </a:solidFill>
                <a:latin typeface="Microsoft YaHei"/>
              </a:defRPr>
            </a:pPr>
            <a:r>
              <a:rPr dirty="0" err="1"/>
              <a:t>发现了一封奇怪的信</a:t>
            </a:r>
            <a:r>
              <a:rPr dirty="0"/>
              <a:t>——</a:t>
            </a:r>
          </a:p>
          <a:p>
            <a:pPr algn="l">
              <a:spcAft>
                <a:spcPts val="400"/>
              </a:spcAft>
              <a:defRPr sz="2400" b="1">
                <a:solidFill>
                  <a:srgbClr val="CC1111"/>
                </a:solidFill>
                <a:latin typeface="Microsoft YaHei"/>
              </a:defRPr>
            </a:pPr>
            <a:r>
              <a:rPr dirty="0" err="1"/>
              <a:t>上面全是画！没有字</a:t>
            </a:r>
            <a:r>
              <a:rPr dirty="0"/>
              <a:t>！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000000"/>
                </a:solidFill>
                <a:latin typeface="Microsoft YaHei"/>
              </a:defRPr>
            </a:pPr>
            <a:endParaRPr dirty="0"/>
          </a:p>
          <a:p>
            <a:pPr algn="l">
              <a:spcAft>
                <a:spcPts val="400"/>
              </a:spcAft>
              <a:defRPr sz="2200" b="1">
                <a:solidFill>
                  <a:srgbClr val="142D5E"/>
                </a:solidFill>
                <a:latin typeface="Microsoft YaHei"/>
              </a:defRPr>
            </a:pPr>
            <a:r>
              <a:rPr dirty="0" err="1"/>
              <a:t>一只耳可能在捣乱</a:t>
            </a:r>
            <a:r>
              <a:rPr dirty="0"/>
              <a:t>！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000000"/>
                </a:solidFill>
                <a:latin typeface="Microsoft YaHei"/>
              </a:defRPr>
            </a:pPr>
            <a:endParaRPr dirty="0"/>
          </a:p>
          <a:p>
            <a:pPr algn="l">
              <a:spcAft>
                <a:spcPts val="400"/>
              </a:spcAft>
              <a:defRPr sz="2200" b="1">
                <a:solidFill>
                  <a:srgbClr val="CC1111"/>
                </a:solidFill>
                <a:latin typeface="Microsoft YaHei"/>
              </a:defRPr>
            </a:pPr>
            <a:r>
              <a:rPr dirty="0" err="1"/>
              <a:t>我们需要小侦探的帮助！出发</a:t>
            </a:r>
            <a:r>
              <a:rPr dirty="0"/>
              <a:t>！🐱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770254" y="1563624"/>
            <a:ext cx="3934066" cy="4654296"/>
          </a:xfrm>
          <a:prstGeom prst="roundRect">
            <a:avLst/>
          </a:prstGeom>
          <a:solidFill>
            <a:srgbClr val="7EC8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7726373" y="5303520"/>
            <a:ext cx="3977947" cy="914400"/>
          </a:xfrm>
          <a:prstGeom prst="rect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8412480" y="1920240"/>
            <a:ext cx="365760" cy="36576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8458200" y="1737360"/>
            <a:ext cx="256031" cy="256031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8641080" y="1645919"/>
            <a:ext cx="109728" cy="109728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8595359" y="1783080"/>
            <a:ext cx="43891" cy="43891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10972800" y="4389120"/>
            <a:ext cx="352044" cy="352044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10972800" y="4114800"/>
            <a:ext cx="192024" cy="192024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11155680" y="4160520"/>
            <a:ext cx="96012" cy="38404"/>
          </a:xfrm>
          <a:prstGeom prst="rect">
            <a:avLst/>
          </a:prstGeom>
          <a:solidFill>
            <a:srgbClr val="FFDD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10698480" y="4297680"/>
            <a:ext cx="320040" cy="320040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Rounded Rectangle 26"/>
          <p:cNvSpPr/>
          <p:nvPr/>
        </p:nvSpPr>
        <p:spPr>
          <a:xfrm>
            <a:off x="8686800" y="2560320"/>
            <a:ext cx="2743200" cy="10972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8686800" y="2560320"/>
            <a:ext cx="2743200" cy="109728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7973568" y="2340863"/>
            <a:ext cx="3643608" cy="28529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Oval 29"/>
          <p:cNvSpPr/>
          <p:nvPr/>
        </p:nvSpPr>
        <p:spPr>
          <a:xfrm>
            <a:off x="8961120" y="3566160"/>
            <a:ext cx="137160" cy="13716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7826967" y="2755011"/>
            <a:ext cx="4421441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000000"/>
                </a:solidFill>
                <a:latin typeface="Microsoft YaHei"/>
              </a:defRPr>
            </a:pPr>
            <a:r>
              <a:rPr sz="2800" dirty="0"/>
              <a:t>🎨 🎨 🎨</a:t>
            </a:r>
            <a:endParaRPr lang="en-US" sz="2800" dirty="0"/>
          </a:p>
          <a:p>
            <a:pPr algn="ctr">
              <a:defRPr sz="1400" b="0">
                <a:solidFill>
                  <a:srgbClr val="000000"/>
                </a:solidFill>
                <a:latin typeface="Microsoft YaHei"/>
              </a:defRPr>
            </a:pPr>
            <a:r>
              <a:rPr sz="2800" dirty="0"/>
              <a:t>❓ ❓ ❓</a:t>
            </a:r>
            <a:br>
              <a:rPr sz="2800" dirty="0"/>
            </a:br>
            <a:r>
              <a:rPr sz="4800" dirty="0" err="1">
                <a:solidFill>
                  <a:schemeClr val="accent3">
                    <a:lumMod val="75000"/>
                  </a:schemeClr>
                </a:solidFill>
              </a:rPr>
              <a:t>全是图画</a:t>
            </a:r>
            <a:r>
              <a:rPr lang="zh-CN" altLang="en-US" sz="4800" dirty="0">
                <a:solidFill>
                  <a:schemeClr val="accent3">
                    <a:lumMod val="75000"/>
                  </a:schemeClr>
                </a:solidFill>
              </a:rPr>
              <a:t>！</a:t>
            </a:r>
            <a:endParaRPr sz="48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2" name="Oval 31"/>
          <p:cNvSpPr/>
          <p:nvPr/>
        </p:nvSpPr>
        <p:spPr>
          <a:xfrm>
            <a:off x="10972800" y="5394960"/>
            <a:ext cx="548640" cy="548640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10972800" y="5440680"/>
            <a:ext cx="5486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9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34" name="Rectangle 33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Rectangle 34"/>
          <p:cNvSpPr/>
          <p:nvPr/>
        </p:nvSpPr>
        <p:spPr>
          <a:xfrm>
            <a:off x="0" y="6537960"/>
            <a:ext cx="12191695" cy="36576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TextBox 35"/>
          <p:cNvSpPr txBox="1"/>
          <p:nvPr/>
        </p:nvSpPr>
        <p:spPr>
          <a:xfrm>
            <a:off x="4572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🐱 爱心托管班 · 黑猫警长小侦探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4008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D44"/>
                </a:solidFill>
                <a:latin typeface="Microsoft YaHei"/>
              </a:defRPr>
            </a:pPr>
            <a:r>
              <a:t>—— 森林密码大破解 ——  4</a:t>
            </a:r>
          </a:p>
        </p:txBody>
      </p:sp>
      <p:pic>
        <p:nvPicPr>
          <p:cNvPr id="3074" name="Picture 2" descr="一只耳（动画《黑猫警长》中的反派角色）_百度百科">
            <a:extLst>
              <a:ext uri="{FF2B5EF4-FFF2-40B4-BE49-F238E27FC236}">
                <a16:creationId xmlns:a16="http://schemas.microsoft.com/office/drawing/2014/main" id="{09AA58E6-3EA0-9C24-5613-22D549BD4F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167" y="3757427"/>
            <a:ext cx="2514153" cy="1615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8872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243584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2743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3291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3291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8" name="Oval 7"/>
          <p:cNvSpPr/>
          <p:nvPr/>
        </p:nvSpPr>
        <p:spPr>
          <a:xfrm>
            <a:off x="112471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3019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3019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🔑 黑猫警长课堂：什么是密码？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98448"/>
            <a:ext cx="12191695" cy="52395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731520" y="1554480"/>
            <a:ext cx="1069848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00000"/>
                </a:solidFill>
                <a:latin typeface="Microsoft YaHei"/>
              </a:defRPr>
            </a:pPr>
            <a:r>
              <a:rPr dirty="0"/>
              <a:t>🧐 </a:t>
            </a:r>
            <a:r>
              <a:rPr dirty="0" err="1"/>
              <a:t>密码就是一个东西变身成另一个东西</a:t>
            </a:r>
            <a:r>
              <a:rPr dirty="0"/>
              <a:t>——</a:t>
            </a:r>
            <a:r>
              <a:rPr dirty="0" err="1"/>
              <a:t>就像坏蛋的伪装</a:t>
            </a:r>
            <a:r>
              <a:rPr dirty="0"/>
              <a:t>！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914400" y="2286000"/>
            <a:ext cx="4846320" cy="2468880"/>
          </a:xfrm>
          <a:prstGeom prst="rect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950976" y="2322576"/>
            <a:ext cx="4773168" cy="23957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1097280" y="2468880"/>
            <a:ext cx="4480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CC1111"/>
                </a:solidFill>
                <a:latin typeface="Microsoft YaHei"/>
              </a:defRPr>
            </a:pPr>
            <a:r>
              <a:t>🍎 这是什么？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0120" y="2871216"/>
            <a:ext cx="4480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333333"/>
                </a:solidFill>
                <a:latin typeface="Microsoft YaHei"/>
              </a:defRPr>
            </a:pPr>
            <a:r>
              <a:rPr dirty="0"/>
              <a:t>🍎🍎🍎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852160" y="3108960"/>
            <a:ext cx="457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CC1111"/>
                </a:solidFill>
                <a:latin typeface="Microsoft YaHei"/>
              </a:defRPr>
            </a:pPr>
            <a:r>
              <a:t>➡️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400800" y="2286000"/>
            <a:ext cx="4846320" cy="246888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6437376" y="2322576"/>
            <a:ext cx="4773168" cy="23957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6583680" y="2468880"/>
            <a:ext cx="4480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142D5E"/>
                </a:solidFill>
                <a:latin typeface="Microsoft YaHei"/>
              </a:defRPr>
            </a:pPr>
            <a:r>
              <a:t>🐾 这是谁留下的？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583680" y="2880360"/>
            <a:ext cx="44805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333333"/>
                </a:solidFill>
                <a:latin typeface="Microsoft YaHei"/>
              </a:defRPr>
            </a:pPr>
            <a:r>
              <a:rPr dirty="0"/>
              <a:t>🐾🐾🐾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583680" y="3931920"/>
            <a:ext cx="4480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" b="0">
                <a:solidFill>
                  <a:srgbClr val="CC1111"/>
                </a:solidFill>
                <a:latin typeface="Microsoft YaHei"/>
              </a:defRPr>
            </a:pPr>
            <a:r>
              <a:t>猜出来了吗？是小猫！🐱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5501006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EEBB22"/>
                </a:solidFill>
                <a:latin typeface="Microsoft YaHei"/>
              </a:defRPr>
            </a:pPr>
            <a:r>
              <a:rPr dirty="0"/>
              <a:t>💡 原来：3个苹果→数字3，脚印→小猫——</a:t>
            </a:r>
            <a:r>
              <a:rPr dirty="0" err="1"/>
              <a:t>这就是密码的变身魔法</a:t>
            </a:r>
            <a:r>
              <a:rPr dirty="0"/>
              <a:t>！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0" y="6537960"/>
            <a:ext cx="12191695" cy="36576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4572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🐱 爱心托管班 · 黑猫警长小侦探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008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D44"/>
                </a:solidFill>
                <a:latin typeface="Microsoft YaHei"/>
              </a:defRPr>
            </a:pPr>
            <a:r>
              <a:t>—— 森林密码大破解 ——  5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78EEA998-4C07-BD31-562E-9236E3E434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6566" y="3666723"/>
            <a:ext cx="1085182" cy="493819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F5762855-6F7F-26A4-516F-D788F5C976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4478" y="3724635"/>
            <a:ext cx="1194920" cy="4877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8872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243584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2743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3291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3291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8" name="Oval 7"/>
          <p:cNvSpPr/>
          <p:nvPr/>
        </p:nvSpPr>
        <p:spPr>
          <a:xfrm>
            <a:off x="112471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3019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3019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🐯 黑猫警长：组建动物侦探小队！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98448"/>
            <a:ext cx="12191695" cy="52395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731520" y="155448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00000"/>
                </a:solidFill>
                <a:latin typeface="Microsoft YaHei"/>
              </a:defRPr>
            </a:pPr>
            <a:r>
              <a:t>📋 按座位分成3个动物小队，黑猫警长亲自授勋！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31520" y="2286000"/>
            <a:ext cx="3474720" cy="3200400"/>
          </a:xfrm>
          <a:prstGeom prst="rect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768096" y="2322576"/>
            <a:ext cx="3401568" cy="31272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758952" y="2313432"/>
            <a:ext cx="3419856" cy="731520"/>
          </a:xfrm>
          <a:prstGeom prst="rect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822960" y="2377440"/>
            <a:ext cx="32918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600" b="1">
                <a:solidFill>
                  <a:srgbClr val="FFFFFF"/>
                </a:solidFill>
                <a:latin typeface="Microsoft YaHei"/>
              </a:defRPr>
            </a:pPr>
            <a:r>
              <a:rPr dirty="0"/>
              <a:t>🐯 </a:t>
            </a:r>
            <a:r>
              <a:rPr dirty="0" err="1"/>
              <a:t>老虎队</a:t>
            </a:r>
            <a:endParaRPr dirty="0"/>
          </a:p>
        </p:txBody>
      </p:sp>
      <p:sp>
        <p:nvSpPr>
          <p:cNvPr id="18" name="TextBox 17"/>
          <p:cNvSpPr txBox="1"/>
          <p:nvPr/>
        </p:nvSpPr>
        <p:spPr>
          <a:xfrm>
            <a:off x="822960" y="3200400"/>
            <a:ext cx="329184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t>嗷呜！抓一下！</a:t>
            </a:r>
            <a:br/>
            <a:r>
              <a:t>追捕一只耳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572000" y="2286000"/>
            <a:ext cx="3474720" cy="320040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4608576" y="2322576"/>
            <a:ext cx="3401568" cy="31272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4599432" y="2313432"/>
            <a:ext cx="3419856" cy="73152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4663440" y="2377440"/>
            <a:ext cx="32918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600" b="1">
                <a:solidFill>
                  <a:srgbClr val="FFFFFF"/>
                </a:solidFill>
                <a:latin typeface="Microsoft YaHei"/>
              </a:defRPr>
            </a:pPr>
            <a:r>
              <a:t>🐰 小兔队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663440" y="3200400"/>
            <a:ext cx="329184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t>竖起长耳朵！</a:t>
            </a:r>
            <a:br/>
            <a:r>
              <a:t>侦察敌情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412480" y="2286000"/>
            <a:ext cx="3474720" cy="3200400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8449056" y="2322576"/>
            <a:ext cx="3401568" cy="31272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Rectangle 25"/>
          <p:cNvSpPr/>
          <p:nvPr/>
        </p:nvSpPr>
        <p:spPr>
          <a:xfrm>
            <a:off x="8439912" y="2313432"/>
            <a:ext cx="3419856" cy="731520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503920" y="2377440"/>
            <a:ext cx="329184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600" b="1">
                <a:solidFill>
                  <a:srgbClr val="FFFFFF"/>
                </a:solidFill>
                <a:latin typeface="Microsoft YaHei"/>
              </a:defRPr>
            </a:pPr>
            <a:r>
              <a:t>🐼 熊猫队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503920" y="3200400"/>
            <a:ext cx="329184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t>拍拍圆肚皮！</a:t>
            </a:r>
            <a:br/>
            <a:r>
              <a:t>守护森林</a:t>
            </a:r>
          </a:p>
        </p:txBody>
      </p:sp>
      <p:sp>
        <p:nvSpPr>
          <p:cNvPr id="29" name="Oval 28"/>
          <p:cNvSpPr/>
          <p:nvPr/>
        </p:nvSpPr>
        <p:spPr>
          <a:xfrm>
            <a:off x="274320" y="1600200"/>
            <a:ext cx="228600" cy="22860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Oval 29"/>
          <p:cNvSpPr/>
          <p:nvPr/>
        </p:nvSpPr>
        <p:spPr>
          <a:xfrm>
            <a:off x="320040" y="1417320"/>
            <a:ext cx="160020" cy="16002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Oval 30"/>
          <p:cNvSpPr/>
          <p:nvPr/>
        </p:nvSpPr>
        <p:spPr>
          <a:xfrm>
            <a:off x="502920" y="1325880"/>
            <a:ext cx="68580" cy="6858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Oval 31"/>
          <p:cNvSpPr/>
          <p:nvPr/>
        </p:nvSpPr>
        <p:spPr>
          <a:xfrm>
            <a:off x="457200" y="1463040"/>
            <a:ext cx="27432" cy="2743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Oval 32"/>
          <p:cNvSpPr/>
          <p:nvPr/>
        </p:nvSpPr>
        <p:spPr>
          <a:xfrm>
            <a:off x="11430000" y="1691640"/>
            <a:ext cx="301752" cy="301752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Oval 33"/>
          <p:cNvSpPr/>
          <p:nvPr/>
        </p:nvSpPr>
        <p:spPr>
          <a:xfrm>
            <a:off x="11430000" y="1417320"/>
            <a:ext cx="164592" cy="164592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Rectangle 34"/>
          <p:cNvSpPr/>
          <p:nvPr/>
        </p:nvSpPr>
        <p:spPr>
          <a:xfrm>
            <a:off x="11612880" y="1463040"/>
            <a:ext cx="82296" cy="32918"/>
          </a:xfrm>
          <a:prstGeom prst="rect">
            <a:avLst/>
          </a:prstGeom>
          <a:solidFill>
            <a:srgbClr val="FFDD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Oval 35"/>
          <p:cNvSpPr/>
          <p:nvPr/>
        </p:nvSpPr>
        <p:spPr>
          <a:xfrm>
            <a:off x="11155680" y="1600200"/>
            <a:ext cx="274320" cy="274320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TextBox 36"/>
          <p:cNvSpPr txBox="1"/>
          <p:nvPr/>
        </p:nvSpPr>
        <p:spPr>
          <a:xfrm>
            <a:off x="731520" y="576072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CC1111"/>
                </a:solidFill>
                <a:latin typeface="Microsoft YaHei"/>
              </a:defRPr>
            </a:pPr>
            <a:r>
              <a:t>📛 每个小队发对应动物贴纸！黑猫警长教你们加油动作！</a:t>
            </a:r>
          </a:p>
        </p:txBody>
      </p:sp>
      <p:sp>
        <p:nvSpPr>
          <p:cNvPr id="38" name="Rectangle 37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Rectangle 38"/>
          <p:cNvSpPr/>
          <p:nvPr/>
        </p:nvSpPr>
        <p:spPr>
          <a:xfrm>
            <a:off x="0" y="6537960"/>
            <a:ext cx="12191695" cy="36576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TextBox 39"/>
          <p:cNvSpPr txBox="1"/>
          <p:nvPr/>
        </p:nvSpPr>
        <p:spPr>
          <a:xfrm>
            <a:off x="4572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🐱 爱心托管班 · 黑猫警长小侦探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4008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D44"/>
                </a:solidFill>
                <a:latin typeface="Microsoft YaHei"/>
              </a:defRPr>
            </a:pPr>
            <a:r>
              <a:t>—— 森林密码大破解 ——  6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8872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243584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2743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3291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3291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8" name="Oval 7"/>
          <p:cNvSpPr/>
          <p:nvPr/>
        </p:nvSpPr>
        <p:spPr>
          <a:xfrm>
            <a:off x="112471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3019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3019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📖 黑猫警长特制：表情包密码对照表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98448"/>
            <a:ext cx="12191695" cy="52395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748789" y="1325880"/>
            <a:ext cx="1069848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00000"/>
                </a:solidFill>
                <a:latin typeface="Microsoft YaHei"/>
              </a:defRPr>
            </a:pPr>
            <a:r>
              <a:rPr dirty="0"/>
              <a:t>📋 </a:t>
            </a:r>
            <a:r>
              <a:rPr dirty="0" err="1"/>
              <a:t>贴在大屏幕上！这是抓住一只耳的关键密码本</a:t>
            </a:r>
            <a:r>
              <a:rPr dirty="0"/>
              <a:t>！</a:t>
            </a:r>
            <a:endParaRPr lang="en-US" dirty="0"/>
          </a:p>
          <a:p>
            <a:pPr algn="ctr">
              <a:defRPr sz="2200" b="1">
                <a:solidFill>
                  <a:srgbClr val="000000"/>
                </a:solidFill>
                <a:latin typeface="Microsoft YaHei"/>
              </a:defRPr>
            </a:pPr>
            <a:r>
              <a:rPr lang="en-US" dirty="0"/>
              <a:t>(</a:t>
            </a:r>
            <a:r>
              <a:rPr lang="zh-CN" altLang="en-US" dirty="0"/>
              <a:t>老师可把对应图形画在黑板上</a:t>
            </a:r>
            <a:r>
              <a:rPr lang="en-US" altLang="zh-CN" dirty="0"/>
              <a:t>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31520" y="2103120"/>
            <a:ext cx="2651760" cy="2926080"/>
          </a:xfrm>
          <a:prstGeom prst="rect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15" name="Rectangle 14"/>
          <p:cNvSpPr/>
          <p:nvPr/>
        </p:nvSpPr>
        <p:spPr>
          <a:xfrm>
            <a:off x="768096" y="2139696"/>
            <a:ext cx="2578608" cy="28529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822960" y="2322576"/>
            <a:ext cx="24688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CC1111"/>
                </a:solidFill>
                <a:latin typeface="Microsoft YaHei"/>
              </a:defRPr>
            </a:pPr>
            <a:r>
              <a:t>😊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3332282"/>
            <a:ext cx="2468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333333"/>
                </a:solidFill>
                <a:latin typeface="Microsoft YaHei"/>
              </a:defRPr>
            </a:pPr>
            <a:r>
              <a:rPr dirty="0"/>
              <a:t>=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77824" y="3725474"/>
            <a:ext cx="2468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CC1111"/>
                </a:solidFill>
                <a:latin typeface="Microsoft YaHei"/>
              </a:defRPr>
            </a:pPr>
            <a:r>
              <a:rPr dirty="0"/>
              <a:t>大</a:t>
            </a:r>
          </a:p>
        </p:txBody>
      </p:sp>
      <p:sp>
        <p:nvSpPr>
          <p:cNvPr id="19" name="Rectangle 18"/>
          <p:cNvSpPr/>
          <p:nvPr/>
        </p:nvSpPr>
        <p:spPr>
          <a:xfrm>
            <a:off x="3611880" y="2103120"/>
            <a:ext cx="2651760" cy="2926080"/>
          </a:xfrm>
          <a:prstGeom prst="rect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3648456" y="2139696"/>
            <a:ext cx="2578608" cy="28529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3703320" y="2286000"/>
            <a:ext cx="24688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25551E"/>
                </a:solidFill>
                <a:latin typeface="Microsoft YaHei"/>
              </a:defRPr>
            </a:pPr>
            <a:r>
              <a:t>🍎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703320" y="3291840"/>
            <a:ext cx="2468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333333"/>
                </a:solidFill>
                <a:latin typeface="Microsoft YaHei"/>
              </a:defRPr>
            </a:pPr>
            <a:r>
              <a:t>=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703320" y="3657600"/>
            <a:ext cx="2468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25551E"/>
                </a:solidFill>
                <a:latin typeface="Microsoft YaHei"/>
              </a:defRPr>
            </a:pPr>
            <a:r>
              <a:t>树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492240" y="2103120"/>
            <a:ext cx="2651760" cy="292608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6528816" y="2139696"/>
            <a:ext cx="2578608" cy="28529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583679" y="2286000"/>
            <a:ext cx="24688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142D5E"/>
                </a:solidFill>
                <a:latin typeface="Microsoft YaHei"/>
              </a:defRPr>
            </a:pPr>
            <a:r>
              <a:t>🌧️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583679" y="3291840"/>
            <a:ext cx="2468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333333"/>
                </a:solidFill>
                <a:latin typeface="Microsoft YaHei"/>
              </a:defRPr>
            </a:pPr>
            <a:r>
              <a:t>=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583679" y="3657600"/>
            <a:ext cx="2468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142D5E"/>
                </a:solidFill>
                <a:latin typeface="Microsoft YaHei"/>
              </a:defRPr>
            </a:pPr>
            <a:r>
              <a:t>水</a:t>
            </a:r>
          </a:p>
        </p:txBody>
      </p:sp>
      <p:sp>
        <p:nvSpPr>
          <p:cNvPr id="29" name="Rectangle 28"/>
          <p:cNvSpPr/>
          <p:nvPr/>
        </p:nvSpPr>
        <p:spPr>
          <a:xfrm>
            <a:off x="9372600" y="2103120"/>
            <a:ext cx="2651760" cy="2926080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9409176" y="2139696"/>
            <a:ext cx="2578608" cy="28529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9464040" y="2286000"/>
            <a:ext cx="24688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EEBB22"/>
                </a:solidFill>
                <a:latin typeface="Microsoft YaHei"/>
              </a:defRPr>
            </a:pPr>
            <a:r>
              <a:t>🐶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464040" y="3291840"/>
            <a:ext cx="2468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333333"/>
                </a:solidFill>
                <a:latin typeface="Microsoft YaHei"/>
              </a:defRPr>
            </a:pPr>
            <a:r>
              <a:t>=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464040" y="3657600"/>
            <a:ext cx="24688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EEBB22"/>
                </a:solidFill>
                <a:latin typeface="Microsoft YaHei"/>
              </a:defRPr>
            </a:pPr>
            <a:r>
              <a:t>狗</a:t>
            </a:r>
          </a:p>
        </p:txBody>
      </p:sp>
      <p:sp>
        <p:nvSpPr>
          <p:cNvPr id="34" name="Oval 33"/>
          <p:cNvSpPr/>
          <p:nvPr/>
        </p:nvSpPr>
        <p:spPr>
          <a:xfrm>
            <a:off x="274320" y="1600200"/>
            <a:ext cx="274320" cy="27432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Oval 34"/>
          <p:cNvSpPr/>
          <p:nvPr/>
        </p:nvSpPr>
        <p:spPr>
          <a:xfrm>
            <a:off x="320040" y="1417320"/>
            <a:ext cx="192024" cy="192024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Oval 35"/>
          <p:cNvSpPr/>
          <p:nvPr/>
        </p:nvSpPr>
        <p:spPr>
          <a:xfrm>
            <a:off x="502920" y="1325880"/>
            <a:ext cx="82296" cy="82296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Oval 36"/>
          <p:cNvSpPr/>
          <p:nvPr/>
        </p:nvSpPr>
        <p:spPr>
          <a:xfrm>
            <a:off x="457200" y="1463040"/>
            <a:ext cx="32918" cy="3291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Rounded Rectangle 37"/>
          <p:cNvSpPr/>
          <p:nvPr/>
        </p:nvSpPr>
        <p:spPr>
          <a:xfrm>
            <a:off x="4572000" y="5120640"/>
            <a:ext cx="3017520" cy="914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Rectangle 38"/>
          <p:cNvSpPr/>
          <p:nvPr/>
        </p:nvSpPr>
        <p:spPr>
          <a:xfrm>
            <a:off x="4572000" y="5120640"/>
            <a:ext cx="3017520" cy="914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Rectangle 39"/>
          <p:cNvSpPr/>
          <p:nvPr/>
        </p:nvSpPr>
        <p:spPr>
          <a:xfrm>
            <a:off x="4599432" y="5148072"/>
            <a:ext cx="2962656" cy="85953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Oval 40"/>
          <p:cNvSpPr/>
          <p:nvPr/>
        </p:nvSpPr>
        <p:spPr>
          <a:xfrm>
            <a:off x="4846320" y="5943600"/>
            <a:ext cx="137160" cy="13716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TextBox 41"/>
          <p:cNvSpPr txBox="1"/>
          <p:nvPr/>
        </p:nvSpPr>
        <p:spPr>
          <a:xfrm>
            <a:off x="4645152" y="5193792"/>
            <a:ext cx="2871215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000000"/>
                </a:solidFill>
                <a:latin typeface="Microsoft YaHei"/>
              </a:defRPr>
            </a:pPr>
            <a:r>
              <a:t>🔍 记住密码本</a:t>
            </a:r>
            <a:br/>
            <a:r>
              <a:t>才能破解</a:t>
            </a:r>
            <a:br/>
            <a:r>
              <a:t>一只耳的诡计！</a:t>
            </a:r>
          </a:p>
        </p:txBody>
      </p:sp>
      <p:sp>
        <p:nvSpPr>
          <p:cNvPr id="43" name="Rectangle 42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Rectangle 43"/>
          <p:cNvSpPr/>
          <p:nvPr/>
        </p:nvSpPr>
        <p:spPr>
          <a:xfrm>
            <a:off x="0" y="6537960"/>
            <a:ext cx="12191695" cy="36576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TextBox 44"/>
          <p:cNvSpPr txBox="1"/>
          <p:nvPr/>
        </p:nvSpPr>
        <p:spPr>
          <a:xfrm>
            <a:off x="4572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🐱 爱心托管班 · 黑猫警长小侦探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4008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D44"/>
                </a:solidFill>
                <a:latin typeface="Microsoft YaHei"/>
              </a:defRPr>
            </a:pPr>
            <a:r>
              <a:t>—— 森林密码大破解 ——  7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8872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243584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2743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3291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3291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8" name="Oval 7"/>
          <p:cNvSpPr/>
          <p:nvPr/>
        </p:nvSpPr>
        <p:spPr>
          <a:xfrm>
            <a:off x="112471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3019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3019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🔍 第一轮：火眼金睛抢答热身！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98448"/>
            <a:ext cx="12191695" cy="52395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731520" y="155448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000000"/>
                </a:solidFill>
                <a:latin typeface="Microsoft YaHei"/>
              </a:defRPr>
            </a:pPr>
            <a:r>
              <a:t>🙋 黑猫警长举卡片——小侦探对照密码本大声喊！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00400" y="2103120"/>
            <a:ext cx="5760720" cy="2560320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3236976" y="2139696"/>
            <a:ext cx="5687568" cy="2487168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3383280" y="2286000"/>
            <a:ext cx="53949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DD44"/>
                </a:solidFill>
                <a:latin typeface="Microsoft YaHei"/>
              </a:defRPr>
            </a:pPr>
            <a:r>
              <a:t>📋 卡片上画着：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83280" y="2743200"/>
            <a:ext cx="539496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0" b="1">
                <a:solidFill>
                  <a:srgbClr val="FFFFFF"/>
                </a:solidFill>
                <a:latin typeface="Microsoft YaHei"/>
              </a:defRPr>
            </a:pPr>
            <a:r>
              <a:t>😊  🍎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383280" y="3931920"/>
            <a:ext cx="53949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FFDD44"/>
                </a:solidFill>
                <a:latin typeface="Microsoft YaHei"/>
              </a:defRPr>
            </a:pPr>
            <a:r>
              <a:t>连起来是什么？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743200" y="4846320"/>
            <a:ext cx="6675120" cy="9144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Rectangle 19"/>
          <p:cNvSpPr/>
          <p:nvPr/>
        </p:nvSpPr>
        <p:spPr>
          <a:xfrm>
            <a:off x="2779776" y="4882896"/>
            <a:ext cx="6601968" cy="841248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2926080" y="4983480"/>
            <a:ext cx="630936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CC1111"/>
                </a:solidFill>
                <a:latin typeface="Microsoft YaHei"/>
              </a:defRPr>
            </a:pPr>
            <a:r>
              <a:t>😊=大  🍎=树  →  大树！🌳  答对+⭐</a:t>
            </a:r>
          </a:p>
        </p:txBody>
      </p:sp>
      <p:sp>
        <p:nvSpPr>
          <p:cNvPr id="22" name="Oval 21"/>
          <p:cNvSpPr/>
          <p:nvPr/>
        </p:nvSpPr>
        <p:spPr>
          <a:xfrm>
            <a:off x="10515600" y="1691640"/>
            <a:ext cx="301752" cy="301752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10515600" y="1417320"/>
            <a:ext cx="164592" cy="164592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10698480" y="1463040"/>
            <a:ext cx="82296" cy="32918"/>
          </a:xfrm>
          <a:prstGeom prst="rect">
            <a:avLst/>
          </a:prstGeom>
          <a:solidFill>
            <a:srgbClr val="FFDD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10241280" y="1600200"/>
            <a:ext cx="274320" cy="274320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Rectangle 25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Rectangle 26"/>
          <p:cNvSpPr/>
          <p:nvPr/>
        </p:nvSpPr>
        <p:spPr>
          <a:xfrm>
            <a:off x="0" y="6537960"/>
            <a:ext cx="12191695" cy="36576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4572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🐱 爱心托管班 · 黑猫警长小侦探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008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D44"/>
                </a:solidFill>
                <a:latin typeface="Microsoft YaHei"/>
              </a:defRPr>
            </a:pPr>
            <a:r>
              <a:t>—— 森林密码大破解 ——  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8872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243584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2743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3291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3291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8" name="Oval 7"/>
          <p:cNvSpPr/>
          <p:nvPr/>
        </p:nvSpPr>
        <p:spPr>
          <a:xfrm>
            <a:off x="112471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3019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3019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🔍 更多密码！一只耳别想跑！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98448"/>
            <a:ext cx="12191695" cy="52395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731520" y="155448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000000"/>
                </a:solidFill>
                <a:latin typeface="Microsoft YaHei"/>
              </a:defRPr>
            </a:pPr>
            <a:r>
              <a:t>🙋 黑猫警长考考你——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97280" y="2103120"/>
            <a:ext cx="3108960" cy="292608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1133856" y="2139696"/>
            <a:ext cx="3035808" cy="28529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1188720" y="2286000"/>
            <a:ext cx="29260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142D5E"/>
                </a:solidFill>
                <a:latin typeface="Microsoft YaHei"/>
              </a:defRPr>
            </a:pPr>
            <a:r>
              <a:t>🌧️ 🍎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88720" y="347472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C1111"/>
                </a:solidFill>
                <a:latin typeface="Microsoft YaHei"/>
              </a:defRPr>
            </a:pPr>
            <a:r>
              <a:t>───</a:t>
            </a:r>
            <a:br/>
            <a:r>
              <a:t>水 + 树 = 水树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663440" y="2103120"/>
            <a:ext cx="3108960" cy="2926080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4700016" y="2139696"/>
            <a:ext cx="3035808" cy="28529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4754879" y="2286000"/>
            <a:ext cx="29260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EEBB22"/>
                </a:solidFill>
                <a:latin typeface="Microsoft YaHei"/>
              </a:defRPr>
            </a:pPr>
            <a:r>
              <a:t>😊 🐶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54879" y="347472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C1111"/>
                </a:solidFill>
                <a:latin typeface="Microsoft YaHei"/>
              </a:defRPr>
            </a:pPr>
            <a:r>
              <a:rPr dirty="0"/>
              <a:t>───</a:t>
            </a:r>
            <a:br>
              <a:rPr dirty="0"/>
            </a:br>
            <a:r>
              <a:rPr dirty="0"/>
              <a:t>大 + 狗 = </a:t>
            </a:r>
            <a:r>
              <a:rPr dirty="0" err="1"/>
              <a:t>大狗</a:t>
            </a:r>
            <a:endParaRPr dirty="0"/>
          </a:p>
        </p:txBody>
      </p:sp>
      <p:sp>
        <p:nvSpPr>
          <p:cNvPr id="22" name="Rectangle 21"/>
          <p:cNvSpPr/>
          <p:nvPr/>
        </p:nvSpPr>
        <p:spPr>
          <a:xfrm>
            <a:off x="8229600" y="2103120"/>
            <a:ext cx="3108960" cy="2926080"/>
          </a:xfrm>
          <a:prstGeom prst="rect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8266175" y="2139696"/>
            <a:ext cx="3035808" cy="285292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8321040" y="2286000"/>
            <a:ext cx="29260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25551E"/>
                </a:solidFill>
                <a:latin typeface="Microsoft YaHei"/>
              </a:defRPr>
            </a:pPr>
            <a:r>
              <a:t>🍎 🐶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321040" y="3474720"/>
            <a:ext cx="29260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C1111"/>
                </a:solidFill>
                <a:latin typeface="Microsoft YaHei"/>
              </a:defRPr>
            </a:pPr>
            <a:r>
              <a:rPr dirty="0"/>
              <a:t>───</a:t>
            </a:r>
            <a:br>
              <a:rPr dirty="0"/>
            </a:br>
            <a:r>
              <a:rPr dirty="0"/>
              <a:t>树 + 狗 = </a:t>
            </a:r>
            <a:r>
              <a:rPr dirty="0" err="1"/>
              <a:t>树狗</a:t>
            </a:r>
            <a:endParaRPr dirty="0"/>
          </a:p>
        </p:txBody>
      </p:sp>
      <p:sp>
        <p:nvSpPr>
          <p:cNvPr id="26" name="Oval 25"/>
          <p:cNvSpPr/>
          <p:nvPr/>
        </p:nvSpPr>
        <p:spPr>
          <a:xfrm>
            <a:off x="274320" y="1600200"/>
            <a:ext cx="228600" cy="22860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320040" y="1417320"/>
            <a:ext cx="160020" cy="16002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502920" y="1325880"/>
            <a:ext cx="68580" cy="6858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Oval 28"/>
          <p:cNvSpPr/>
          <p:nvPr/>
        </p:nvSpPr>
        <p:spPr>
          <a:xfrm>
            <a:off x="457200" y="1463040"/>
            <a:ext cx="27432" cy="2743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Oval 29"/>
          <p:cNvSpPr/>
          <p:nvPr/>
        </p:nvSpPr>
        <p:spPr>
          <a:xfrm>
            <a:off x="11430000" y="5212080"/>
            <a:ext cx="205740" cy="20574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Oval 30"/>
          <p:cNvSpPr/>
          <p:nvPr/>
        </p:nvSpPr>
        <p:spPr>
          <a:xfrm>
            <a:off x="11475720" y="5029200"/>
            <a:ext cx="144018" cy="144018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Oval 31"/>
          <p:cNvSpPr/>
          <p:nvPr/>
        </p:nvSpPr>
        <p:spPr>
          <a:xfrm>
            <a:off x="11658600" y="4937760"/>
            <a:ext cx="61722" cy="61722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Oval 32"/>
          <p:cNvSpPr/>
          <p:nvPr/>
        </p:nvSpPr>
        <p:spPr>
          <a:xfrm>
            <a:off x="11612880" y="5074920"/>
            <a:ext cx="24688" cy="2468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TextBox 33"/>
          <p:cNvSpPr txBox="1"/>
          <p:nvPr/>
        </p:nvSpPr>
        <p:spPr>
          <a:xfrm>
            <a:off x="731520" y="530352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EEBB22"/>
                </a:solidFill>
                <a:latin typeface="Microsoft YaHei"/>
              </a:defRPr>
            </a:pPr>
            <a:r>
              <a:t>⭐ 每答对一题 → 一颗星星！看哪个小队最厉害！</a:t>
            </a:r>
          </a:p>
        </p:txBody>
      </p:sp>
      <p:sp>
        <p:nvSpPr>
          <p:cNvPr id="35" name="Rectangle 34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Rectangle 35"/>
          <p:cNvSpPr/>
          <p:nvPr/>
        </p:nvSpPr>
        <p:spPr>
          <a:xfrm>
            <a:off x="0" y="6537960"/>
            <a:ext cx="12191695" cy="36576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TextBox 36"/>
          <p:cNvSpPr txBox="1"/>
          <p:nvPr/>
        </p:nvSpPr>
        <p:spPr>
          <a:xfrm>
            <a:off x="4572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🐱 爱心托管班 · 黑猫警长小侦探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4008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D44"/>
                </a:solidFill>
                <a:latin typeface="Microsoft YaHei"/>
              </a:defRPr>
            </a:pPr>
            <a:r>
              <a:t>—— 森林密码大破解 ——  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8872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243584"/>
            <a:ext cx="12191695" cy="54864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2743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3291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3291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8" name="Oval 7"/>
          <p:cNvSpPr/>
          <p:nvPr/>
        </p:nvSpPr>
        <p:spPr>
          <a:xfrm>
            <a:off x="11247120" y="137160"/>
            <a:ext cx="594360" cy="594360"/>
          </a:xfrm>
          <a:prstGeom prst="ellipse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301984" y="192024"/>
            <a:ext cx="484632" cy="484632"/>
          </a:xfrm>
          <a:prstGeom prst="ellipse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301984" y="182880"/>
            <a:ext cx="484632" cy="484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DD44"/>
                </a:solidFill>
                <a:latin typeface="Microsoft YaHei"/>
              </a:defRPr>
            </a:pPr>
            <a:r>
              <a:t>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✉️ 第二轮：绝密信封大挑战！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98448"/>
            <a:ext cx="12191695" cy="52395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731520" y="155448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00000"/>
                </a:solidFill>
                <a:latin typeface="Microsoft YaHei"/>
              </a:defRPr>
            </a:pPr>
            <a:r>
              <a:t>📨 每个小队收到黑猫警长的绝密信封——内藏密码条！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31520" y="2194560"/>
            <a:ext cx="3474720" cy="2743200"/>
          </a:xfrm>
          <a:prstGeom prst="rect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768096" y="2231136"/>
            <a:ext cx="3401568" cy="26700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758952" y="2221992"/>
            <a:ext cx="3419856" cy="548640"/>
          </a:xfrm>
          <a:prstGeom prst="rect">
            <a:avLst/>
          </a:prstGeom>
          <a:solidFill>
            <a:srgbClr val="CC111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822960" y="2286000"/>
            <a:ext cx="32918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🐯 老虎队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2834640"/>
            <a:ext cx="329184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333333"/>
                </a:solidFill>
                <a:latin typeface="Microsoft YaHei"/>
              </a:defRPr>
            </a:pPr>
            <a:r>
              <a:t>😊 🐶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3657600"/>
            <a:ext cx="32918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CC1111"/>
                </a:solidFill>
                <a:latin typeface="Microsoft YaHei"/>
              </a:defRPr>
            </a:pPr>
            <a:r>
              <a:t>？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4023360"/>
            <a:ext cx="32918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C1111"/>
                </a:solidFill>
                <a:latin typeface="Microsoft YaHei"/>
              </a:defRPr>
            </a:pPr>
            <a:r>
              <a:rPr dirty="0"/>
              <a:t>→ </a:t>
            </a:r>
            <a:r>
              <a:rPr dirty="0" err="1"/>
              <a:t>大狗</a:t>
            </a:r>
            <a:endParaRPr dirty="0"/>
          </a:p>
        </p:txBody>
      </p:sp>
      <p:sp>
        <p:nvSpPr>
          <p:cNvPr id="21" name="Rectangle 20"/>
          <p:cNvSpPr/>
          <p:nvPr/>
        </p:nvSpPr>
        <p:spPr>
          <a:xfrm>
            <a:off x="4572000" y="2194560"/>
            <a:ext cx="3474720" cy="274320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4608576" y="2231136"/>
            <a:ext cx="3401568" cy="26700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4599432" y="2221992"/>
            <a:ext cx="3419856" cy="54864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4663440" y="2286000"/>
            <a:ext cx="32918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🐰 小兔队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663440" y="2834640"/>
            <a:ext cx="329184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333333"/>
                </a:solidFill>
                <a:latin typeface="Microsoft YaHei"/>
              </a:defRPr>
            </a:pPr>
            <a:r>
              <a:t>🌧️ 🍎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663440" y="3657600"/>
            <a:ext cx="32918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CC1111"/>
                </a:solidFill>
                <a:latin typeface="Microsoft YaHei"/>
              </a:defRPr>
            </a:pPr>
            <a:r>
              <a:t>？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663440" y="4023360"/>
            <a:ext cx="32918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142D5E"/>
                </a:solidFill>
                <a:latin typeface="Microsoft YaHei"/>
              </a:defRPr>
            </a:pPr>
            <a:r>
              <a:rPr dirty="0"/>
              <a:t>→ </a:t>
            </a:r>
            <a:r>
              <a:rPr dirty="0" err="1"/>
              <a:t>水树</a:t>
            </a:r>
            <a:endParaRPr dirty="0"/>
          </a:p>
        </p:txBody>
      </p:sp>
      <p:sp>
        <p:nvSpPr>
          <p:cNvPr id="28" name="Rectangle 27"/>
          <p:cNvSpPr/>
          <p:nvPr/>
        </p:nvSpPr>
        <p:spPr>
          <a:xfrm>
            <a:off x="8412480" y="2194560"/>
            <a:ext cx="3474720" cy="2743200"/>
          </a:xfrm>
          <a:prstGeom prst="rect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8449056" y="2231136"/>
            <a:ext cx="3401568" cy="267004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8439912" y="2221992"/>
            <a:ext cx="3419856" cy="548640"/>
          </a:xfrm>
          <a:prstGeom prst="rect">
            <a:avLst/>
          </a:prstGeom>
          <a:solidFill>
            <a:srgbClr val="2555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8503920" y="2286000"/>
            <a:ext cx="32918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🐼 熊猫队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503920" y="2834640"/>
            <a:ext cx="329184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333333"/>
                </a:solidFill>
                <a:latin typeface="Microsoft YaHei"/>
              </a:defRPr>
            </a:pPr>
            <a:r>
              <a:t>😊 🍎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503920" y="3657600"/>
            <a:ext cx="32918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CC1111"/>
                </a:solidFill>
                <a:latin typeface="Microsoft YaHei"/>
              </a:defRPr>
            </a:pPr>
            <a:r>
              <a:t>？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503920" y="4023360"/>
            <a:ext cx="32918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5551E"/>
                </a:solidFill>
                <a:latin typeface="Microsoft YaHei"/>
              </a:defRPr>
            </a:pPr>
            <a:r>
              <a:rPr dirty="0"/>
              <a:t>→ </a:t>
            </a:r>
            <a:r>
              <a:rPr dirty="0" err="1"/>
              <a:t>大树</a:t>
            </a:r>
            <a:endParaRPr dirty="0"/>
          </a:p>
        </p:txBody>
      </p:sp>
      <p:sp>
        <p:nvSpPr>
          <p:cNvPr id="35" name="Oval 34"/>
          <p:cNvSpPr/>
          <p:nvPr/>
        </p:nvSpPr>
        <p:spPr>
          <a:xfrm>
            <a:off x="274320" y="1600200"/>
            <a:ext cx="228600" cy="22860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Oval 35"/>
          <p:cNvSpPr/>
          <p:nvPr/>
        </p:nvSpPr>
        <p:spPr>
          <a:xfrm>
            <a:off x="320040" y="1417320"/>
            <a:ext cx="160020" cy="16002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Oval 36"/>
          <p:cNvSpPr/>
          <p:nvPr/>
        </p:nvSpPr>
        <p:spPr>
          <a:xfrm>
            <a:off x="502920" y="1325880"/>
            <a:ext cx="68580" cy="68580"/>
          </a:xfrm>
          <a:prstGeom prst="ellipse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Oval 37"/>
          <p:cNvSpPr/>
          <p:nvPr/>
        </p:nvSpPr>
        <p:spPr>
          <a:xfrm>
            <a:off x="457200" y="1463040"/>
            <a:ext cx="27432" cy="2743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Oval 38"/>
          <p:cNvSpPr/>
          <p:nvPr/>
        </p:nvSpPr>
        <p:spPr>
          <a:xfrm>
            <a:off x="11247120" y="1691640"/>
            <a:ext cx="301752" cy="301752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Oval 39"/>
          <p:cNvSpPr/>
          <p:nvPr/>
        </p:nvSpPr>
        <p:spPr>
          <a:xfrm>
            <a:off x="11247120" y="1417320"/>
            <a:ext cx="164592" cy="164592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Rectangle 40"/>
          <p:cNvSpPr/>
          <p:nvPr/>
        </p:nvSpPr>
        <p:spPr>
          <a:xfrm>
            <a:off x="11430000" y="1463040"/>
            <a:ext cx="82296" cy="32918"/>
          </a:xfrm>
          <a:prstGeom prst="rect">
            <a:avLst/>
          </a:prstGeom>
          <a:solidFill>
            <a:srgbClr val="FFDD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Oval 41"/>
          <p:cNvSpPr/>
          <p:nvPr/>
        </p:nvSpPr>
        <p:spPr>
          <a:xfrm>
            <a:off x="10972800" y="1600200"/>
            <a:ext cx="274320" cy="274320"/>
          </a:xfrm>
          <a:prstGeom prst="ellipse">
            <a:avLst/>
          </a:prstGeom>
          <a:solidFill>
            <a:srgbClr val="8B6C1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TextBox 42"/>
          <p:cNvSpPr txBox="1"/>
          <p:nvPr/>
        </p:nvSpPr>
        <p:spPr>
          <a:xfrm>
            <a:off x="731520" y="530352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CC1111"/>
                </a:solidFill>
                <a:latin typeface="Microsoft YaHei"/>
              </a:defRPr>
            </a:pPr>
            <a:r>
              <a:t>🦸 先猜出来的小队，派代表上来大声喊出答案！</a:t>
            </a:r>
          </a:p>
        </p:txBody>
      </p:sp>
      <p:sp>
        <p:nvSpPr>
          <p:cNvPr id="44" name="Rectangle 43"/>
          <p:cNvSpPr/>
          <p:nvPr/>
        </p:nvSpPr>
        <p:spPr>
          <a:xfrm>
            <a:off x="0" y="6537960"/>
            <a:ext cx="12191695" cy="320040"/>
          </a:xfrm>
          <a:prstGeom prst="rect">
            <a:avLst/>
          </a:prstGeom>
          <a:solidFill>
            <a:srgbClr val="142D5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Rectangle 44"/>
          <p:cNvSpPr/>
          <p:nvPr/>
        </p:nvSpPr>
        <p:spPr>
          <a:xfrm>
            <a:off x="0" y="6537960"/>
            <a:ext cx="12191695" cy="36576"/>
          </a:xfrm>
          <a:prstGeom prst="rect">
            <a:avLst/>
          </a:prstGeom>
          <a:solidFill>
            <a:srgbClr val="EEBB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TextBox 45"/>
          <p:cNvSpPr txBox="1"/>
          <p:nvPr/>
        </p:nvSpPr>
        <p:spPr>
          <a:xfrm>
            <a:off x="4572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🐱 爱心托管班 · 黑猫警长小侦探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400800" y="6565392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D44"/>
                </a:solidFill>
                <a:latin typeface="Microsoft YaHei"/>
              </a:defRPr>
            </a:pPr>
            <a:r>
              <a:t>—— 森林密码大破解 ——  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7" grpId="0"/>
      <p:bldP spid="3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782</Words>
  <Application>Microsoft Office PowerPoint</Application>
  <PresentationFormat>宽屏</PresentationFormat>
  <Paragraphs>241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辰羽 王</cp:lastModifiedBy>
  <cp:revision>2</cp:revision>
  <dcterms:created xsi:type="dcterms:W3CDTF">2013-01-27T09:14:16Z</dcterms:created>
  <dcterms:modified xsi:type="dcterms:W3CDTF">2026-06-03T13:42:06Z</dcterms:modified>
  <cp:category/>
</cp:coreProperties>
</file>