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96" y="2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164592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502920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Oval 4"/>
          <p:cNvSpPr/>
          <p:nvPr/>
        </p:nvSpPr>
        <p:spPr>
          <a:xfrm>
            <a:off x="1051560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6" name="Oval 5"/>
          <p:cNvSpPr/>
          <p:nvPr/>
        </p:nvSpPr>
        <p:spPr>
          <a:xfrm>
            <a:off x="1083564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1115568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Oval 7"/>
          <p:cNvSpPr/>
          <p:nvPr/>
        </p:nvSpPr>
        <p:spPr>
          <a:xfrm>
            <a:off x="1147572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795760" y="274320"/>
            <a:ext cx="109728" cy="109728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731520" y="2011680"/>
            <a:ext cx="106984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200" b="1">
                <a:solidFill>
                  <a:srgbClr val="FFFFFF"/>
                </a:solidFill>
                <a:latin typeface="Microsoft YaHei"/>
              </a:defRPr>
            </a:pPr>
            <a:r>
              <a:t>🔍 超市极限挑战赛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20040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000" b="1">
                <a:solidFill>
                  <a:srgbClr val="FFD54F"/>
                </a:solidFill>
                <a:latin typeface="Microsoft YaHei"/>
              </a:defRPr>
            </a:pPr>
            <a:r>
              <a:t>解锁第三层机关——生活算盘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4114800"/>
            <a:ext cx="1069848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FFFFFF"/>
                </a:solidFill>
                <a:latin typeface="Microsoft YaHei"/>
              </a:defRPr>
            </a:pPr>
            <a:r>
              <a:t>乘除法竞速 · 财商启蒙 · 应用题实战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530352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F72BF"/>
                </a:solidFill>
                <a:latin typeface="Microsoft YaHei"/>
              </a:defRPr>
            </a:pPr>
            <a:r>
              <a:t>面向：7-12岁儿童  |  时长：约40分钟  |  形式：团队竞速 + 生活情境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58521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爱心托管班 · 第二节课 · 大龄组进阶版（7-12岁）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🔑 第三关：终极密码（6分钟）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C62828"/>
                </a:solidFill>
                <a:latin typeface="Microsoft YaHei"/>
              </a:defRPr>
            </a:pPr>
            <a:r>
              <a:t>🏆 谁先算出这道综合题，谁就获得开箱权！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2103120"/>
            <a:ext cx="8503920" cy="22860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011680" y="2286000"/>
            <a:ext cx="8138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D54F"/>
                </a:solidFill>
                <a:latin typeface="Microsoft YaHei"/>
              </a:defRPr>
            </a:pPr>
            <a:r>
              <a:t>🏞️ 张大爷每天去公园散步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011680" y="2834640"/>
            <a:ext cx="813816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FFFFF"/>
                </a:solidFill>
                <a:latin typeface="Microsoft YaHei"/>
              </a:defRPr>
            </a:pPr>
            <a:r>
              <a:rPr dirty="0"/>
              <a:t>他沿着一个边长是50米的正方形花坛走一圈</a:t>
            </a:r>
          </a:p>
          <a:p>
            <a:pPr algn="ctr">
              <a:spcAft>
                <a:spcPts val="400"/>
              </a:spcAft>
              <a:defRPr sz="2200" b="1">
                <a:solidFill>
                  <a:srgbClr val="FFD54F"/>
                </a:solidFill>
                <a:latin typeface="Microsoft YaHei"/>
              </a:defRPr>
            </a:pPr>
            <a:r>
              <a:rPr dirty="0" err="1"/>
              <a:t>如果他走了两圈，一共走了多少米</a:t>
            </a:r>
            <a:r>
              <a:rPr dirty="0"/>
              <a:t>？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 dirty="0"/>
          </a:p>
          <a:p>
            <a:pPr algn="l">
              <a:spcAft>
                <a:spcPts val="400"/>
              </a:spcAft>
              <a:defRPr sz="1600" b="0">
                <a:solidFill>
                  <a:srgbClr val="3F72BF"/>
                </a:solidFill>
                <a:latin typeface="Microsoft YaHei"/>
              </a:defRPr>
            </a:pPr>
            <a:r>
              <a:rPr dirty="0" err="1"/>
              <a:t>提示：正方形周长</a:t>
            </a:r>
            <a:r>
              <a:rPr dirty="0"/>
              <a:t> = </a:t>
            </a:r>
            <a:r>
              <a:rPr dirty="0" err="1"/>
              <a:t>边长</a:t>
            </a:r>
            <a:r>
              <a:rPr dirty="0"/>
              <a:t> × 4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1371600" y="4663440"/>
            <a:ext cx="9418320" cy="1188720"/>
          </a:xfrm>
          <a:prstGeom prst="roundRect">
            <a:avLst/>
          </a:prstGeom>
          <a:solidFill>
            <a:srgbClr val="FFD5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554480" y="4754880"/>
            <a:ext cx="90525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D1B3E"/>
                </a:solidFill>
                <a:latin typeface="Microsoft YaHei"/>
              </a:defRPr>
            </a:pPr>
            <a:r>
              <a:rPr dirty="0"/>
              <a:t>📐 </a:t>
            </a:r>
            <a:r>
              <a:rPr dirty="0" err="1"/>
              <a:t>解法：周长</a:t>
            </a:r>
            <a:r>
              <a:rPr dirty="0"/>
              <a:t> = 50×4 = 200米 → </a:t>
            </a:r>
            <a:r>
              <a:rPr dirty="0" err="1"/>
              <a:t>两圈</a:t>
            </a:r>
            <a:r>
              <a:rPr dirty="0"/>
              <a:t> = 200×2 = 400米</a:t>
            </a:r>
            <a:br>
              <a:rPr dirty="0"/>
            </a:br>
            <a:r>
              <a:rPr dirty="0"/>
              <a:t>🎯 答案：400！ </a:t>
            </a:r>
            <a:r>
              <a:rPr dirty="0" err="1"/>
              <a:t>这个数字就是百宝箱的密码</a:t>
            </a:r>
            <a:r>
              <a:rPr dirty="0"/>
              <a:t>！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💡 终极密码解题引导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📐 在白板上画图，高年级带低年级一起算！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2103120"/>
            <a:ext cx="269748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Oval 9"/>
          <p:cNvSpPr/>
          <p:nvPr/>
        </p:nvSpPr>
        <p:spPr>
          <a:xfrm>
            <a:off x="1188720" y="2286000"/>
            <a:ext cx="777240" cy="77724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188720" y="233172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1️⃣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理解正方形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48640" y="365760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边长50米</a:t>
            </a:r>
            <a:br>
              <a:rPr dirty="0"/>
            </a:br>
            <a:r>
              <a:rPr dirty="0"/>
              <a:t>4条边一样长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54680" y="310896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5A623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38328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Rectangle 15"/>
          <p:cNvSpPr/>
          <p:nvPr/>
        </p:nvSpPr>
        <p:spPr>
          <a:xfrm>
            <a:off x="3383280" y="2103120"/>
            <a:ext cx="2697480" cy="73152"/>
          </a:xfrm>
          <a:prstGeom prst="rect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Oval 16"/>
          <p:cNvSpPr/>
          <p:nvPr/>
        </p:nvSpPr>
        <p:spPr>
          <a:xfrm>
            <a:off x="4114800" y="2286000"/>
            <a:ext cx="777240" cy="777240"/>
          </a:xfrm>
          <a:prstGeom prst="ellipse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114800" y="233172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2️⃣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7472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计算周长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474720" y="365760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一圈 = 50 × 4</a:t>
            </a:r>
            <a:br/>
            <a:r>
              <a:t>= 200米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080760" y="310896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5A623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30936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Rectangle 22"/>
          <p:cNvSpPr/>
          <p:nvPr/>
        </p:nvSpPr>
        <p:spPr>
          <a:xfrm>
            <a:off x="6309360" y="2103120"/>
            <a:ext cx="2697480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7040880" y="2286000"/>
            <a:ext cx="777240" cy="77724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7040880" y="233172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3️⃣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40080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计算两圈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365760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200 × 2</a:t>
            </a:r>
            <a:br/>
            <a:r>
              <a:t>= 400米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006840" y="310896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F5A623"/>
                </a:solidFill>
                <a:latin typeface="Microsoft YaHei"/>
              </a:defRPr>
            </a:pPr>
            <a:r>
              <a:t>→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9235440" y="2103120"/>
            <a:ext cx="2697480" cy="27432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Rectangle 29"/>
          <p:cNvSpPr/>
          <p:nvPr/>
        </p:nvSpPr>
        <p:spPr>
          <a:xfrm>
            <a:off x="9235440" y="2103120"/>
            <a:ext cx="2697480" cy="73152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Oval 30"/>
          <p:cNvSpPr/>
          <p:nvPr/>
        </p:nvSpPr>
        <p:spPr>
          <a:xfrm>
            <a:off x="9966960" y="2286000"/>
            <a:ext cx="777240" cy="77724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2" name="TextBox 31"/>
          <p:cNvSpPr txBox="1"/>
          <p:nvPr/>
        </p:nvSpPr>
        <p:spPr>
          <a:xfrm>
            <a:off x="9966960" y="233172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4️⃣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32688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答案 = 密码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9326880" y="3657600"/>
            <a:ext cx="251460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400！</a:t>
            </a:r>
            <a:br/>
            <a:r>
              <a:t>输入密码锁！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🏆 提醒各组分好工：有人画图、有人算周长、有人算两圈、有人检查！</a:t>
            </a:r>
          </a:p>
        </p:txBody>
      </p:sp>
      <p:sp>
        <p:nvSpPr>
          <p:cNvPr id="36" name="Rectangle 3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TextBox 3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11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📊 积分结算 —— 谁是数学大亨？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🏁 统计接龙和答题总积分，氛围推向高潮！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71600" y="2011680"/>
            <a:ext cx="941832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371600" y="2011680"/>
            <a:ext cx="9418320" cy="4572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371600" y="2057400"/>
            <a:ext cx="941832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D54F"/>
                </a:solidFill>
                <a:latin typeface="Microsoft YaHei"/>
              </a:defRPr>
            </a:pPr>
            <a:r>
              <a:t>🏆 超市极限挑战赛 积分榜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71600" y="2468880"/>
            <a:ext cx="9418320" cy="365760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1417320" y="2487168"/>
            <a:ext cx="731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排名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40279" y="2487168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战队名称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440680" y="2487168"/>
            <a:ext cx="12801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第一关接龙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12280" y="2487168"/>
            <a:ext cx="12801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第二关进货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183880" y="2487168"/>
            <a:ext cx="12801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第三关密码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555480" y="2487168"/>
            <a:ext cx="1188719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1">
                <a:solidFill>
                  <a:srgbClr val="FFFFFF"/>
                </a:solidFill>
                <a:latin typeface="Microsoft YaHei"/>
              </a:defRPr>
            </a:pPr>
            <a:r>
              <a:t>总分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371600" y="2834640"/>
            <a:ext cx="9418320" cy="502920"/>
          </a:xfrm>
          <a:prstGeom prst="rect">
            <a:avLst/>
          </a:prstGeom>
          <a:solidFill>
            <a:srgbClr val="FFF3C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1417320" y="2907792"/>
            <a:ext cx="731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C62828"/>
                </a:solidFill>
                <a:latin typeface="Microsoft YaHei"/>
              </a:defRPr>
            </a:pPr>
            <a:r>
              <a:t>🥇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240279" y="290779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1">
                <a:solidFill>
                  <a:srgbClr val="C62828"/>
                </a:solidFill>
                <a:latin typeface="Microsoft YaHei"/>
              </a:defRPr>
            </a:pPr>
            <a:r>
              <a:rPr lang="en-US" altLang="zh-CN" dirty="0"/>
              <a:t>XXXXX</a:t>
            </a:r>
            <a:endParaRPr dirty="0"/>
          </a:p>
        </p:txBody>
      </p:sp>
      <p:sp>
        <p:nvSpPr>
          <p:cNvPr id="25" name="Rectangle 24"/>
          <p:cNvSpPr/>
          <p:nvPr/>
        </p:nvSpPr>
        <p:spPr>
          <a:xfrm>
            <a:off x="1371600" y="3337560"/>
            <a:ext cx="9418320" cy="502920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1417320" y="3410712"/>
            <a:ext cx="73152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🥈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240279" y="3410712"/>
            <a:ext cx="3108960" cy="320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rPr lang="en-US" dirty="0"/>
              <a:t>XXXXX</a:t>
            </a:r>
            <a:endParaRPr dirty="0"/>
          </a:p>
        </p:txBody>
      </p:sp>
      <p:sp>
        <p:nvSpPr>
          <p:cNvPr id="32" name="Rounded Rectangle 31"/>
          <p:cNvSpPr/>
          <p:nvPr/>
        </p:nvSpPr>
        <p:spPr>
          <a:xfrm>
            <a:off x="3200400" y="4754880"/>
            <a:ext cx="5760720" cy="502920"/>
          </a:xfrm>
          <a:prstGeom prst="round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3291840" y="4800600"/>
            <a:ext cx="5577840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rPr dirty="0"/>
              <a:t>🎉 </a:t>
            </a:r>
            <a:r>
              <a:rPr lang="en-US" dirty="0" err="1"/>
              <a:t>XXXXX</a:t>
            </a:r>
            <a:r>
              <a:rPr dirty="0" err="1"/>
              <a:t>获得开箱权</a:t>
            </a:r>
            <a:r>
              <a:rPr dirty="0"/>
              <a:t>！</a:t>
            </a:r>
          </a:p>
        </p:txBody>
      </p:sp>
      <p:sp>
        <p:nvSpPr>
          <p:cNvPr id="34" name="Rectangle 33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5" name="TextBox 34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🥇 加冕数学大亨！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C62828"/>
                </a:solidFill>
                <a:latin typeface="Microsoft YaHei"/>
              </a:defRPr>
            </a:pPr>
            <a:r>
              <a:t>收银员上台，输入密码 400 —— 咔哒！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914400" y="2103120"/>
            <a:ext cx="484632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914400" y="2103120"/>
            <a:ext cx="4846320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914400" y="2103120"/>
            <a:ext cx="4846320" cy="914400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1005840" y="219456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🥇 冠军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05840" y="2880360"/>
            <a:ext cx="466344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rPr lang="en-US" dirty="0"/>
              <a:t>XXXXX</a:t>
            </a:r>
            <a:br>
              <a:rPr dirty="0"/>
            </a:br>
            <a:br>
              <a:rPr dirty="0"/>
            </a:br>
            <a:r>
              <a:rPr dirty="0" err="1"/>
              <a:t>荣获</a:t>
            </a:r>
            <a:br>
              <a:rPr dirty="0"/>
            </a:br>
            <a:r>
              <a:rPr dirty="0"/>
              <a:t>「</a:t>
            </a:r>
            <a:r>
              <a:rPr dirty="0" err="1"/>
              <a:t>金牌算盘侠</a:t>
            </a:r>
            <a:r>
              <a:rPr dirty="0"/>
              <a:t>」</a:t>
            </a:r>
            <a:br>
              <a:rPr dirty="0"/>
            </a:br>
            <a:r>
              <a:rPr dirty="0" err="1"/>
              <a:t>称号</a:t>
            </a:r>
            <a:r>
              <a:rPr dirty="0"/>
              <a:t>！🏆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6400800" y="2103120"/>
            <a:ext cx="4846320" cy="32004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6400800" y="2103120"/>
            <a:ext cx="4846320" cy="73152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6400800" y="2103120"/>
            <a:ext cx="4846320" cy="914400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492240" y="2194560"/>
            <a:ext cx="466344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🥈 亚军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92240" y="2880360"/>
            <a:ext cx="466344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rPr lang="en-US" dirty="0"/>
              <a:t>XXXXX</a:t>
            </a:r>
            <a:br>
              <a:rPr dirty="0"/>
            </a:br>
            <a:br>
              <a:rPr dirty="0"/>
            </a:br>
            <a:r>
              <a:rPr dirty="0" err="1"/>
              <a:t>荣获</a:t>
            </a:r>
            <a:br>
              <a:rPr dirty="0"/>
            </a:br>
            <a:r>
              <a:rPr dirty="0"/>
              <a:t>「</a:t>
            </a:r>
            <a:r>
              <a:rPr dirty="0" err="1"/>
              <a:t>银牌理财师</a:t>
            </a:r>
            <a:r>
              <a:rPr dirty="0"/>
              <a:t>」</a:t>
            </a:r>
            <a:br>
              <a:rPr dirty="0"/>
            </a:br>
            <a:r>
              <a:rPr dirty="0" err="1"/>
              <a:t>称号</a:t>
            </a:r>
            <a:r>
              <a:rPr dirty="0"/>
              <a:t>！🎖️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1520" y="55778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t>🎁 百宝箱打开！小奖品分给每一位超市小老板～</a:t>
            </a:r>
          </a:p>
        </p:txBody>
      </p:sp>
      <p:sp>
        <p:nvSpPr>
          <p:cNvPr id="19" name="Rectangle 18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13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🌟 价值观升华：数学是超级魔法！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600" b="1">
                <a:solidFill>
                  <a:srgbClr val="0D1B3E"/>
                </a:solidFill>
                <a:latin typeface="Microsoft YaHei"/>
              </a:defRPr>
            </a:pPr>
            <a:r>
              <a:t>今天大家反应都太快了！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Oval 8"/>
          <p:cNvSpPr/>
          <p:nvPr/>
        </p:nvSpPr>
        <p:spPr>
          <a:xfrm>
            <a:off x="1188720" y="2331720"/>
            <a:ext cx="777240" cy="77724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188720" y="237744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买东西算账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657600"/>
            <a:ext cx="2514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乘法让你快速算出</a:t>
            </a:r>
            <a:br/>
            <a:r>
              <a:t>多件商品的总价</a:t>
            </a:r>
            <a:br/>
            <a:r>
              <a:t>生活必备技能！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38328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Oval 13"/>
          <p:cNvSpPr/>
          <p:nvPr/>
        </p:nvSpPr>
        <p:spPr>
          <a:xfrm>
            <a:off x="4114800" y="2331720"/>
            <a:ext cx="777240" cy="777240"/>
          </a:xfrm>
          <a:prstGeom prst="ellipse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4114800" y="237744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7472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分东西公平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74720" y="3657600"/>
            <a:ext cx="2514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除法帮你平均分配</a:t>
            </a:r>
            <a:br/>
            <a:r>
              <a:t>每个收银台一样多</a:t>
            </a:r>
            <a:br/>
            <a:r>
              <a:t>公平又有条理！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30936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Oval 18"/>
          <p:cNvSpPr/>
          <p:nvPr/>
        </p:nvSpPr>
        <p:spPr>
          <a:xfrm>
            <a:off x="7040880" y="2331720"/>
            <a:ext cx="777240" cy="77724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7040880" y="237744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🏃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竞速激发潜能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657600"/>
            <a:ext cx="2514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在紧张刺激的比赛中</a:t>
            </a:r>
            <a:br/>
            <a:r>
              <a:t>大脑反应更快</a:t>
            </a:r>
            <a:br/>
            <a:r>
              <a:t>记忆更深刻！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23544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Oval 23"/>
          <p:cNvSpPr/>
          <p:nvPr/>
        </p:nvSpPr>
        <p:spPr>
          <a:xfrm>
            <a:off x="9966960" y="2331720"/>
            <a:ext cx="777240" cy="77724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9966960" y="2377440"/>
            <a:ext cx="77724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000000"/>
                </a:solidFill>
                <a:latin typeface="Microsoft YaHei"/>
              </a:defRPr>
            </a:pPr>
            <a:r>
              <a:t>🤝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26880" y="32461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团队协作力量大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26880" y="3657600"/>
            <a:ext cx="2514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高年级带低年级</a:t>
            </a:r>
            <a:br/>
            <a:r>
              <a:t>一起画图一起算</a:t>
            </a:r>
            <a:br/>
            <a:r>
              <a:t>合作共赢！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371600" y="5029200"/>
            <a:ext cx="9418320" cy="82296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1554480" y="5120640"/>
            <a:ext cx="905256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D54F"/>
                </a:solidFill>
                <a:latin typeface="Microsoft YaHei"/>
              </a:defRPr>
            </a:pPr>
            <a:r>
              <a:t>💪 数学不是纸上让人头疼的作业，它是我们买东西算账、分发礼物的超级魔法！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14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📋 教具准备 &amp; 时间分配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🎒 教具清单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187451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⏰ 倒计时器（手机即可，投屏更佳）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22860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🧸 传花道具（毛绒玩具，代表炸弹/麦克风）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26974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📝 小白板+白板笔（每组一套）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1520" y="310896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🔢 数字卡片（12, 15, 18, 24...分队用）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31520" y="352043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📦 密码百宝箱（密码设为400）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20" y="393192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🎵 BGM歌单（快节奏+紧张+欢快各一首）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3434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🖍️ 黑板 + 彩色粉笔/马克笔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47548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🎁 小奖品（文具/糖果/贴纸，全班份）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00800" y="137160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2000" b="1">
                <a:solidFill>
                  <a:srgbClr val="0D1B3E"/>
                </a:solidFill>
                <a:latin typeface="Microsoft YaHei"/>
              </a:defRPr>
            </a:pPr>
            <a:r>
              <a:t>⏱ 时间分配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187451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🔐 情境导入 + 生活引入   8分钟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22860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🏪 算术破冰分队             5分钟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26974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🏃 极限快递接龙             8分钟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00800" y="310896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📦 进货大考验                 6分钟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352043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🔑 终极密码                   6分钟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93192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━━━━━━━━━━━━━━━━━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400800" y="4343400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0">
                <a:solidFill>
                  <a:srgbClr val="333333"/>
                </a:solidFill>
                <a:latin typeface="Microsoft YaHei"/>
              </a:defRPr>
            </a:pPr>
            <a:r>
              <a:t>🥇 评选 + 颁奖 + 总结     7分钟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4754879"/>
            <a:ext cx="5029200" cy="3474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200" b="1">
                <a:solidFill>
                  <a:srgbClr val="C62828"/>
                </a:solidFill>
                <a:latin typeface="Microsoft YaHei"/>
              </a:defRPr>
            </a:pPr>
            <a:r>
              <a:t>📌 总计                           约40分钟</a:t>
            </a:r>
          </a:p>
        </p:txBody>
      </p:sp>
      <p:sp>
        <p:nvSpPr>
          <p:cNvPr id="25" name="Rectangle 24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15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🧠 教学技巧 &amp; 备课提醒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731520" y="1463040"/>
            <a:ext cx="640080" cy="64008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31520" y="150876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5920" y="141732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看人下菜碟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5920" y="182880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给低年级出简单题（5x4），给高年级出难一点的（12x3）。</a:t>
            </a:r>
            <a:br/>
            <a:r>
              <a:t>保护每个孩子的自尊心，同时保证接龙的流畅刺激。</a:t>
            </a:r>
          </a:p>
        </p:txBody>
      </p:sp>
      <p:sp>
        <p:nvSpPr>
          <p:cNvPr id="11" name="Oval 10"/>
          <p:cNvSpPr/>
          <p:nvPr/>
        </p:nvSpPr>
        <p:spPr>
          <a:xfrm>
            <a:off x="731520" y="2651760"/>
            <a:ext cx="640080" cy="640080"/>
          </a:xfrm>
          <a:prstGeom prst="ellipse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31520" y="2697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🎵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5920" y="260604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音乐节奏控制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5920" y="301752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接龙时放快节奏音乐，倒计时用紧张BGM，颁奖用欢快音乐。</a:t>
            </a:r>
            <a:br/>
            <a:r>
              <a:t>音乐是最好的情绪开关！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840480"/>
            <a:ext cx="640080" cy="640080"/>
          </a:xfrm>
          <a:prstGeom prst="ellipse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731520" y="3886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🔄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45920" y="379476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混龄搭配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5920" y="420624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高年级带低年级——画图、计算、检查分工合作。</a:t>
            </a:r>
            <a:br/>
            <a:r>
              <a:t>让大孩子有成就感，小孩子有学习榜样。</a:t>
            </a:r>
          </a:p>
        </p:txBody>
      </p:sp>
      <p:sp>
        <p:nvSpPr>
          <p:cNvPr id="19" name="Oval 18"/>
          <p:cNvSpPr/>
          <p:nvPr/>
        </p:nvSpPr>
        <p:spPr>
          <a:xfrm>
            <a:off x="731520" y="5029200"/>
            <a:ext cx="640080" cy="64008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731520" y="507492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⚠️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5920" y="4983480"/>
            <a:ext cx="41148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提前测试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45920" y="5394960"/>
            <a:ext cx="96012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提前演练所有题目，确认答案无误。检查密码锁是否设好400。</a:t>
            </a:r>
            <a:br/>
            <a:r>
              <a:t>备2-3道额外题目以防某关太快结束。</a:t>
            </a:r>
          </a:p>
        </p:txBody>
      </p:sp>
      <p:sp>
        <p:nvSpPr>
          <p:cNvPr id="23" name="Rectangle 22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201168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475488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2377440"/>
            <a:ext cx="10698480" cy="1097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4800" b="1">
                <a:solidFill>
                  <a:srgbClr val="FFD54F"/>
                </a:solidFill>
                <a:latin typeface="Microsoft YaHei"/>
              </a:defRPr>
            </a:pPr>
            <a:r>
              <a:t>🔮 下节课预告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29184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800" b="0">
                <a:solidFill>
                  <a:srgbClr val="FFFFFF"/>
                </a:solidFill>
                <a:latin typeface="Microsoft YaHei"/>
              </a:defRPr>
            </a:pPr>
            <a:r>
              <a:t>百宝箱的最后一把锁——</a:t>
            </a:r>
            <a:br/>
            <a:r>
              <a:t>将考验大家的创造力！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12064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5A623"/>
                </a:solidFill>
                <a:latin typeface="Microsoft YaHei"/>
              </a:defRPr>
            </a:pPr>
            <a:r>
              <a:t>🌟 各位金牌算盘侠、银牌理财师，下节课见！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943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爱心托管班 · 名侦探联盟支教活动 · 第二节课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201168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4754880"/>
            <a:ext cx="12191695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2377440"/>
            <a:ext cx="106984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5600" b="1">
                <a:solidFill>
                  <a:srgbClr val="FFFFFF"/>
                </a:solidFill>
                <a:latin typeface="Microsoft YaHei"/>
              </a:defRPr>
            </a:pPr>
            <a:r>
              <a:t>🔍 名侦探联盟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474720"/>
            <a:ext cx="1069848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1">
                <a:solidFill>
                  <a:srgbClr val="FFD54F"/>
                </a:solidFill>
                <a:latin typeface="Microsoft YaHei"/>
              </a:defRPr>
            </a:pPr>
            <a:r>
              <a:t>超市极限挑战赛 · 圆满成功！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5120640"/>
            <a:ext cx="10698480" cy="7315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FFFFFF"/>
                </a:solidFill>
                <a:latin typeface="Microsoft YaHei"/>
              </a:defRPr>
            </a:pPr>
            <a:r>
              <a:t>❤️ 感谢各位小侦探的参与！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585216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F72BF"/>
                </a:solidFill>
                <a:latin typeface="Microsoft YaHei"/>
              </a:defRPr>
            </a:pPr>
            <a:r>
              <a:t>爱心托管班 · 第二节课 · 大龄组进阶版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🗺️ 今日挑战地图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548640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548640" y="1554480"/>
            <a:ext cx="265176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640080" y="1737360"/>
            <a:ext cx="24688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🧮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0080" y="2240280"/>
            <a:ext cx="246887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解锁第三层机关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17319" y="2651760"/>
            <a:ext cx="914400" cy="18288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640080" y="2743200"/>
            <a:ext cx="2468879" cy="118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怪盗X的第三把锁</a:t>
            </a:r>
            <a:br/>
            <a:r>
              <a:t>叫做「生活算盘」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00400" y="246888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5A623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429000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Rectangle 14"/>
          <p:cNvSpPr/>
          <p:nvPr/>
        </p:nvSpPr>
        <p:spPr>
          <a:xfrm>
            <a:off x="3429000" y="1554480"/>
            <a:ext cx="2651760" cy="73152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3520440" y="1737360"/>
            <a:ext cx="24688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🏪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520440" y="2240280"/>
            <a:ext cx="246887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成立连锁超市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297680" y="2651760"/>
            <a:ext cx="914400" cy="18288"/>
          </a:xfrm>
          <a:prstGeom prst="rect">
            <a:avLst/>
          </a:prstGeom>
          <a:solidFill>
            <a:srgbClr val="3F72B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3520440" y="2743200"/>
            <a:ext cx="2468879" cy="118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沃尔玛小队</a:t>
            </a:r>
            <a:br/>
            <a:r>
              <a:t>大润发小队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80760" y="246888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5A623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309359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2" name="Rectangle 21"/>
          <p:cNvSpPr/>
          <p:nvPr/>
        </p:nvSpPr>
        <p:spPr>
          <a:xfrm>
            <a:off x="6309359" y="1554480"/>
            <a:ext cx="2651760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6400799" y="1737360"/>
            <a:ext cx="24688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🏆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799" y="2240280"/>
            <a:ext cx="246887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超市极限挑战赛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178040" y="2651760"/>
            <a:ext cx="914400" cy="18288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TextBox 25"/>
          <p:cNvSpPr txBox="1"/>
          <p:nvPr/>
        </p:nvSpPr>
        <p:spPr>
          <a:xfrm>
            <a:off x="6400799" y="2743200"/>
            <a:ext cx="2468879" cy="118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极限快递接龙</a:t>
            </a:r>
            <a:br/>
            <a:r>
              <a:t>进货大考验 · 终极密码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961119" y="2468880"/>
            <a:ext cx="3200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F5A623"/>
                </a:solidFill>
                <a:latin typeface="Microsoft YaHei"/>
              </a:defRPr>
            </a:pPr>
            <a:r>
              <a:t>▶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9189719" y="1554480"/>
            <a:ext cx="265176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9189719" y="1554480"/>
            <a:ext cx="2651760" cy="73152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9281159" y="1737360"/>
            <a:ext cx="2468879" cy="4114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3600" b="0">
                <a:solidFill>
                  <a:srgbClr val="000000"/>
                </a:solidFill>
                <a:latin typeface="Microsoft YaHei"/>
              </a:defRPr>
            </a:pPr>
            <a:r>
              <a:t>🥇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9281159" y="2240280"/>
            <a:ext cx="2468879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加冕数学大亨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0058399" y="2651760"/>
            <a:ext cx="914400" cy="18288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3" name="TextBox 32"/>
          <p:cNvSpPr txBox="1"/>
          <p:nvPr/>
        </p:nvSpPr>
        <p:spPr>
          <a:xfrm>
            <a:off x="9281159" y="2743200"/>
            <a:ext cx="2468879" cy="118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金牌算盘侠</a:t>
            </a:r>
            <a:br/>
            <a:r>
              <a:t>银牌理财师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594360" y="5597355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rPr dirty="0"/>
              <a:t>💡 </a:t>
            </a:r>
            <a:r>
              <a:rPr dirty="0" err="1"/>
              <a:t>通关密钥：速度</a:t>
            </a:r>
            <a:r>
              <a:rPr dirty="0"/>
              <a:t> + </a:t>
            </a:r>
            <a:r>
              <a:rPr dirty="0" err="1"/>
              <a:t>准确</a:t>
            </a:r>
            <a:r>
              <a:rPr dirty="0"/>
              <a:t> + </a:t>
            </a:r>
            <a:r>
              <a:rPr dirty="0" err="1"/>
              <a:t>团队合作</a:t>
            </a:r>
            <a:r>
              <a:rPr dirty="0"/>
              <a:t> = </a:t>
            </a:r>
            <a:r>
              <a:rPr dirty="0" err="1"/>
              <a:t>破解一切生活算盘</a:t>
            </a:r>
            <a:r>
              <a:rPr dirty="0"/>
              <a:t>！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48640" y="4160520"/>
            <a:ext cx="26517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导入+特训 8min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29000" y="4160520"/>
            <a:ext cx="26517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超市分队 5min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309359" y="4160520"/>
            <a:ext cx="26517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三轮挑战 20min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9189719" y="4160520"/>
            <a:ext cx="2651760" cy="228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0">
                <a:solidFill>
                  <a:srgbClr val="3F72BF"/>
                </a:solidFill>
                <a:latin typeface="Microsoft YaHei"/>
              </a:defRPr>
            </a:pPr>
            <a:r>
              <a:t>⏱ 评选颁奖 7min</a:t>
            </a:r>
          </a:p>
        </p:txBody>
      </p:sp>
      <p:sp>
        <p:nvSpPr>
          <p:cNvPr id="39" name="Rectangle 38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0" name="TextBox 39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2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🧠 7-12岁儿童心理分析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Oval 6"/>
          <p:cNvSpPr/>
          <p:nvPr/>
        </p:nvSpPr>
        <p:spPr>
          <a:xfrm>
            <a:off x="731520" y="1508760"/>
            <a:ext cx="640080" cy="64008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TextBox 7"/>
          <p:cNvSpPr txBox="1"/>
          <p:nvPr/>
        </p:nvSpPr>
        <p:spPr>
          <a:xfrm>
            <a:off x="731520" y="155448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⚡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45920" y="146304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比拼速度的渴望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5920" y="187452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这个阶段的孩子已经掌握乘除法，</a:t>
            </a:r>
            <a:br/>
            <a:r>
              <a:t>但单纯口算接龙太像数学课——</a:t>
            </a:r>
            <a:br/>
            <a:r>
              <a:t>他们需要的是竞速和挑战！</a:t>
            </a:r>
          </a:p>
        </p:txBody>
      </p:sp>
      <p:sp>
        <p:nvSpPr>
          <p:cNvPr id="11" name="Oval 10"/>
          <p:cNvSpPr/>
          <p:nvPr/>
        </p:nvSpPr>
        <p:spPr>
          <a:xfrm>
            <a:off x="731520" y="2697480"/>
            <a:ext cx="640080" cy="64008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731520" y="274320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45920" y="265176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财商概念萌芽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645920" y="306324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模拟赚钱、超市买卖、算账找零——</a:t>
            </a:r>
            <a:br/>
            <a:r>
              <a:t>生活化的数学让学习充满意义感。</a:t>
            </a:r>
          </a:p>
        </p:txBody>
      </p:sp>
      <p:sp>
        <p:nvSpPr>
          <p:cNvPr id="15" name="Oval 14"/>
          <p:cNvSpPr/>
          <p:nvPr/>
        </p:nvSpPr>
        <p:spPr>
          <a:xfrm>
            <a:off x="731520" y="3886200"/>
            <a:ext cx="640080" cy="64008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731520" y="393192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🎯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45920" y="384048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团队荣誉驱动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645920" y="425196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小组积分、收银员角色、称号争夺——</a:t>
            </a:r>
            <a:br/>
            <a:r>
              <a:t>集体荣誉感是最大的动力来源。</a:t>
            </a:r>
          </a:p>
        </p:txBody>
      </p:sp>
      <p:sp>
        <p:nvSpPr>
          <p:cNvPr id="19" name="Oval 18"/>
          <p:cNvSpPr/>
          <p:nvPr/>
        </p:nvSpPr>
        <p:spPr>
          <a:xfrm>
            <a:off x="731520" y="5074920"/>
            <a:ext cx="640080" cy="640080"/>
          </a:xfrm>
          <a:prstGeom prst="ellipse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731520" y="5120640"/>
            <a:ext cx="6400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0">
                <a:solidFill>
                  <a:srgbClr val="000000"/>
                </a:solidFill>
                <a:latin typeface="Microsoft YaHei"/>
              </a:defRPr>
            </a:pPr>
            <a:r>
              <a:t>⚠️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645920" y="5029200"/>
            <a:ext cx="45720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需要一点陷阱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645920" y="5440680"/>
            <a:ext cx="45720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300" b="0">
                <a:solidFill>
                  <a:srgbClr val="333333"/>
                </a:solidFill>
                <a:latin typeface="Microsoft YaHei"/>
              </a:defRPr>
            </a:pPr>
            <a:r>
              <a:t>设计小小的干扰和易错点，</a:t>
            </a:r>
            <a:br/>
            <a:r>
              <a:t>让他们在竞速中保持高度专注。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8229600" y="1645920"/>
            <a:ext cx="3474720" cy="45720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TextBox 23"/>
          <p:cNvSpPr txBox="1"/>
          <p:nvPr/>
        </p:nvSpPr>
        <p:spPr>
          <a:xfrm>
            <a:off x="8503920" y="1828800"/>
            <a:ext cx="2926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D54F"/>
                </a:solidFill>
                <a:latin typeface="Microsoft YaHei"/>
              </a:defRPr>
            </a:pPr>
            <a:r>
              <a:t>🎯 核心理念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503920" y="2468880"/>
            <a:ext cx="2926080" cy="3200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FFFFFF"/>
                </a:solidFill>
                <a:latin typeface="Microsoft YaHei"/>
              </a:defRPr>
            </a:pPr>
            <a:r>
              <a:t>不是数学课</a:t>
            </a:r>
            <a:br/>
            <a:r>
              <a:t>是超市大作战</a:t>
            </a:r>
            <a:br/>
            <a:br/>
            <a:r>
              <a:t>数学 = </a:t>
            </a:r>
            <a:br/>
            <a:r>
              <a:t>算账的超级魔法</a:t>
            </a:r>
            <a:br/>
            <a:br/>
            <a:r>
              <a:t>乘法 = 快速加</a:t>
            </a:r>
            <a:br/>
            <a:r>
              <a:t>除法 = 平均分</a:t>
            </a:r>
            <a:br/>
            <a:br/>
            <a:r>
              <a:t>在比赛中</a:t>
            </a:r>
            <a:br/>
            <a:r>
              <a:t>熟练运用！</a:t>
            </a:r>
          </a:p>
        </p:txBody>
      </p:sp>
      <p:sp>
        <p:nvSpPr>
          <p:cNvPr id="26" name="Rectangle 2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🔐 情境导入：解锁第三层机关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Rounded Rectangle 6"/>
          <p:cNvSpPr/>
          <p:nvPr/>
        </p:nvSpPr>
        <p:spPr>
          <a:xfrm>
            <a:off x="731520" y="1463040"/>
            <a:ext cx="6858000" cy="47548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731520" y="1463040"/>
            <a:ext cx="685800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1097280" y="1691640"/>
            <a:ext cx="6217920" cy="4389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（老师拿出百宝箱，指着第三把锁）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各位侦探，怪盗X的第三把锁</a:t>
            </a:r>
          </a:p>
          <a:p>
            <a:pPr algn="l">
              <a:spcAft>
                <a:spcPts val="400"/>
              </a:spcAft>
              <a:defRPr sz="2600" b="1">
                <a:solidFill>
                  <a:srgbClr val="C62828"/>
                </a:solidFill>
                <a:latin typeface="Microsoft YaHei"/>
              </a:defRPr>
            </a:pPr>
            <a:r>
              <a:t>叫做「生活算盘」！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0">
                <a:solidFill>
                  <a:srgbClr val="333333"/>
                </a:solidFill>
                <a:latin typeface="Microsoft YaHei"/>
              </a:defRPr>
            </a:pPr>
            <a:r>
              <a:t>这把锁需要极快的反应速度！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在生活中，买好几样一样的东西</a:t>
            </a:r>
          </a:p>
          <a:p>
            <a:pPr algn="l">
              <a:spcAft>
                <a:spcPts val="400"/>
              </a:spcAft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用加法太慢了，要用什么？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3000" b="1">
                <a:solidFill>
                  <a:srgbClr val="C62828"/>
                </a:solidFill>
                <a:latin typeface="Microsoft YaHei"/>
              </a:defRPr>
            </a:pPr>
            <a:r>
              <a:t>——乘法！✖️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046720" y="1463040"/>
            <a:ext cx="3657600" cy="457200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8229600" y="1645920"/>
            <a:ext cx="329184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FFD54F"/>
                </a:solidFill>
                <a:latin typeface="Microsoft YaHei"/>
              </a:defRPr>
            </a:pPr>
            <a:r>
              <a:t>🛒 生活情境</a:t>
            </a:r>
          </a:p>
        </p:txBody>
      </p:sp>
      <p:sp>
        <p:nvSpPr>
          <p:cNvPr id="12" name="Rectangle 11"/>
          <p:cNvSpPr/>
          <p:nvPr/>
        </p:nvSpPr>
        <p:spPr>
          <a:xfrm>
            <a:off x="8686800" y="2148840"/>
            <a:ext cx="2377440" cy="18288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TextBox 12"/>
          <p:cNvSpPr txBox="1"/>
          <p:nvPr/>
        </p:nvSpPr>
        <p:spPr>
          <a:xfrm>
            <a:off x="8412480" y="2286000"/>
            <a:ext cx="3108960" cy="34747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FFFFFF"/>
                </a:solidFill>
                <a:latin typeface="Microsoft YaHei"/>
              </a:defRPr>
            </a:pPr>
            <a:r>
              <a:t>一包薯片 6元</a:t>
            </a:r>
            <a:br/>
            <a:r>
              <a:t>买4包 = ？</a:t>
            </a:r>
            <a:br/>
            <a:br/>
            <a:r>
              <a:t>6 × 4 = 24元！</a:t>
            </a:r>
            <a:br/>
            <a:br/>
            <a:r>
              <a:t>30元能买几包？</a:t>
            </a:r>
            <a:br/>
            <a:r>
              <a:t>30 ÷ 6 = 5包</a:t>
            </a:r>
            <a:br/>
            <a:br/>
            <a:r>
              <a:t>这就是乘除法的</a:t>
            </a:r>
            <a:br/>
            <a:r>
              <a:t>神奇威力！</a:t>
            </a:r>
          </a:p>
        </p:txBody>
      </p:sp>
      <p:sp>
        <p:nvSpPr>
          <p:cNvPr id="14" name="Oval 13"/>
          <p:cNvSpPr/>
          <p:nvPr/>
        </p:nvSpPr>
        <p:spPr>
          <a:xfrm>
            <a:off x="10515600" y="5029200"/>
            <a:ext cx="640080" cy="640080"/>
          </a:xfrm>
          <a:prstGeom prst="ellipse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10515600" y="5120640"/>
            <a:ext cx="6400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100" b="1">
                <a:solidFill>
                  <a:srgbClr val="FFFFFF"/>
                </a:solidFill>
                <a:latin typeface="Microsoft YaHei"/>
              </a:defRPr>
            </a:pPr>
            <a:r>
              <a:t>机密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4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🏪 成立连锁超市 —— 算术破冰法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📋 每人领一张数字卡片（12, 15, 18, 24...）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45720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457200" y="2194560"/>
            <a:ext cx="2697480" cy="54864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548640" y="23317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62828"/>
                </a:solidFill>
                <a:latin typeface="Microsoft YaHei"/>
              </a:defRPr>
            </a:pPr>
            <a:r>
              <a:t>1️⃣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4864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D1B3E"/>
                </a:solidFill>
                <a:latin typeface="Microsoft YaHei"/>
              </a:defRPr>
            </a:pPr>
            <a:r>
              <a:t>3的倍数的超市老板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4864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请站到左边！</a:t>
            </a:r>
            <a:br/>
            <a:r>
              <a:t>你们是「沃尔玛小队」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38328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Rectangle 13"/>
          <p:cNvSpPr/>
          <p:nvPr/>
        </p:nvSpPr>
        <p:spPr>
          <a:xfrm>
            <a:off x="3383280" y="2194560"/>
            <a:ext cx="2697480" cy="54864"/>
          </a:xfrm>
          <a:prstGeom prst="rect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3474720" y="23317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1A3C8E"/>
                </a:solidFill>
                <a:latin typeface="Microsoft YaHei"/>
              </a:defRPr>
            </a:pPr>
            <a:r>
              <a:t>2️⃣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7472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D1B3E"/>
                </a:solidFill>
                <a:latin typeface="Microsoft YaHei"/>
              </a:defRPr>
            </a:pPr>
            <a:r>
              <a:t>4的倍数的超市老板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47472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请站到右边！</a:t>
            </a:r>
            <a:br/>
            <a:r>
              <a:t>你们是「大润发小队」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630936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Rectangle 18"/>
          <p:cNvSpPr/>
          <p:nvPr/>
        </p:nvSpPr>
        <p:spPr>
          <a:xfrm>
            <a:off x="6309360" y="2194560"/>
            <a:ext cx="2697480" cy="54864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0" name="TextBox 19"/>
          <p:cNvSpPr txBox="1"/>
          <p:nvPr/>
        </p:nvSpPr>
        <p:spPr>
          <a:xfrm>
            <a:off x="6400800" y="23317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5A623"/>
                </a:solidFill>
                <a:latin typeface="Microsoft YaHei"/>
              </a:defRPr>
            </a:pPr>
            <a:r>
              <a:t>💡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0080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D1B3E"/>
                </a:solidFill>
                <a:latin typeface="Microsoft YaHei"/>
              </a:defRPr>
            </a:pPr>
            <a:r>
              <a:t>趣味点：12和24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40080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两边都可以去！</a:t>
            </a:r>
            <a:br/>
            <a:r>
              <a:t>看谁先找到组织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9235440" y="2194560"/>
            <a:ext cx="2697480" cy="25603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4" name="Rectangle 23"/>
          <p:cNvSpPr/>
          <p:nvPr/>
        </p:nvSpPr>
        <p:spPr>
          <a:xfrm>
            <a:off x="9235440" y="2194560"/>
            <a:ext cx="2697480" cy="54864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TextBox 24"/>
          <p:cNvSpPr txBox="1"/>
          <p:nvPr/>
        </p:nvSpPr>
        <p:spPr>
          <a:xfrm>
            <a:off x="9326880" y="233172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🦸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9326880" y="2743200"/>
            <a:ext cx="25146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0D1B3E"/>
                </a:solidFill>
                <a:latin typeface="Microsoft YaHei"/>
              </a:defRPr>
            </a:pPr>
            <a:r>
              <a:t>每组选出收银员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326880" y="3154680"/>
            <a:ext cx="2514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队长负责举白板抢答</a:t>
            </a:r>
            <a:br/>
            <a:r>
              <a:t>带领团队冲刺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1520" y="51206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🏁 老师在黑板列出积分榜：沃尔玛小队 VS 大润发小队</a:t>
            </a:r>
          </a:p>
        </p:txBody>
      </p:sp>
      <p:sp>
        <p:nvSpPr>
          <p:cNvPr id="29" name="Rectangle 28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0" name="TextBox 29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📏 超市极限挑战赛 —— 比赛规则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46304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🏆 三轮挑战：接龙竞速 → 应用实战 → 终极密码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548640" y="2194560"/>
            <a:ext cx="3566160" cy="34747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548640" y="2194560"/>
            <a:ext cx="356616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548640" y="2194560"/>
            <a:ext cx="3566160" cy="731520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640080" y="22860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🏃 第一关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0080" y="306324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极限快递接龙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0080" y="3474720"/>
            <a:ext cx="33832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击鼓传花式口算竞速</a:t>
            </a:r>
            <a:br/>
            <a:r>
              <a:t>炸弹3秒爆炸</a:t>
            </a:r>
            <a:br/>
            <a:r>
              <a:t>答对传走，答错扣分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280160" y="4937760"/>
            <a:ext cx="2103120" cy="2743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TextBox 14"/>
          <p:cNvSpPr txBox="1"/>
          <p:nvPr/>
        </p:nvSpPr>
        <p:spPr>
          <a:xfrm>
            <a:off x="640080" y="50749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⏱ 8分钟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389120" y="2194560"/>
            <a:ext cx="3566160" cy="34747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Rectangle 16"/>
          <p:cNvSpPr/>
          <p:nvPr/>
        </p:nvSpPr>
        <p:spPr>
          <a:xfrm>
            <a:off x="4389120" y="2194560"/>
            <a:ext cx="3566160" cy="73152"/>
          </a:xfrm>
          <a:prstGeom prst="rect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Rectangle 17"/>
          <p:cNvSpPr/>
          <p:nvPr/>
        </p:nvSpPr>
        <p:spPr>
          <a:xfrm>
            <a:off x="4389120" y="2194560"/>
            <a:ext cx="3566160" cy="731520"/>
          </a:xfrm>
          <a:prstGeom prst="rect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9" name="TextBox 18"/>
          <p:cNvSpPr txBox="1"/>
          <p:nvPr/>
        </p:nvSpPr>
        <p:spPr>
          <a:xfrm>
            <a:off x="4480559" y="22860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📦 第二关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480559" y="306324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进货大考验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80559" y="3474720"/>
            <a:ext cx="33832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团队白板作答</a:t>
            </a:r>
            <a:br/>
            <a:r>
              <a:t>生活应用题实战</a:t>
            </a:r>
            <a:br/>
            <a:r>
              <a:t>乘法+加法混合运算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120640" y="4937760"/>
            <a:ext cx="2103120" cy="27432"/>
          </a:xfrm>
          <a:prstGeom prst="rect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4480559" y="50749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1A3C8E"/>
                </a:solidFill>
                <a:latin typeface="Microsoft YaHei"/>
              </a:defRPr>
            </a:pPr>
            <a:r>
              <a:t>⏱ 6分钟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8229600" y="2194560"/>
            <a:ext cx="3566160" cy="347472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5" name="Rectangle 24"/>
          <p:cNvSpPr/>
          <p:nvPr/>
        </p:nvSpPr>
        <p:spPr>
          <a:xfrm>
            <a:off x="8229600" y="2194560"/>
            <a:ext cx="3566160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6" name="Rectangle 25"/>
          <p:cNvSpPr/>
          <p:nvPr/>
        </p:nvSpPr>
        <p:spPr>
          <a:xfrm>
            <a:off x="8229600" y="2194560"/>
            <a:ext cx="3566160" cy="731520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8321040" y="2286000"/>
            <a:ext cx="3383280" cy="5029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FFFFFF"/>
                </a:solidFill>
                <a:latin typeface="Microsoft YaHei"/>
              </a:defRPr>
            </a:pPr>
            <a:r>
              <a:t>🔑 第三关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321040" y="306324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终极密码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321040" y="3474720"/>
            <a:ext cx="338328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333333"/>
                </a:solidFill>
                <a:latin typeface="Microsoft YaHei"/>
              </a:defRPr>
            </a:pPr>
            <a:r>
              <a:t>谁来开箱？</a:t>
            </a:r>
            <a:br/>
            <a:r>
              <a:t>周长+乘法综合题</a:t>
            </a:r>
            <a:br/>
            <a:r>
              <a:t>两队同时抢答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961120" y="4937760"/>
            <a:ext cx="2103120" cy="2743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8321040" y="5074920"/>
            <a:ext cx="33832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F5A623"/>
                </a:solidFill>
                <a:latin typeface="Microsoft YaHei"/>
              </a:defRPr>
            </a:pPr>
            <a:r>
              <a:t>⏱ 6分钟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31520" y="594360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300" b="0">
                <a:solidFill>
                  <a:srgbClr val="C62828"/>
                </a:solidFill>
                <a:latin typeface="Microsoft YaHei"/>
              </a:defRPr>
            </a:pPr>
            <a:r>
              <a:t>📋 注意：低年级出简单题（如5x4），高年级出较难题（如12x3）——保护每个孩子的自信心！</a:t>
            </a:r>
          </a:p>
        </p:txBody>
      </p:sp>
      <p:sp>
        <p:nvSpPr>
          <p:cNvPr id="33" name="Rectangle 32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4" name="TextBox 33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6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🏃 第一关：极限快递接龙（8分钟）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305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t>🎵 播放快节奏音乐，炸弹（毛绒玩具）在手中传递！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828800" y="2011680"/>
            <a:ext cx="8503920" cy="1097280"/>
          </a:xfrm>
          <a:prstGeom prst="round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2011680" y="2103120"/>
            <a:ext cx="813816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FFFFFF"/>
                </a:solidFill>
                <a:latin typeface="Microsoft YaHei"/>
              </a:defRPr>
            </a:pPr>
            <a:r>
              <a:t>💣 规则：拿到炸弹的孩子，3秒内答对 → 传走！</a:t>
            </a:r>
            <a:br/>
            <a:r>
              <a:t>答错或超时 → 炸弹爆炸！该队扣1分！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1520" y="34747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🧒 一二年级题目（加减/简单乘法）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31520" y="3931920"/>
            <a:ext cx="246888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TextBox 11"/>
          <p:cNvSpPr txBox="1"/>
          <p:nvPr/>
        </p:nvSpPr>
        <p:spPr>
          <a:xfrm>
            <a:off x="822960" y="3977639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5 × 4 = ?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3474720" y="3931920"/>
            <a:ext cx="246888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3566160" y="3977639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7 + 15 = ?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17920" y="3931920"/>
            <a:ext cx="246888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6" name="TextBox 15"/>
          <p:cNvSpPr txBox="1"/>
          <p:nvPr/>
        </p:nvSpPr>
        <p:spPr>
          <a:xfrm>
            <a:off x="6309360" y="3977639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3 × 6 = ?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8961120" y="3931920"/>
            <a:ext cx="246888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9052560" y="3977639"/>
            <a:ext cx="22860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333333"/>
                </a:solidFill>
                <a:latin typeface="Microsoft YaHei"/>
              </a:defRPr>
            </a:pPr>
            <a:r>
              <a:t>20 - 8 = 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3474720"/>
            <a:ext cx="50292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800" b="1">
                <a:solidFill>
                  <a:srgbClr val="C62828"/>
                </a:solidFill>
                <a:latin typeface="Microsoft YaHei"/>
              </a:defRPr>
            </a:pPr>
            <a:r>
              <a:t>🧑 三至六年级（乘除混搭）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6248402" y="3922776"/>
            <a:ext cx="128016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1" name="TextBox 20"/>
          <p:cNvSpPr txBox="1"/>
          <p:nvPr/>
        </p:nvSpPr>
        <p:spPr>
          <a:xfrm>
            <a:off x="6286856" y="3986783"/>
            <a:ext cx="1188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6 × 7 = ?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8077202" y="3941063"/>
            <a:ext cx="128016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3" name="TextBox 22"/>
          <p:cNvSpPr txBox="1"/>
          <p:nvPr/>
        </p:nvSpPr>
        <p:spPr>
          <a:xfrm>
            <a:off x="8161020" y="3995928"/>
            <a:ext cx="1188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45 ÷ 9 = ?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9464040" y="3931920"/>
            <a:ext cx="128016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25" name="TextBox 24"/>
          <p:cNvSpPr txBox="1"/>
          <p:nvPr/>
        </p:nvSpPr>
        <p:spPr>
          <a:xfrm>
            <a:off x="9441180" y="3986783"/>
            <a:ext cx="1188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8 × 8 = ?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10789920" y="3931920"/>
            <a:ext cx="1280160" cy="54864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10835640" y="3977639"/>
            <a:ext cx="1188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12 × 3 = ?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1371600" y="4754880"/>
            <a:ext cx="9418320" cy="1188720"/>
          </a:xfrm>
          <a:prstGeom prst="roundRect">
            <a:avLst/>
          </a:prstGeom>
          <a:solidFill>
            <a:srgbClr val="FFD54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9" name="TextBox 28"/>
          <p:cNvSpPr txBox="1"/>
          <p:nvPr/>
        </p:nvSpPr>
        <p:spPr>
          <a:xfrm>
            <a:off x="1554480" y="4846320"/>
            <a:ext cx="9052560" cy="1005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400" b="0">
                <a:solidFill>
                  <a:srgbClr val="0D1B3E"/>
                </a:solidFill>
                <a:latin typeface="Microsoft YaHei"/>
              </a:defRPr>
            </a:pPr>
            <a:r>
              <a:t>🧠 老师贴士：看人下菜碟！低年级出简单题，高年级出难一点的——</a:t>
            </a:r>
            <a:br/>
            <a:r>
              <a:t>保护自尊心，保证接龙流畅刺激！答对+1分，答错-1分。</a:t>
            </a:r>
          </a:p>
        </p:txBody>
      </p:sp>
      <p:sp>
        <p:nvSpPr>
          <p:cNvPr id="30" name="Rectangle 29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1" name="TextBox 30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7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📦 第二关：进货大考验（6分钟）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0D1B3E"/>
                </a:solidFill>
                <a:latin typeface="Microsoft YaHei"/>
              </a:defRPr>
            </a:pPr>
            <a:r>
              <a:t>📋 回归白板作答——考验团队合作！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31520" y="2011680"/>
            <a:ext cx="502920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731520" y="2011680"/>
            <a:ext cx="5029200" cy="73152"/>
          </a:xfrm>
          <a:prstGeom prst="rect">
            <a:avLst/>
          </a:prstGeom>
          <a:solidFill>
            <a:srgbClr val="C6282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914400" y="214884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t>📝 情境题1：超市进货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2606040"/>
            <a:ext cx="466344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一支钢笔 5元</a:t>
            </a:r>
          </a:p>
          <a:p>
            <a:pPr algn="l">
              <a:spcAft>
                <a:spcPts val="400"/>
              </a:spcAft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t>一本笔记本 8元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老师给你 50元</a:t>
            </a:r>
          </a:p>
          <a:p>
            <a:pPr algn="l">
              <a:spcAft>
                <a:spcPts val="400"/>
              </a:spcAft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买 3支钢笔 和 2本笔记本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/>
          </a:p>
          <a:p>
            <a:pPr algn="l">
              <a:spcAft>
                <a:spcPts val="400"/>
              </a:spcAft>
              <a:defRPr sz="2000" b="1">
                <a:solidFill>
                  <a:srgbClr val="C62828"/>
                </a:solidFill>
                <a:latin typeface="Microsoft YaHei"/>
              </a:defRPr>
            </a:pPr>
            <a:r>
              <a:t>请问老师还能找回多少钱？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400800" y="2011680"/>
            <a:ext cx="5029200" cy="292608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3" name="Rectangle 12"/>
          <p:cNvSpPr/>
          <p:nvPr/>
        </p:nvSpPr>
        <p:spPr>
          <a:xfrm>
            <a:off x="6400800" y="2011680"/>
            <a:ext cx="5029200" cy="73152"/>
          </a:xfrm>
          <a:prstGeom prst="rect">
            <a:avLst/>
          </a:prstGeom>
          <a:solidFill>
            <a:srgbClr val="1A3C8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4" name="TextBox 13"/>
          <p:cNvSpPr txBox="1"/>
          <p:nvPr/>
        </p:nvSpPr>
        <p:spPr>
          <a:xfrm>
            <a:off x="6583680" y="2148840"/>
            <a:ext cx="466344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000" b="1">
                <a:solidFill>
                  <a:srgbClr val="1A3C8E"/>
                </a:solidFill>
                <a:latin typeface="Microsoft YaHei"/>
              </a:defRPr>
            </a:pPr>
            <a:r>
              <a:t>🧮 计算步骤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83680" y="2651760"/>
            <a:ext cx="4663440" cy="21031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钢笔：5 × 3 = 15元</a:t>
            </a:r>
          </a:p>
          <a:p>
            <a:pPr algn="l">
              <a:spcAft>
                <a:spcPts val="400"/>
              </a:spcAft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笔记本：8 × 2 = 16元</a:t>
            </a:r>
          </a:p>
          <a:p>
            <a:pPr algn="l">
              <a:spcAft>
                <a:spcPts val="400"/>
              </a:spcAft>
              <a:defRPr sz="1600" b="0">
                <a:solidFill>
                  <a:srgbClr val="333333"/>
                </a:solidFill>
                <a:latin typeface="Microsoft YaHei"/>
              </a:defRPr>
            </a:pPr>
            <a:r>
              <a:rPr dirty="0"/>
              <a:t>合计：15 + 16 = 31元</a:t>
            </a:r>
          </a:p>
          <a:p>
            <a:pPr algn="l">
              <a:spcAft>
                <a:spcPts val="400"/>
              </a:spcAft>
              <a:defRPr sz="1800" b="0">
                <a:solidFill>
                  <a:srgbClr val="000000"/>
                </a:solidFill>
                <a:latin typeface="Microsoft YaHei"/>
              </a:defRPr>
            </a:pPr>
            <a:endParaRPr dirty="0"/>
          </a:p>
          <a:p>
            <a:pPr algn="l">
              <a:spcAft>
                <a:spcPts val="400"/>
              </a:spcAft>
              <a:defRPr sz="2200" b="1">
                <a:solidFill>
                  <a:srgbClr val="C62828"/>
                </a:solidFill>
                <a:latin typeface="Microsoft YaHei"/>
              </a:defRPr>
            </a:pPr>
            <a:r>
              <a:rPr dirty="0"/>
              <a:t>找回：50 - 31 = 19元 ✅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31520" y="512064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⏰ 倒计时后亮板，答对小组+10分！</a:t>
            </a:r>
          </a:p>
        </p:txBody>
      </p:sp>
      <p:sp>
        <p:nvSpPr>
          <p:cNvPr id="17" name="Rectangle 16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12191695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Rectangle 2"/>
          <p:cNvSpPr/>
          <p:nvPr/>
        </p:nvSpPr>
        <p:spPr>
          <a:xfrm>
            <a:off x="0" y="73152"/>
            <a:ext cx="12191695" cy="10972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Rectangle 3"/>
          <p:cNvSpPr/>
          <p:nvPr/>
        </p:nvSpPr>
        <p:spPr>
          <a:xfrm>
            <a:off x="0" y="1170432"/>
            <a:ext cx="12191695" cy="36576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" name="TextBox 4"/>
          <p:cNvSpPr txBox="1"/>
          <p:nvPr/>
        </p:nvSpPr>
        <p:spPr>
          <a:xfrm>
            <a:off x="731520" y="182880"/>
            <a:ext cx="1069848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3200" b="1">
                <a:solidFill>
                  <a:srgbClr val="FFFFFF"/>
                </a:solidFill>
                <a:latin typeface="Microsoft YaHei"/>
              </a:defRPr>
            </a:pPr>
            <a:r>
              <a:t>🎈 第二关附加题：分气球</a:t>
            </a:r>
          </a:p>
        </p:txBody>
      </p:sp>
      <p:sp>
        <p:nvSpPr>
          <p:cNvPr id="6" name="Rectangle 5"/>
          <p:cNvSpPr/>
          <p:nvPr/>
        </p:nvSpPr>
        <p:spPr>
          <a:xfrm>
            <a:off x="0" y="1207008"/>
            <a:ext cx="12191695" cy="5468112"/>
          </a:xfrm>
          <a:prstGeom prst="rect">
            <a:avLst/>
          </a:prstGeom>
          <a:solidFill>
            <a:srgbClr val="FFFAF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7" name="TextBox 6"/>
          <p:cNvSpPr txBox="1"/>
          <p:nvPr/>
        </p:nvSpPr>
        <p:spPr>
          <a:xfrm>
            <a:off x="731520" y="1371600"/>
            <a:ext cx="1069848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400" b="1">
                <a:solidFill>
                  <a:srgbClr val="0D1B3E"/>
                </a:solidFill>
                <a:latin typeface="Microsoft YaHei"/>
              </a:defRPr>
            </a:pPr>
            <a:r>
              <a:t>📝 情境题2：超市周年庆分气球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371600" y="2103120"/>
            <a:ext cx="9418320" cy="2286000"/>
          </a:xfrm>
          <a:prstGeom prst="round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Rectangle 8"/>
          <p:cNvSpPr/>
          <p:nvPr/>
        </p:nvSpPr>
        <p:spPr>
          <a:xfrm>
            <a:off x="1371600" y="2103120"/>
            <a:ext cx="9418320" cy="73152"/>
          </a:xfrm>
          <a:prstGeom prst="rect">
            <a:avLst/>
          </a:prstGeom>
          <a:solidFill>
            <a:srgbClr val="F5A62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554480" y="2240280"/>
            <a:ext cx="9052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0">
                <a:solidFill>
                  <a:srgbClr val="333333"/>
                </a:solidFill>
                <a:latin typeface="Microsoft YaHei"/>
              </a:defRPr>
            </a:pPr>
            <a:r>
              <a:t>🎈 要把36个气球平均分给4个收银台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54480" y="2788920"/>
            <a:ext cx="905256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2200" b="1">
                <a:solidFill>
                  <a:srgbClr val="C62828"/>
                </a:solidFill>
                <a:latin typeface="Microsoft YaHei"/>
              </a:defRPr>
            </a:pPr>
            <a:r>
              <a:t>❓ 每个收银台分几个？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54480" y="3337560"/>
            <a:ext cx="90525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0">
                <a:solidFill>
                  <a:srgbClr val="C62828"/>
                </a:solidFill>
                <a:latin typeface="Microsoft YaHei"/>
              </a:defRPr>
            </a:pPr>
            <a:r>
              <a:t>💥 突然！坏了1个收银台——剩下的3个收银台每个能分几个？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54480" y="3840480"/>
            <a:ext cx="905256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0">
                <a:solidFill>
                  <a:srgbClr val="3F72BF"/>
                </a:solidFill>
                <a:latin typeface="Microsoft YaHei"/>
              </a:defRPr>
            </a:pPr>
            <a:r>
              <a:rPr dirty="0"/>
              <a:t>提示：36 ÷ 4 = ？  →  36 ÷ 3 = ？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31520" y="4754880"/>
            <a:ext cx="1069848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800" b="1">
                <a:solidFill>
                  <a:srgbClr val="0D1B3E"/>
                </a:solidFill>
                <a:latin typeface="Microsoft YaHei"/>
              </a:defRPr>
            </a:pPr>
            <a:r>
              <a:t>💡 除法就是平均分！生活中分东西每天都在用！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1520" y="5303520"/>
            <a:ext cx="106984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 sz="1600" b="1">
                <a:solidFill>
                  <a:srgbClr val="C62828"/>
                </a:solidFill>
                <a:latin typeface="Microsoft YaHei"/>
              </a:defRPr>
            </a:pPr>
            <a:r>
              <a:t>⏰ 团队讨论3分钟 → 亮板 → 答对+10分</a:t>
            </a:r>
          </a:p>
        </p:txBody>
      </p:sp>
      <p:sp>
        <p:nvSpPr>
          <p:cNvPr id="16" name="Rectangle 15"/>
          <p:cNvSpPr/>
          <p:nvPr/>
        </p:nvSpPr>
        <p:spPr>
          <a:xfrm>
            <a:off x="0" y="6675120"/>
            <a:ext cx="12191695" cy="182880"/>
          </a:xfrm>
          <a:prstGeom prst="rect">
            <a:avLst/>
          </a:prstGeom>
          <a:solidFill>
            <a:srgbClr val="0D1B3E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7" name="TextBox 16"/>
          <p:cNvSpPr txBox="1"/>
          <p:nvPr/>
        </p:nvSpPr>
        <p:spPr>
          <a:xfrm>
            <a:off x="4572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defRPr sz="800" b="0">
                <a:solidFill>
                  <a:srgbClr val="FFFFFF"/>
                </a:solidFill>
                <a:latin typeface="Microsoft YaHei"/>
              </a:defRPr>
            </a:pPr>
            <a:r>
              <a:t>🔍 爱心托管班 · 名侦探联盟支教活动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400800" y="6693408"/>
            <a:ext cx="5486400" cy="1645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 sz="800" b="0">
                <a:solidFill>
                  <a:srgbClr val="FFD54F"/>
                </a:solidFill>
                <a:latin typeface="Microsoft YaHei"/>
              </a:defRPr>
            </a:pPr>
            <a:r>
              <a:t>—— 超市极限挑战赛 ——    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1156</Words>
  <Application>Microsoft Office PowerPoint</Application>
  <PresentationFormat>宽屏</PresentationFormat>
  <Paragraphs>257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辰羽 王</cp:lastModifiedBy>
  <cp:revision>3</cp:revision>
  <dcterms:created xsi:type="dcterms:W3CDTF">2013-01-27T09:14:16Z</dcterms:created>
  <dcterms:modified xsi:type="dcterms:W3CDTF">2026-06-03T13:45:15Z</dcterms:modified>
  <cp:category/>
</cp:coreProperties>
</file>