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8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96" y="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371600"/>
            <a:ext cx="12191695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4846320"/>
            <a:ext cx="12191695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5303520" y="822960"/>
            <a:ext cx="1371600" cy="137160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5303520" y="1005840"/>
            <a:ext cx="1371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🔐</a:t>
            </a:r>
            <a:br/>
            <a:r>
              <a:t>绝密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28600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2C1E16"/>
                </a:solidFill>
                <a:latin typeface="Microsoft YaHei"/>
              </a:defRPr>
            </a:pPr>
            <a:r>
              <a:t>🕵️ 王牌特工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0040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8B1A1A"/>
                </a:solidFill>
                <a:latin typeface="Microsoft YaHei"/>
              </a:defRPr>
            </a:pPr>
            <a:r>
              <a:t>古代密码与终极解码任务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1148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8B6F47"/>
                </a:solidFill>
                <a:latin typeface="Microsoft YaHei"/>
              </a:defRPr>
            </a:pPr>
            <a:r>
              <a:t>凯撒密码 · 字母数字替换 · 行动指令破译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8B6F47"/>
                </a:solidFill>
                <a:latin typeface="Microsoft YaHei"/>
              </a:defRPr>
            </a:pPr>
            <a:r>
              <a:t>面向：7-12岁儿童  |  时长：约40分钟  |  形式：特工小组竞速解码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58521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爱心托管班 · 第三节课 · 大龄组进阶版（7-12岁）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57200" y="274320"/>
            <a:ext cx="914400" cy="36576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57200" y="292608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Microsoft YaHei"/>
              </a:defRPr>
            </a:pPr>
            <a:r>
              <a:t>TOP SECRET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📊 情报局积分榜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🏁 统计各组解码和动作的总积分！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371600" y="2011680"/>
            <a:ext cx="941832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371600" y="2011680"/>
            <a:ext cx="9418320" cy="45720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371600" y="2057400"/>
            <a:ext cx="9418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8A040"/>
                </a:solidFill>
                <a:latin typeface="Microsoft YaHei"/>
              </a:defRPr>
            </a:pPr>
            <a:r>
              <a:t>🏆 王牌特工积分榜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371600" y="2468880"/>
            <a:ext cx="9418320" cy="365760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1417320" y="2487168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排名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331720" y="2487168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情报局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532120" y="2487168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基础解码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60920" y="2487168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行动指令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89720" y="24871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总分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371600" y="2834640"/>
            <a:ext cx="9418320" cy="50292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1417320" y="2907792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8B1A1A"/>
                </a:solidFill>
                <a:latin typeface="Microsoft YaHei"/>
              </a:defRPr>
            </a:pPr>
            <a:r>
              <a:t>🥇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331720" y="290779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8B1A1A"/>
                </a:solidFill>
                <a:latin typeface="Microsoft YaHei"/>
              </a:defRPr>
            </a:pPr>
            <a:r>
              <a:t>猎鹰局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532120" y="2907792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8B1A1A"/>
                </a:solidFill>
                <a:latin typeface="Microsoft YaHei"/>
              </a:defRPr>
            </a:pPr>
            <a:r>
              <a:t>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60920" y="2907792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8B1A1A"/>
                </a:solidFill>
                <a:latin typeface="Microsoft YaHei"/>
              </a:defRPr>
            </a:pPr>
            <a:r>
              <a:t>10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189720" y="2907792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8B1A1A"/>
                </a:solidFill>
                <a:latin typeface="Microsoft YaHei"/>
              </a:defRPr>
            </a:pPr>
            <a:r>
              <a:t>20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371600" y="3337560"/>
            <a:ext cx="9418320" cy="50292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1417320" y="3410712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331720" y="341071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神盾局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32120" y="3410712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360920" y="3410712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10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189720" y="3410712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18</a:t>
            </a:r>
          </a:p>
        </p:txBody>
      </p:sp>
      <p:sp>
        <p:nvSpPr>
          <p:cNvPr id="31" name="Rectangle 30"/>
          <p:cNvSpPr/>
          <p:nvPr/>
        </p:nvSpPr>
        <p:spPr>
          <a:xfrm>
            <a:off x="1371600" y="3840480"/>
            <a:ext cx="9418320" cy="5029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1417320" y="3913632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🥉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331720" y="391363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幽灵局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532120" y="3913632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6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60920" y="3913632"/>
            <a:ext cx="17373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189720" y="3913632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C1E16"/>
                </a:solidFill>
                <a:latin typeface="Microsoft YaHei"/>
              </a:defRPr>
            </a:pPr>
            <a:r>
              <a:t>14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3200400" y="4754880"/>
            <a:ext cx="5760720" cy="50292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3291840" y="4800600"/>
            <a:ext cx="5577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🎉 猎鹰局荣获「王牌情报局」称号！</a:t>
            </a:r>
          </a:p>
        </p:txBody>
      </p:sp>
      <p:sp>
        <p:nvSpPr>
          <p:cNvPr id="39" name="Rectangle 38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11</a:t>
            </a:r>
          </a:p>
        </p:txBody>
      </p:sp>
      <p:sp>
        <p:nvSpPr>
          <p:cNvPr id="42" name="Oval 41"/>
          <p:cNvSpPr/>
          <p:nvPr/>
        </p:nvSpPr>
        <p:spPr>
          <a:xfrm>
            <a:off x="274320" y="1188720"/>
            <a:ext cx="365760" cy="36576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347472" y="1261872"/>
            <a:ext cx="219456" cy="219456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🎖️ 颁发王牌特工证！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5029200" y="1463040"/>
            <a:ext cx="2103120" cy="2103120"/>
          </a:xfrm>
          <a:prstGeom prst="ellipse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029200" y="1828800"/>
            <a:ext cx="210312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🕵️</a:t>
            </a:r>
            <a:br/>
            <a:r>
              <a:t>王牌</a:t>
            </a:r>
            <a:br/>
            <a:r>
              <a:t>特工证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9319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总分最高的小组获得「王牌情报局」称号！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286000" y="4572000"/>
            <a:ext cx="7589520" cy="1097280"/>
          </a:xfrm>
          <a:prstGeom prst="round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2286000" y="4572000"/>
            <a:ext cx="7589520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2468880" y="4663440"/>
            <a:ext cx="72237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C1E16"/>
                </a:solidFill>
                <a:latin typeface="Microsoft YaHei"/>
              </a:defRPr>
            </a:pPr>
            <a:r>
              <a:t>🔐 密码的核心就是——替换！</a:t>
            </a:r>
            <a:br/>
            <a:r>
              <a:t>用一种东西代替另一种东西，这就是情报工作的基础！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12</a:t>
            </a:r>
          </a:p>
        </p:txBody>
      </p:sp>
      <p:sp>
        <p:nvSpPr>
          <p:cNvPr id="18" name="Oval 17"/>
          <p:cNvSpPr/>
          <p:nvPr/>
        </p:nvSpPr>
        <p:spPr>
          <a:xfrm>
            <a:off x="274320" y="1188720"/>
            <a:ext cx="365760" cy="36576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347472" y="1261872"/>
            <a:ext cx="219456" cy="219456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521440" y="1188720"/>
            <a:ext cx="365760" cy="36576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594592" y="1261872"/>
            <a:ext cx="219456" cy="219456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🥚 课后彩蛋：谁能第一个下课？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🔍 老师在黑板上留下最后一串密码——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200400" y="2103120"/>
            <a:ext cx="5760720" cy="2286000"/>
          </a:xfrm>
          <a:prstGeom prst="round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3383280" y="2286000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8A040"/>
                </a:solidFill>
                <a:latin typeface="Microsoft YaHei"/>
              </a:defRPr>
            </a:pPr>
            <a:r>
              <a:t>🔐 终极彩蛋密码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83280" y="2926080"/>
            <a:ext cx="53949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Microsoft YaHei"/>
              </a:defRPr>
            </a:pPr>
            <a:r>
              <a:t>2 - 25 - 5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383280" y="3840480"/>
            <a:ext cx="5394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8B1A1A"/>
                </a:solidFill>
                <a:latin typeface="Microsoft YaHei"/>
              </a:defRPr>
            </a:pPr>
            <a:r>
              <a:t>？ ？ 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75488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8B1A1A"/>
                </a:solidFill>
                <a:latin typeface="Microsoft YaHei"/>
              </a:defRPr>
            </a:pPr>
            <a:r>
              <a:t>🎯 谁先解开这个密码，谁就可以下课啦！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3949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8B6F47"/>
                </a:solidFill>
                <a:latin typeface="Microsoft YaHei"/>
              </a:defRPr>
            </a:pPr>
            <a:r>
              <a:rPr dirty="0" err="1"/>
              <a:t>答案解析：B</a:t>
            </a:r>
            <a:r>
              <a:rPr dirty="0"/>
              <a:t>=2, Y=25, E=5 → BYE </a:t>
            </a:r>
            <a:r>
              <a:rPr dirty="0" err="1"/>
              <a:t>再见</a:t>
            </a:r>
            <a:r>
              <a:rPr dirty="0"/>
              <a:t>！👋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13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74320" y="1234440"/>
            <a:ext cx="914400" cy="36576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274320" y="1252728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Microsoft YaHei"/>
              </a:defRPr>
            </a:pPr>
            <a:r>
              <a:t>极密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📚 今天我们学会了什么？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57200" y="164592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1645920"/>
            <a:ext cx="2697480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234440" y="1828800"/>
            <a:ext cx="777240" cy="77724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23444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2C1E16"/>
                </a:solidFill>
                <a:latin typeface="Microsoft YaHei"/>
              </a:defRPr>
            </a:pPr>
            <a:r>
              <a:t>🔐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密码=替换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315468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用一种东西</a:t>
            </a:r>
            <a:br/>
            <a:r>
              <a:t>代替另一种东西</a:t>
            </a:r>
            <a:br/>
            <a:r>
              <a:t>A=1, B=2...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83280" y="164592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3383280" y="1645920"/>
            <a:ext cx="2697480" cy="73152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4160520" y="1828800"/>
            <a:ext cx="777240" cy="777240"/>
          </a:xfrm>
          <a:prstGeom prst="ellipse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16052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2C1E16"/>
                </a:solidFill>
                <a:latin typeface="Microsoft YaHei"/>
              </a:defRPr>
            </a:pPr>
            <a:r>
              <a:t>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472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查表解码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720" y="315468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拿到数字密码后</a:t>
            </a:r>
            <a:br/>
            <a:r>
              <a:t>对照字母-数字表</a:t>
            </a:r>
            <a:br/>
            <a:r>
              <a:t>一个一个翻译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309360" y="164592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6309360" y="1645920"/>
            <a:ext cx="2697480" cy="73152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7086600" y="1828800"/>
            <a:ext cx="777240" cy="777240"/>
          </a:xfrm>
          <a:prstGeom prst="ellipse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708660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2C1E16"/>
                </a:solidFill>
                <a:latin typeface="Microsoft YaHei"/>
              </a:defRPr>
            </a:pPr>
            <a:r>
              <a:t>🤝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团队分工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315468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局长统筹</a:t>
            </a:r>
            <a:br/>
            <a:r>
              <a:t>解码员查表</a:t>
            </a:r>
            <a:br/>
            <a:r>
              <a:t>记录员写答案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235440" y="164592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Rectangle 27"/>
          <p:cNvSpPr/>
          <p:nvPr/>
        </p:nvSpPr>
        <p:spPr>
          <a:xfrm>
            <a:off x="9235440" y="1645920"/>
            <a:ext cx="2697480" cy="73152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10012680" y="1828800"/>
            <a:ext cx="777240" cy="777240"/>
          </a:xfrm>
          <a:prstGeom prst="ellipse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10012680" y="1874519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2C1E16"/>
                </a:solidFill>
                <a:latin typeface="Microsoft YaHei"/>
              </a:defRPr>
            </a:pPr>
            <a:r>
              <a:t>🔒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2688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保护隐私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26880" y="315468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日记密码、手机密码</a:t>
            </a:r>
            <a:br/>
            <a:r>
              <a:t>密码保护信息</a:t>
            </a:r>
            <a:br/>
            <a:r>
              <a:t>不被坏人知道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1520" y="49377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8B1A1A"/>
                </a:solidFill>
                <a:latin typeface="Microsoft YaHei"/>
              </a:defRPr>
            </a:pPr>
            <a:r>
              <a:t>💡 密码学是逻辑+专注+合作的综合训练！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14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🧠 为什么特工密码适合7-12岁？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🔐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5920" y="146304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逻辑思维成熟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5920" y="187452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可以理解字母和数字</a:t>
            </a:r>
            <a:br/>
            <a:r>
              <a:t>的抽象转换</a:t>
            </a:r>
            <a:br/>
            <a:r>
              <a:t>A=1, B=2... 正是好时机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2697480"/>
            <a:ext cx="640080" cy="640080"/>
          </a:xfrm>
          <a:prstGeom prst="ellipse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731520" y="274320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🕵️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5920" y="265176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酷炫元素吸引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45920" y="306324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特工、解密、情报局</a:t>
            </a:r>
            <a:br/>
            <a:r>
              <a:t>悬疑+神秘感</a:t>
            </a:r>
            <a:br/>
            <a:r>
              <a:t>比普通数学题有趣100倍</a:t>
            </a:r>
          </a:p>
        </p:txBody>
      </p:sp>
      <p:sp>
        <p:nvSpPr>
          <p:cNvPr id="17" name="Oval 16"/>
          <p:cNvSpPr/>
          <p:nvPr/>
        </p:nvSpPr>
        <p:spPr>
          <a:xfrm>
            <a:off x="731520" y="3886200"/>
            <a:ext cx="640080" cy="640080"/>
          </a:xfrm>
          <a:prstGeom prst="ellipse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31520" y="393192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45920" y="384048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胜负欲与团队荣誉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45920" y="425196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情报局之间的竞速解码</a:t>
            </a:r>
            <a:br/>
            <a:r>
              <a:t>人人有角色</a:t>
            </a:r>
            <a:br/>
            <a:r>
              <a:t>局长/解码员/记录员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5074920"/>
            <a:ext cx="640080" cy="640080"/>
          </a:xfrm>
          <a:prstGeom prst="ellipse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731520" y="512064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🔒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45920" y="5029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隐私保护意识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45920" y="544068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日记密码、手机密码</a:t>
            </a:r>
            <a:br/>
            <a:r>
              <a:t>密码是为了保护</a:t>
            </a:r>
            <a:br/>
            <a:r>
              <a:t>不想被坏人知道的信息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8046720" y="1645920"/>
            <a:ext cx="3474720" cy="4389120"/>
          </a:xfrm>
          <a:prstGeom prst="round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8229600" y="1828800"/>
            <a:ext cx="3108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8A040"/>
                </a:solidFill>
                <a:latin typeface="Microsoft YaHei"/>
              </a:defRPr>
            </a:pPr>
            <a:r>
              <a:t>🎯 核心概念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21040" y="2377440"/>
            <a:ext cx="301752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5E6C8"/>
                </a:solidFill>
                <a:latin typeface="Microsoft YaHei"/>
              </a:defRPr>
            </a:pPr>
            <a:r>
              <a:t>密码 = 替换</a:t>
            </a:r>
            <a:br/>
            <a:br/>
            <a:r>
              <a:t>A = 1</a:t>
            </a:r>
            <a:br/>
            <a:r>
              <a:t>B = 2</a:t>
            </a:r>
            <a:br/>
            <a:r>
              <a:t>C = 3</a:t>
            </a:r>
            <a:br/>
            <a:r>
              <a:t>...</a:t>
            </a:r>
            <a:br/>
            <a:r>
              <a:t>Z = 26</a:t>
            </a:r>
            <a:br/>
            <a:br/>
            <a:r>
              <a:t>一种符号</a:t>
            </a:r>
            <a:br/>
            <a:r>
              <a:t>代替另一种符号</a:t>
            </a:r>
            <a:br/>
            <a:br/>
            <a:r>
              <a:t>保护信息</a:t>
            </a:r>
            <a:br/>
            <a:r>
              <a:t>不被敌人看懂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3</a:t>
            </a:r>
          </a:p>
        </p:txBody>
      </p:sp>
      <p:sp>
        <p:nvSpPr>
          <p:cNvPr id="31" name="Oval 30"/>
          <p:cNvSpPr/>
          <p:nvPr/>
        </p:nvSpPr>
        <p:spPr>
          <a:xfrm>
            <a:off x="274320" y="1188720"/>
            <a:ext cx="274320" cy="27432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347472" y="1261872"/>
            <a:ext cx="128015" cy="128015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📋 教具准备 &amp; 时间分配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🎒 教具清单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187451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📋 字母-数字对照表打印件（每组一份）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22860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✉️ 任务信封/绝密信封（每组一份）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9747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📡 摩斯密码电报声音频（导入用）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310896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📝 小白板+白板笔（每组一套）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352043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🖍️ 黑板 + 彩色粉笔/马克笔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393192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🎖️ 王牌特工证/贴纸（全班份）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43434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⭐ 积分星星贴纸或画笔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475487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🎁 小奖品（文具/贴纸，全班份）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137160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⏱ 时间分配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187451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📡 古代密码故事+概念    10分钟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00800" y="22860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🏛️ 成立情报局                  5分钟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269747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🔓 基础解码练习              8分钟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10896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🕵️ 行动指令大比拼          12分钟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352043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━━━━━━━━━━━━━━━━━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393192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8B6F47"/>
                </a:solidFill>
                <a:latin typeface="Microsoft YaHei"/>
              </a:defRPr>
            </a:pPr>
            <a:r>
              <a:t>🎖️ 积分结算+授勋+彩蛋    5分钟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43434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8B1A1A"/>
                </a:solidFill>
                <a:latin typeface="Microsoft YaHei"/>
              </a:defRPr>
            </a:pPr>
            <a:r>
              <a:t>📌 总计                            约40分钟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🧠 教学技巧 &amp; 备课提醒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5920" y="1463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提前打印对照表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645920" y="1828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每组一份字母-数字对照表。</a:t>
            </a:r>
            <a:br/>
            <a:r>
              <a:t>建议过塑或用硬卡纸打印，可反复使用。</a:t>
            </a:r>
          </a:p>
        </p:txBody>
      </p:sp>
      <p:sp>
        <p:nvSpPr>
          <p:cNvPr id="13" name="Oval 12"/>
          <p:cNvSpPr/>
          <p:nvPr/>
        </p:nvSpPr>
        <p:spPr>
          <a:xfrm>
            <a:off x="731520" y="2651760"/>
            <a:ext cx="640080" cy="640080"/>
          </a:xfrm>
          <a:prstGeom prst="ellipse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731520" y="2697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5920" y="2606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电报声要震撼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45920" y="2971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摩斯密码声开场能瞬间抓住注意力。</a:t>
            </a:r>
            <a:br/>
            <a:r>
              <a:t>网易云搜索morse code音效即可。</a:t>
            </a:r>
          </a:p>
        </p:txBody>
      </p:sp>
      <p:sp>
        <p:nvSpPr>
          <p:cNvPr id="17" name="Oval 16"/>
          <p:cNvSpPr/>
          <p:nvPr/>
        </p:nvSpPr>
        <p:spPr>
          <a:xfrm>
            <a:off x="731520" y="3794759"/>
            <a:ext cx="640080" cy="640080"/>
          </a:xfrm>
          <a:prstGeom prst="ellipse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731520" y="3840479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🕵️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45920" y="3749039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角色确保人人参与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45920" y="4114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局长/解码员/记录员——</a:t>
            </a:r>
            <a:br/>
            <a:r>
              <a:t>每个孩子都有任务，没有人会走神。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4937759"/>
            <a:ext cx="640080" cy="640080"/>
          </a:xfrm>
          <a:prstGeom prst="ellipse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731520" y="4983479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C1E16"/>
                </a:solidFill>
                <a:latin typeface="Microsoft YaHei"/>
              </a:defRPr>
            </a:pPr>
            <a:r>
              <a:t>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45920" y="4892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强调隐私教育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45920" y="5257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结合生活中日记密码、手机密码，</a:t>
            </a:r>
            <a:br/>
            <a:r>
              <a:t>告诉孩子保护隐私的重要性。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16</a:t>
            </a:r>
          </a:p>
        </p:txBody>
      </p:sp>
      <p:sp>
        <p:nvSpPr>
          <p:cNvPr id="28" name="Oval 27"/>
          <p:cNvSpPr/>
          <p:nvPr/>
        </p:nvSpPr>
        <p:spPr>
          <a:xfrm>
            <a:off x="274320" y="1188720"/>
            <a:ext cx="320040" cy="32004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347472" y="1261872"/>
            <a:ext cx="173735" cy="173735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2011680"/>
            <a:ext cx="12191695" cy="54864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4754880"/>
            <a:ext cx="12191695" cy="54864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5303520" y="1005840"/>
            <a:ext cx="1371600" cy="137160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5303520" y="1188720"/>
            <a:ext cx="1371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🔐</a:t>
            </a:r>
            <a:br/>
            <a:r>
              <a:t>绝密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56032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C8A040"/>
                </a:solidFill>
                <a:latin typeface="Microsoft YaHei"/>
              </a:defRPr>
            </a:pPr>
            <a:r>
              <a:t>🔮 下节课预告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47472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F5E6C8"/>
                </a:solidFill>
                <a:latin typeface="Microsoft YaHei"/>
              </a:defRPr>
            </a:pPr>
            <a:r>
              <a:t>百宝箱的最后一把锁——</a:t>
            </a:r>
            <a:br/>
            <a:r>
              <a:t>将考验大家的创造力！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512064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C8A040"/>
                </a:solidFill>
                <a:latin typeface="Microsoft YaHei"/>
              </a:defRPr>
            </a:pPr>
            <a:r>
              <a:t>🌟 各位王牌特工，下节课见！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爱心托管班 · 第三节课 · 大龄组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📜 今日解码任务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45720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457200" y="2103120"/>
            <a:ext cx="2697480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54864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📡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古代战争与神秘电报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97280" y="3154680"/>
            <a:ext cx="1417320" cy="18288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54864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凯撒大帝的故事</a:t>
            </a:r>
            <a:br/>
            <a:r>
              <a:t>密码核心：替换</a:t>
            </a:r>
            <a:br/>
            <a:r>
              <a:t>保护隐私信息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15468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8A04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8328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3383280" y="2103120"/>
            <a:ext cx="2697480" cy="73152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347472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🏛️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472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成立情报局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23360" y="3154680"/>
            <a:ext cx="1417320" cy="18288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347472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猎鹰局·神盾局</a:t>
            </a:r>
            <a:br/>
            <a:r>
              <a:t>局长·解码员·记录员</a:t>
            </a:r>
            <a:br/>
            <a:r>
              <a:t>人人有任务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8076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8A04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30936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6309360" y="2103120"/>
            <a:ext cx="2697480" cy="73152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640080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🔓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终极解码任务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949440" y="3154680"/>
            <a:ext cx="1417320" cy="18288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640080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基础单词破译</a:t>
            </a:r>
            <a:br/>
            <a:r>
              <a:t>行动指令大比拼</a:t>
            </a:r>
            <a:br/>
            <a:r>
              <a:t>全组一起做动作！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00684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8A04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30" name="Rounded Rectangle 29"/>
          <p:cNvSpPr/>
          <p:nvPr/>
        </p:nvSpPr>
        <p:spPr>
          <a:xfrm>
            <a:off x="923544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ectangle 30"/>
          <p:cNvSpPr/>
          <p:nvPr/>
        </p:nvSpPr>
        <p:spPr>
          <a:xfrm>
            <a:off x="9235440" y="2103120"/>
            <a:ext cx="2697480" cy="73152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9326880" y="228600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🎖️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2688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颁发王牌特工证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875520" y="3154680"/>
            <a:ext cx="1417320" cy="18288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9326880" y="3246120"/>
            <a:ext cx="251460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8B6F47"/>
                </a:solidFill>
                <a:latin typeface="Microsoft YaHei"/>
              </a:defRPr>
            </a:pPr>
            <a:r>
              <a:t>统计积分·颁奖</a:t>
            </a:r>
            <a:br/>
            <a:r>
              <a:t>彩蛋密码：BYE</a:t>
            </a:r>
            <a:br/>
            <a:r>
              <a:t>课后悬念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8B1A1A"/>
                </a:solidFill>
                <a:latin typeface="Microsoft YaHei"/>
              </a:defRPr>
            </a:pPr>
            <a:r>
              <a:t>💡 特工守则：密码的核心就是替换——用一种东西代替另一种东西！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5720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6F47"/>
                </a:solidFill>
                <a:latin typeface="Microsoft YaHei"/>
              </a:defRPr>
            </a:pPr>
            <a:r>
              <a:t>⏱ 古代密码课 10min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38328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6F47"/>
                </a:solidFill>
                <a:latin typeface="Microsoft YaHei"/>
              </a:defRPr>
            </a:pPr>
            <a:r>
              <a:t>⏱ 情报局成立 5min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30936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6F47"/>
                </a:solidFill>
                <a:latin typeface="Microsoft YaHei"/>
              </a:defRPr>
            </a:pPr>
            <a:r>
              <a:t>⏱ 终极解码 20min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235440" y="4892040"/>
            <a:ext cx="269748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8B6F47"/>
                </a:solidFill>
                <a:latin typeface="Microsoft YaHei"/>
              </a:defRPr>
            </a:pPr>
            <a:r>
              <a:t>⏱ 授勋+彩蛋 5min</a:t>
            </a:r>
          </a:p>
        </p:txBody>
      </p:sp>
      <p:sp>
        <p:nvSpPr>
          <p:cNvPr id="41" name="Rectangle 4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TextBox 41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2</a:t>
            </a:r>
          </a:p>
        </p:txBody>
      </p:sp>
      <p:sp>
        <p:nvSpPr>
          <p:cNvPr id="44" name="Oval 43"/>
          <p:cNvSpPr/>
          <p:nvPr/>
        </p:nvSpPr>
        <p:spPr>
          <a:xfrm>
            <a:off x="274320" y="1188720"/>
            <a:ext cx="320040" cy="32004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Oval 44"/>
          <p:cNvSpPr/>
          <p:nvPr/>
        </p:nvSpPr>
        <p:spPr>
          <a:xfrm>
            <a:off x="347472" y="1261872"/>
            <a:ext cx="173735" cy="173735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📡 古代战争与神秘电报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731520" y="1371600"/>
            <a:ext cx="6858000" cy="4846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731520" y="1371600"/>
            <a:ext cx="6858000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1554480"/>
            <a:ext cx="621792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8B6F47"/>
                </a:solidFill>
                <a:latin typeface="Microsoft YaHei"/>
              </a:defRPr>
            </a:pPr>
            <a:r>
              <a:t>（播放滴滴答答的摩斯密码电报声）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C1E16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大家听过这个声音吗？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C1E16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0">
                <a:solidFill>
                  <a:srgbClr val="2C1E16"/>
                </a:solidFill>
                <a:latin typeface="Microsoft YaHei"/>
              </a:defRPr>
            </a:pPr>
            <a:r>
              <a:t>如果在打仗的时候，</a:t>
            </a:r>
          </a:p>
          <a:p>
            <a:pPr algn="l">
              <a:spcAft>
                <a:spcPts val="400"/>
              </a:spcAft>
              <a:defRPr sz="2400" b="1">
                <a:solidFill>
                  <a:srgbClr val="8B1A1A"/>
                </a:solidFill>
                <a:latin typeface="Microsoft YaHei"/>
              </a:defRPr>
            </a:pPr>
            <a:r>
              <a:t>长官大喊：今晚偷袭！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C1E16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被敌人听到了怎么办？</a:t>
            </a:r>
          </a:p>
          <a:p>
            <a:pPr algn="l">
              <a:spcAft>
                <a:spcPts val="400"/>
              </a:spcAft>
              <a:defRPr sz="2000" b="1">
                <a:solidFill>
                  <a:srgbClr val="8B1A1A"/>
                </a:solidFill>
                <a:latin typeface="Microsoft YaHei"/>
              </a:defRPr>
            </a:pPr>
            <a:r>
              <a:t>——会被发现！会输！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C1E16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1800" b="0">
                <a:solidFill>
                  <a:srgbClr val="2C1E16"/>
                </a:solidFill>
                <a:latin typeface="Microsoft YaHei"/>
              </a:defRPr>
            </a:pPr>
            <a:r>
              <a:t>所以古罗马的凯撒大帝</a:t>
            </a:r>
          </a:p>
          <a:p>
            <a:pPr algn="l">
              <a:spcAft>
                <a:spcPts val="400"/>
              </a:spcAft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发明了密码来保护军情！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046720" y="1371600"/>
            <a:ext cx="3657600" cy="4572000"/>
          </a:xfrm>
          <a:prstGeom prst="round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8229600" y="155448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8A040"/>
                </a:solidFill>
                <a:latin typeface="Microsoft YaHei"/>
              </a:defRPr>
            </a:pPr>
            <a:r>
              <a:t>🏛️ 凯撒密码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686800" y="2057400"/>
            <a:ext cx="2377440" cy="18288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8412480" y="2194560"/>
            <a:ext cx="3108960" cy="3474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5E6C8"/>
                </a:solidFill>
                <a:latin typeface="Microsoft YaHei"/>
              </a:defRPr>
            </a:pPr>
            <a:r>
              <a:t>古罗马凯撒大帝</a:t>
            </a:r>
            <a:br/>
            <a:r>
              <a:t>打仗时发明密码</a:t>
            </a:r>
            <a:br/>
            <a:br/>
            <a:r>
              <a:t>把每个字母</a:t>
            </a:r>
            <a:br/>
            <a:r>
              <a:t>替换成另一个</a:t>
            </a:r>
            <a:br/>
            <a:br/>
            <a:r>
              <a:t>敌人看不懂</a:t>
            </a:r>
            <a:br/>
            <a:r>
              <a:t>自己人看得懂</a:t>
            </a:r>
            <a:br/>
            <a:br/>
            <a:r>
              <a:t>这就是「替换」</a:t>
            </a:r>
            <a:br/>
            <a:r>
              <a:t>的威力！</a:t>
            </a:r>
          </a:p>
        </p:txBody>
      </p:sp>
      <p:sp>
        <p:nvSpPr>
          <p:cNvPr id="16" name="Oval 15"/>
          <p:cNvSpPr/>
          <p:nvPr/>
        </p:nvSpPr>
        <p:spPr>
          <a:xfrm>
            <a:off x="10332720" y="521208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0405872" y="5285232"/>
            <a:ext cx="493775" cy="493775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4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🔑 字母-数字对照表（凯撒密码简化版）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📋 每组发一份对照表：A=1, B=2, C=3 ... Z=26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1920240"/>
            <a:ext cx="10332720" cy="3474720"/>
          </a:xfrm>
          <a:prstGeom prst="round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914400" y="1920240"/>
            <a:ext cx="10332720" cy="73152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097280" y="2057400"/>
            <a:ext cx="10058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A=1    B=2    C=3    D=4    E=5    F=6    G=7    H=8    I=9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2788920"/>
            <a:ext cx="10058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J=10   K=11   L=12   M=13   N=14   O=15   P=16   Q=17   R=18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3520440"/>
            <a:ext cx="100584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S=19   T=20   U=21   V=22   W=23   X=24   Y=25   Z=26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416052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8B1A1A"/>
                </a:solidFill>
                <a:latin typeface="Microsoft YaHei"/>
              </a:defRPr>
            </a:pPr>
            <a:r>
              <a:t>🔍 重点提示：记住 A=1 开头，后面依次数下去就行！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6235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8B6F47"/>
                </a:solidFill>
                <a:latin typeface="Microsoft YaHei"/>
              </a:defRPr>
            </a:pPr>
            <a:r>
              <a:t>💡 小技巧：不需要全部背下来，会查表就是好特工！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🏛️ 成立情报局！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📋 4-5人一组，每个情报局分配三个角色：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371600" y="2103120"/>
            <a:ext cx="292608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1371600" y="2103120"/>
            <a:ext cx="2926080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463040" y="22402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👔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7432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8B1A1A"/>
                </a:solidFill>
                <a:latin typeface="Microsoft YaHei"/>
              </a:defRPr>
            </a:pPr>
            <a:r>
              <a:t>局长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200400"/>
            <a:ext cx="27432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负责统筹全局</a:t>
            </a:r>
            <a:br/>
            <a:r>
              <a:t>组织讨论、拍板决定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4754880" y="2103120"/>
            <a:ext cx="292608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4754880" y="2103120"/>
            <a:ext cx="2926080" cy="73152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846320" y="22402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46320" y="27432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C8A040"/>
                </a:solidFill>
                <a:latin typeface="Microsoft YaHei"/>
              </a:defRPr>
            </a:pPr>
            <a:r>
              <a:t>解码员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6320" y="3200400"/>
            <a:ext cx="27432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负责查对照表</a:t>
            </a:r>
            <a:br/>
            <a:r>
              <a:t>快速翻译数字→字母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8138160" y="2103120"/>
            <a:ext cx="292608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ectangle 20"/>
          <p:cNvSpPr/>
          <p:nvPr/>
        </p:nvSpPr>
        <p:spPr>
          <a:xfrm>
            <a:off x="8138160" y="2103120"/>
            <a:ext cx="2926080" cy="73152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8229600" y="22402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✍️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0" y="2743200"/>
            <a:ext cx="2743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C1E16"/>
                </a:solidFill>
                <a:latin typeface="Microsoft YaHei"/>
              </a:defRPr>
            </a:pPr>
            <a:r>
              <a:t>记录员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29600" y="3200400"/>
            <a:ext cx="274320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负责写答案</a:t>
            </a:r>
            <a:br/>
            <a:r>
              <a:t>举白板展示成果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47548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🦅 起一个特工代号：猎鹰局、神盾局、幽灵局、黑夜局……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303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8B6F47"/>
                </a:solidFill>
                <a:latin typeface="Microsoft YaHei"/>
              </a:defRPr>
            </a:pPr>
            <a:r>
              <a:t>⏱ 预计时间：5分钟  |  确保人人有任务，不落单！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6</a:t>
            </a:r>
          </a:p>
        </p:txBody>
      </p:sp>
      <p:sp>
        <p:nvSpPr>
          <p:cNvPr id="30" name="Oval 29"/>
          <p:cNvSpPr/>
          <p:nvPr/>
        </p:nvSpPr>
        <p:spPr>
          <a:xfrm>
            <a:off x="274320" y="1188720"/>
            <a:ext cx="320040" cy="32004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347472" y="1261872"/>
            <a:ext cx="173735" cy="173735"/>
          </a:xfrm>
          <a:prstGeom prst="ellipse">
            <a:avLst/>
          </a:prstGeom>
          <a:solidFill>
            <a:srgbClr val="B0222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🔓 第一轮：基础解码练习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🏃 各组竞速查表翻译！最先拼出单词的小组+1分！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914400" y="2011680"/>
            <a:ext cx="4846320" cy="2286000"/>
          </a:xfrm>
          <a:prstGeom prst="round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97280" y="2148840"/>
            <a:ext cx="4480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8A040"/>
                </a:solidFill>
                <a:latin typeface="Microsoft YaHei"/>
              </a:defRPr>
            </a:pPr>
            <a:r>
              <a:t>📋 密码 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97280" y="2697480"/>
            <a:ext cx="44805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FFFFF"/>
                </a:solidFill>
                <a:latin typeface="Microsoft YaHei"/>
              </a:defRPr>
            </a:pPr>
            <a:r>
              <a:t>1 - 16 - 16 - 12 - 5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97280" y="3566160"/>
            <a:ext cx="4480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8B1A1A"/>
                </a:solidFill>
                <a:latin typeface="Microsoft YaHei"/>
              </a:defRPr>
            </a:pPr>
            <a:r>
              <a:t>？ ？ ？ ？ ？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400800" y="2011680"/>
            <a:ext cx="4846320" cy="2286000"/>
          </a:xfrm>
          <a:prstGeom prst="round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6583680" y="2148840"/>
            <a:ext cx="4480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8A040"/>
                </a:solidFill>
                <a:latin typeface="Microsoft YaHei"/>
              </a:defRPr>
            </a:pPr>
            <a:r>
              <a:t>📋 密码 ②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2697480"/>
            <a:ext cx="44805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FFFFF"/>
                </a:solidFill>
                <a:latin typeface="Microsoft YaHei"/>
              </a:defRPr>
            </a:pPr>
            <a:r>
              <a:t>2 - 15 - 15 - 11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3566160"/>
            <a:ext cx="4480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8B1A1A"/>
                </a:solidFill>
                <a:latin typeface="Microsoft YaHei"/>
              </a:defRPr>
            </a:pPr>
            <a:r>
              <a:t>？ ？ ？ 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14400" y="4480560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A5D23"/>
                </a:solidFill>
                <a:latin typeface="Microsoft YaHei"/>
              </a:defRPr>
            </a:pPr>
            <a:r>
              <a:rPr dirty="0"/>
              <a:t>✅ </a:t>
            </a:r>
            <a:r>
              <a:rPr dirty="0" err="1"/>
              <a:t>解码：A-P-P-L-E</a:t>
            </a:r>
            <a:r>
              <a:rPr dirty="0"/>
              <a:t> → APPLE </a:t>
            </a:r>
            <a:r>
              <a:rPr dirty="0" err="1"/>
              <a:t>苹果</a:t>
            </a:r>
            <a:endParaRPr dirty="0"/>
          </a:p>
        </p:txBody>
      </p:sp>
      <p:sp>
        <p:nvSpPr>
          <p:cNvPr id="19" name="TextBox 18"/>
          <p:cNvSpPr txBox="1"/>
          <p:nvPr/>
        </p:nvSpPr>
        <p:spPr>
          <a:xfrm>
            <a:off x="6400800" y="4480560"/>
            <a:ext cx="4846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A5D23"/>
                </a:solidFill>
                <a:latin typeface="Microsoft YaHei"/>
              </a:defRPr>
            </a:pPr>
            <a:r>
              <a:rPr dirty="0"/>
              <a:t>✅ </a:t>
            </a:r>
            <a:r>
              <a:rPr dirty="0" err="1"/>
              <a:t>解码：B-O-O-K</a:t>
            </a:r>
            <a:r>
              <a:rPr dirty="0"/>
              <a:t> → BOOK 书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2120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8B1A1A"/>
                </a:solidFill>
                <a:latin typeface="Microsoft YaHei"/>
              </a:defRPr>
            </a:pPr>
            <a:r>
              <a:t>💡 查表方法：看数字 → 找对应字母 → 连起来拼单词！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7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10515600" y="1234440"/>
            <a:ext cx="914400" cy="36576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10515600" y="1252728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Microsoft YaHei"/>
              </a:defRPr>
            </a:pPr>
            <a:r>
              <a:t>答案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🔓 更多解码练习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C1E16"/>
                </a:solidFill>
                <a:latin typeface="Microsoft YaHei"/>
              </a:defRPr>
            </a:pPr>
            <a:r>
              <a:t>📋 准备好对照表，开始竞速！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57200" y="2011680"/>
            <a:ext cx="274320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ectangle 10"/>
          <p:cNvSpPr/>
          <p:nvPr/>
        </p:nvSpPr>
        <p:spPr>
          <a:xfrm>
            <a:off x="457200" y="2011680"/>
            <a:ext cx="2743200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548640" y="210312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8B1A1A"/>
                </a:solidFill>
                <a:latin typeface="Microsoft YaHei"/>
              </a:defRPr>
            </a:pPr>
            <a:r>
              <a:t>密码 ③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251460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2C1E16"/>
                </a:solidFill>
                <a:latin typeface="Microsoft YaHei"/>
              </a:defRPr>
            </a:pPr>
            <a:r>
              <a:t>3 - 1 - 20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31089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1A1A"/>
                </a:solidFill>
                <a:latin typeface="Microsoft YaHei"/>
              </a:defRPr>
            </a:pPr>
            <a:r>
              <a:t>↓ 解码 ↓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3474720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A5D23"/>
                </a:solidFill>
                <a:latin typeface="Microsoft YaHei"/>
              </a:defRPr>
            </a:pPr>
            <a:r>
              <a:rPr dirty="0"/>
              <a:t>C-A-T → CAT 猫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383280" y="2011680"/>
            <a:ext cx="274320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3383280" y="2011680"/>
            <a:ext cx="2743200" cy="73152"/>
          </a:xfrm>
          <a:prstGeom prst="rect">
            <a:avLst/>
          </a:prstGeom>
          <a:solidFill>
            <a:srgbClr val="8B6F4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3474720" y="210312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8B6F47"/>
                </a:solidFill>
                <a:latin typeface="Microsoft YaHei"/>
              </a:defRPr>
            </a:pPr>
            <a:r>
              <a:t>密码 ④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4720" y="251460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2C1E16"/>
                </a:solidFill>
                <a:latin typeface="Microsoft YaHei"/>
              </a:defRPr>
            </a:pPr>
            <a:r>
              <a:t>4 - 15 - 7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720" y="31089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1A1A"/>
                </a:solidFill>
                <a:latin typeface="Microsoft YaHei"/>
              </a:defRPr>
            </a:pPr>
            <a:r>
              <a:t>↓ 解码 ↓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74720" y="3474720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A5D23"/>
                </a:solidFill>
                <a:latin typeface="Microsoft YaHei"/>
              </a:defRPr>
            </a:pPr>
            <a:r>
              <a:rPr dirty="0"/>
              <a:t>D-O-G → DOG 狗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309360" y="2011680"/>
            <a:ext cx="274320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6309360" y="2011680"/>
            <a:ext cx="2743200" cy="73152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6400800" y="210312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8A040"/>
                </a:solidFill>
                <a:latin typeface="Microsoft YaHei"/>
              </a:defRPr>
            </a:pPr>
            <a:r>
              <a:t>密码 ⑤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251460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2C1E16"/>
                </a:solidFill>
                <a:latin typeface="Microsoft YaHei"/>
              </a:defRPr>
            </a:pPr>
            <a:r>
              <a:t>19 - 21 - 14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31089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1A1A"/>
                </a:solidFill>
                <a:latin typeface="Microsoft YaHei"/>
              </a:defRPr>
            </a:pPr>
            <a:r>
              <a:t>↓ 解码 ↓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474720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A5D23"/>
                </a:solidFill>
                <a:latin typeface="Microsoft YaHei"/>
              </a:defRPr>
            </a:pPr>
            <a:r>
              <a:rPr dirty="0"/>
              <a:t>S-U-N → SUN </a:t>
            </a:r>
            <a:r>
              <a:rPr dirty="0" err="1"/>
              <a:t>太阳</a:t>
            </a:r>
            <a:endParaRPr dirty="0"/>
          </a:p>
        </p:txBody>
      </p:sp>
      <p:sp>
        <p:nvSpPr>
          <p:cNvPr id="28" name="Rounded Rectangle 27"/>
          <p:cNvSpPr/>
          <p:nvPr/>
        </p:nvSpPr>
        <p:spPr>
          <a:xfrm>
            <a:off x="9235440" y="2011680"/>
            <a:ext cx="274320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9235440" y="2011680"/>
            <a:ext cx="2743200" cy="73152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9326880" y="2103120"/>
            <a:ext cx="25603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C1E16"/>
                </a:solidFill>
                <a:latin typeface="Microsoft YaHei"/>
              </a:defRPr>
            </a:pPr>
            <a:r>
              <a:t>密码 ⑥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326880" y="2514600"/>
            <a:ext cx="25603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2C1E16"/>
                </a:solidFill>
                <a:latin typeface="Microsoft YaHei"/>
              </a:defRPr>
            </a:pPr>
            <a:r>
              <a:t>6 - 9 - 19 - 8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326880" y="3108960"/>
            <a:ext cx="2560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8B1A1A"/>
                </a:solidFill>
                <a:latin typeface="Microsoft YaHei"/>
              </a:defRPr>
            </a:pPr>
            <a:r>
              <a:t>↓ 解码 ↓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26880" y="3474720"/>
            <a:ext cx="256032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A5D23"/>
                </a:solidFill>
                <a:latin typeface="Microsoft YaHei"/>
              </a:defRPr>
            </a:pPr>
            <a:r>
              <a:rPr dirty="0"/>
              <a:t>F-I-S-H → FISH 鱼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8A040"/>
                </a:solidFill>
                <a:latin typeface="Microsoft YaHei"/>
              </a:defRPr>
            </a:pPr>
            <a:r>
              <a:t>⭐ 最先拼出全部单词的情报局+3分奖励！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🕵️ 第二轮：行动指令大比拼！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8B1A1A"/>
                </a:solidFill>
                <a:latin typeface="Microsoft YaHei"/>
              </a:defRPr>
            </a:pPr>
            <a:r>
              <a:t>📨 发放绝密信封——解密后全组一起做动作！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2011680"/>
            <a:ext cx="10698480" cy="91440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822960" y="2103120"/>
            <a:ext cx="10515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⚠️ 规则升级：密码破解后不仅是一个单词，而是一个动作指令！全组必须立刻一起做出这个动作！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914400" y="3200400"/>
            <a:ext cx="4846320" cy="2103120"/>
          </a:xfrm>
          <a:prstGeom prst="round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1097280" y="3337560"/>
            <a:ext cx="4480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8A040"/>
                </a:solidFill>
                <a:latin typeface="Microsoft YaHei"/>
              </a:defRPr>
            </a:pPr>
            <a:r>
              <a:t>🔐 绝密指令 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3749039"/>
            <a:ext cx="44805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19-20-1-14-4 / 21-16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97280" y="4572000"/>
            <a:ext cx="4480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C8A040"/>
                </a:solidFill>
                <a:latin typeface="Microsoft YaHei"/>
              </a:defRPr>
            </a:pPr>
            <a:r>
              <a:rPr dirty="0"/>
              <a:t>S-T-A-N-D / U-P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3200400"/>
            <a:ext cx="4846320" cy="2103120"/>
          </a:xfrm>
          <a:prstGeom prst="round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6583680" y="3337560"/>
            <a:ext cx="4480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8A040"/>
                </a:solidFill>
                <a:latin typeface="Microsoft YaHei"/>
              </a:defRPr>
            </a:pPr>
            <a:r>
              <a:t>🔐 绝密指令 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3749039"/>
            <a:ext cx="44805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FFFFF"/>
                </a:solidFill>
                <a:latin typeface="Microsoft YaHei"/>
              </a:defRPr>
            </a:pPr>
            <a:r>
              <a:t>3-12-1-16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4572000"/>
            <a:ext cx="4480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8A040"/>
                </a:solidFill>
                <a:latin typeface="Microsoft YaHei"/>
              </a:defRPr>
            </a:pPr>
            <a:r>
              <a:rPr dirty="0"/>
              <a:t>C-L-A-P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8B1A1A"/>
                </a:solidFill>
                <a:latin typeface="Microsoft YaHei"/>
              </a:defRPr>
            </a:pPr>
            <a:r>
              <a:t>🏆 先整齐做出动作的情报局获得高分！把课堂气氛推向高潮！</a:t>
            </a:r>
          </a:p>
        </p:txBody>
      </p:sp>
      <p:sp>
        <p:nvSpPr>
          <p:cNvPr id="21" name="Rectangle 20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TextBox 21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9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74320" y="1234440"/>
            <a:ext cx="914400" cy="36576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274320" y="1252728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Microsoft YaHei"/>
              </a:defRPr>
            </a:pPr>
            <a:r>
              <a:t>绝密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0515600" y="1234440"/>
            <a:ext cx="914400" cy="365760"/>
          </a:xfrm>
          <a:prstGeom prst="round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10515600" y="1252728"/>
            <a:ext cx="9144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FFFFFF"/>
                </a:solidFill>
                <a:latin typeface="Microsoft YaHei"/>
              </a:defRPr>
            </a:pPr>
            <a:r>
              <a:t>绝密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1143000"/>
          </a:xfrm>
          <a:prstGeom prst="rect">
            <a:avLst/>
          </a:prstGeom>
          <a:solidFill>
            <a:srgbClr val="F5E6C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088136"/>
            <a:ext cx="12191695" cy="54864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789920" y="137160"/>
            <a:ext cx="640080" cy="640080"/>
          </a:xfrm>
          <a:prstGeom prst="ellipse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TextBox 5"/>
          <p:cNvSpPr txBox="1"/>
          <p:nvPr/>
        </p:nvSpPr>
        <p:spPr>
          <a:xfrm>
            <a:off x="10789920" y="201168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182880"/>
            <a:ext cx="960120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2C1E16"/>
                </a:solidFill>
                <a:latin typeface="Microsoft YaHei"/>
              </a:defRPr>
            </a:pPr>
            <a:r>
              <a:t>🎬 指令揭晓！全组一起动起来！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1143000"/>
            <a:ext cx="12191695" cy="5257800"/>
          </a:xfrm>
          <a:prstGeom prst="rect">
            <a:avLst/>
          </a:prstGeom>
          <a:solidFill>
            <a:srgbClr val="FBF5E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ounded Rectangle 8"/>
          <p:cNvSpPr/>
          <p:nvPr/>
        </p:nvSpPr>
        <p:spPr>
          <a:xfrm>
            <a:off x="1371600" y="1828800"/>
            <a:ext cx="457200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1371600" y="1828800"/>
            <a:ext cx="4572000" cy="73152"/>
          </a:xfrm>
          <a:prstGeom prst="rect">
            <a:avLst/>
          </a:prstGeom>
          <a:solidFill>
            <a:srgbClr val="8B1A1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463040" y="196596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63040" y="246888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2C1E16"/>
                </a:solidFill>
                <a:latin typeface="Microsoft YaHei"/>
              </a:defRPr>
            </a:pPr>
            <a:r>
              <a:t>STAND UP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2880360"/>
            <a:ext cx="4389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8B6F47"/>
                </a:solidFill>
                <a:latin typeface="Microsoft YaHei"/>
              </a:defRPr>
            </a:pPr>
            <a:r>
              <a:t>19-20-1-14-4 / 21-16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291840"/>
            <a:ext cx="4389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8B1A1A"/>
                </a:solidFill>
                <a:latin typeface="Microsoft YaHei"/>
              </a:defRPr>
            </a:pPr>
            <a:r>
              <a:t>📢 站起来！全组起立！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393192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A5D23"/>
                </a:solidFill>
                <a:latin typeface="Microsoft YaHei"/>
              </a:defRPr>
            </a:pPr>
            <a:r>
              <a:t>✅ 全组一起做！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400800" y="1828800"/>
            <a:ext cx="457200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6400800" y="1828800"/>
            <a:ext cx="4572000" cy="73152"/>
          </a:xfrm>
          <a:prstGeom prst="rect">
            <a:avLst/>
          </a:prstGeom>
          <a:solidFill>
            <a:srgbClr val="C8A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6492240" y="196596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C1E16"/>
                </a:solidFill>
                <a:latin typeface="Microsoft YaHei"/>
              </a:defRPr>
            </a:pPr>
            <a:r>
              <a:t>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92240" y="246888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1">
                <a:solidFill>
                  <a:srgbClr val="2C1E16"/>
                </a:solidFill>
                <a:latin typeface="Microsoft YaHei"/>
              </a:defRPr>
            </a:pPr>
            <a:r>
              <a:t>CLAP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92240" y="2880360"/>
            <a:ext cx="43891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8B6F47"/>
                </a:solidFill>
                <a:latin typeface="Microsoft YaHei"/>
              </a:defRPr>
            </a:pPr>
            <a:r>
              <a:t>3-12-1-16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92240" y="3291840"/>
            <a:ext cx="43891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8B1A1A"/>
                </a:solidFill>
                <a:latin typeface="Microsoft YaHei"/>
              </a:defRPr>
            </a:pPr>
            <a:r>
              <a:t>📢 拍手！一起鼓掌！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92240" y="3931920"/>
            <a:ext cx="4389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A5D23"/>
                </a:solidFill>
                <a:latin typeface="Microsoft YaHei"/>
              </a:defRPr>
            </a:pPr>
            <a:r>
              <a:t>✅ 全组一起做！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C1E16"/>
                </a:solidFill>
                <a:latin typeface="Microsoft YaHei"/>
              </a:defRPr>
            </a:pPr>
            <a:r>
              <a:t>🎉 这个环节把课堂气氛推向高潮——每个人都动起来！</a:t>
            </a:r>
          </a:p>
        </p:txBody>
      </p:sp>
      <p:sp>
        <p:nvSpPr>
          <p:cNvPr id="24" name="Rectangle 23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2C1E1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🔐 爱心托管班 · 王牌特工解码任务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E0CC80"/>
                </a:solidFill>
                <a:latin typeface="Microsoft YaHei"/>
              </a:defRPr>
            </a:pPr>
            <a:r>
              <a:t>—— 古代密码特训营 ——   10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1065</Words>
  <Application>Microsoft Office PowerPoint</Application>
  <PresentationFormat>宽屏</PresentationFormat>
  <Paragraphs>264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辰羽 王</cp:lastModifiedBy>
  <cp:revision>2</cp:revision>
  <dcterms:created xsi:type="dcterms:W3CDTF">2013-01-27T09:14:16Z</dcterms:created>
  <dcterms:modified xsi:type="dcterms:W3CDTF">2026-06-03T13:43:26Z</dcterms:modified>
  <cp:category/>
</cp:coreProperties>
</file>