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76" y="2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svgsilh.com/ko/ffeb3b/image/25460.html" TargetMode="External"/><Relationship Id="rId2" Type="http://schemas.openxmlformats.org/officeDocument/2006/relationships/image" Target="../media/image1.sv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CDE68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CDE68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0"/>
            <a:ext cx="12191695" cy="32004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0" y="3200400"/>
            <a:ext cx="12191695" cy="3657600"/>
          </a:xfrm>
          <a:prstGeom prst="rect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Rectangle 5"/>
          <p:cNvSpPr/>
          <p:nvPr/>
        </p:nvSpPr>
        <p:spPr>
          <a:xfrm>
            <a:off x="0" y="5486400"/>
            <a:ext cx="12191695" cy="13716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553212" y="5760720"/>
            <a:ext cx="115214" cy="11521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486869" y="5852032"/>
            <a:ext cx="115214" cy="11521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379524" y="5817154"/>
            <a:ext cx="115214" cy="11521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379524" y="5704285"/>
            <a:ext cx="115214" cy="11521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486869" y="5669407"/>
            <a:ext cx="115214" cy="11521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457200" y="5742432"/>
            <a:ext cx="96012" cy="96012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3490264" y="5760720"/>
            <a:ext cx="128381" cy="12838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3416340" y="5862468"/>
            <a:ext cx="128381" cy="12838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3296727" y="5823604"/>
            <a:ext cx="128381" cy="12838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3296727" y="5697835"/>
            <a:ext cx="128381" cy="12838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3416340" y="5658971"/>
            <a:ext cx="128381" cy="12838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3383280" y="5742432"/>
            <a:ext cx="106984" cy="106984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6427317" y="5760720"/>
            <a:ext cx="141549" cy="141549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6345810" y="5872904"/>
            <a:ext cx="141549" cy="141549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6213930" y="5830053"/>
            <a:ext cx="141549" cy="141549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6213930" y="5691386"/>
            <a:ext cx="141549" cy="141549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6345810" y="5648535"/>
            <a:ext cx="141549" cy="141549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6309360" y="5742432"/>
            <a:ext cx="117957" cy="117957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9364370" y="5760720"/>
            <a:ext cx="154716" cy="15471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9275281" y="5883340"/>
            <a:ext cx="154716" cy="15471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9131133" y="5836503"/>
            <a:ext cx="154716" cy="15471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9131133" y="5684936"/>
            <a:ext cx="154716" cy="15471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9275281" y="5638099"/>
            <a:ext cx="154716" cy="15471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val 29"/>
          <p:cNvSpPr/>
          <p:nvPr/>
        </p:nvSpPr>
        <p:spPr>
          <a:xfrm>
            <a:off x="9235440" y="5742432"/>
            <a:ext cx="128930" cy="12893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12301423" y="5760720"/>
            <a:ext cx="167883" cy="167883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Oval 31"/>
          <p:cNvSpPr/>
          <p:nvPr/>
        </p:nvSpPr>
        <p:spPr>
          <a:xfrm>
            <a:off x="12204752" y="5893775"/>
            <a:ext cx="167883" cy="167883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Oval 32"/>
          <p:cNvSpPr/>
          <p:nvPr/>
        </p:nvSpPr>
        <p:spPr>
          <a:xfrm>
            <a:off x="12048335" y="5842953"/>
            <a:ext cx="167883" cy="167883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Oval 33"/>
          <p:cNvSpPr/>
          <p:nvPr/>
        </p:nvSpPr>
        <p:spPr>
          <a:xfrm>
            <a:off x="12048335" y="5678486"/>
            <a:ext cx="167883" cy="167883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Oval 34"/>
          <p:cNvSpPr/>
          <p:nvPr/>
        </p:nvSpPr>
        <p:spPr>
          <a:xfrm>
            <a:off x="12204752" y="5627664"/>
            <a:ext cx="167883" cy="167883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12161520" y="5742432"/>
            <a:ext cx="139903" cy="139903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1554480" y="1371600"/>
            <a:ext cx="329184" cy="329184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Oval 37"/>
          <p:cNvSpPr/>
          <p:nvPr/>
        </p:nvSpPr>
        <p:spPr>
          <a:xfrm>
            <a:off x="2103120" y="1371600"/>
            <a:ext cx="329184" cy="329184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Oval 38"/>
          <p:cNvSpPr/>
          <p:nvPr/>
        </p:nvSpPr>
        <p:spPr>
          <a:xfrm>
            <a:off x="1609344" y="1591056"/>
            <a:ext cx="241401" cy="24140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Oval 39"/>
          <p:cNvSpPr/>
          <p:nvPr/>
        </p:nvSpPr>
        <p:spPr>
          <a:xfrm>
            <a:off x="2048256" y="1591056"/>
            <a:ext cx="241401" cy="24140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Rectangle 40"/>
          <p:cNvSpPr/>
          <p:nvPr/>
        </p:nvSpPr>
        <p:spPr>
          <a:xfrm>
            <a:off x="1784908" y="1261872"/>
            <a:ext cx="87782" cy="54864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Oval 41"/>
          <p:cNvSpPr/>
          <p:nvPr/>
        </p:nvSpPr>
        <p:spPr>
          <a:xfrm>
            <a:off x="9829800" y="1097280"/>
            <a:ext cx="274320" cy="27432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Oval 42"/>
          <p:cNvSpPr/>
          <p:nvPr/>
        </p:nvSpPr>
        <p:spPr>
          <a:xfrm>
            <a:off x="10287000" y="1097280"/>
            <a:ext cx="274320" cy="27432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Oval 43"/>
          <p:cNvSpPr/>
          <p:nvPr/>
        </p:nvSpPr>
        <p:spPr>
          <a:xfrm>
            <a:off x="9875520" y="1280160"/>
            <a:ext cx="201168" cy="201168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Oval 44"/>
          <p:cNvSpPr/>
          <p:nvPr/>
        </p:nvSpPr>
        <p:spPr>
          <a:xfrm>
            <a:off x="10241280" y="1280160"/>
            <a:ext cx="201168" cy="201168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Rectangle 45"/>
          <p:cNvSpPr/>
          <p:nvPr/>
        </p:nvSpPr>
        <p:spPr>
          <a:xfrm>
            <a:off x="10021824" y="1005839"/>
            <a:ext cx="73152" cy="45720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Oval 46"/>
          <p:cNvSpPr/>
          <p:nvPr/>
        </p:nvSpPr>
        <p:spPr>
          <a:xfrm>
            <a:off x="2743200" y="457200"/>
            <a:ext cx="457200" cy="45720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Oval 47"/>
          <p:cNvSpPr/>
          <p:nvPr/>
        </p:nvSpPr>
        <p:spPr>
          <a:xfrm>
            <a:off x="2779776" y="493776"/>
            <a:ext cx="365760" cy="36576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Oval 48"/>
          <p:cNvSpPr/>
          <p:nvPr/>
        </p:nvSpPr>
        <p:spPr>
          <a:xfrm>
            <a:off x="9144000" y="457200"/>
            <a:ext cx="457200" cy="45720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Oval 49"/>
          <p:cNvSpPr/>
          <p:nvPr/>
        </p:nvSpPr>
        <p:spPr>
          <a:xfrm>
            <a:off x="9180576" y="493776"/>
            <a:ext cx="365760" cy="36576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TextBox 50"/>
          <p:cNvSpPr txBox="1"/>
          <p:nvPr/>
        </p:nvSpPr>
        <p:spPr>
          <a:xfrm>
            <a:off x="731520" y="1828800"/>
            <a:ext cx="10698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  <a:latin typeface="Microsoft YaHei"/>
              </a:defRPr>
            </a:pPr>
            <a:r>
              <a:t>🔍 萌娃侦探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31520" y="274320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CEB55D"/>
                </a:solidFill>
                <a:latin typeface="Microsoft YaHei"/>
              </a:defRPr>
            </a:pPr>
            <a:r>
              <a:t>图形王国大冒险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731520" y="411480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FFFFFF"/>
                </a:solidFill>
                <a:latin typeface="Microsoft YaHei"/>
              </a:defRPr>
            </a:pPr>
            <a:r>
              <a:t>对称魔法 · 迷宫寻星 · 神奇连线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31520" y="48463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面向：3-6岁儿童 | 时长：约40分钟 | 游戏化闯关学习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31520" y="62179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CDE686"/>
                </a:solidFill>
                <a:latin typeface="Microsoft YaHei"/>
              </a:defRPr>
            </a:pPr>
            <a:r>
              <a:t>爱心托管班 · 第四节课 · 低龄组（3-6岁）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📚 今天我们学会了什么？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DFF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ounded Rectangle 30"/>
          <p:cNvSpPr/>
          <p:nvPr/>
        </p:nvSpPr>
        <p:spPr>
          <a:xfrm>
            <a:off x="457200" y="1737360"/>
            <a:ext cx="2697480" cy="310896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ectangle 31"/>
          <p:cNvSpPr/>
          <p:nvPr/>
        </p:nvSpPr>
        <p:spPr>
          <a:xfrm>
            <a:off x="457200" y="1737360"/>
            <a:ext cx="2697480" cy="73152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Oval 32"/>
          <p:cNvSpPr/>
          <p:nvPr/>
        </p:nvSpPr>
        <p:spPr>
          <a:xfrm>
            <a:off x="1453896" y="1874519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Oval 33"/>
          <p:cNvSpPr/>
          <p:nvPr/>
        </p:nvSpPr>
        <p:spPr>
          <a:xfrm>
            <a:off x="1397030" y="195278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Oval 34"/>
          <p:cNvSpPr/>
          <p:nvPr/>
        </p:nvSpPr>
        <p:spPr>
          <a:xfrm>
            <a:off x="1305021" y="192289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1305021" y="182614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1397030" y="179625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Oval 37"/>
          <p:cNvSpPr/>
          <p:nvPr/>
        </p:nvSpPr>
        <p:spPr>
          <a:xfrm>
            <a:off x="1371600" y="1856231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TextBox 38"/>
          <p:cNvSpPr txBox="1"/>
          <p:nvPr/>
        </p:nvSpPr>
        <p:spPr>
          <a:xfrm>
            <a:off x="548640" y="25603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对称魔法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48640" y="2971800"/>
            <a:ext cx="2514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左右两边</a:t>
            </a:r>
            <a:br/>
            <a:r>
              <a:t>一模一样</a:t>
            </a:r>
            <a:br/>
            <a:r>
              <a:t>像照镜子</a:t>
            </a:r>
          </a:p>
        </p:txBody>
      </p:sp>
      <p:sp>
        <p:nvSpPr>
          <p:cNvPr id="41" name="Rounded Rectangle 40"/>
          <p:cNvSpPr/>
          <p:nvPr/>
        </p:nvSpPr>
        <p:spPr>
          <a:xfrm>
            <a:off x="3383280" y="1737360"/>
            <a:ext cx="2697480" cy="310896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Rectangle 41"/>
          <p:cNvSpPr/>
          <p:nvPr/>
        </p:nvSpPr>
        <p:spPr>
          <a:xfrm>
            <a:off x="3383280" y="1737360"/>
            <a:ext cx="2697480" cy="73152"/>
          </a:xfrm>
          <a:prstGeom prst="rect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Oval 42"/>
          <p:cNvSpPr/>
          <p:nvPr/>
        </p:nvSpPr>
        <p:spPr>
          <a:xfrm>
            <a:off x="4297680" y="1874519"/>
            <a:ext cx="457200" cy="45720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Oval 43"/>
          <p:cNvSpPr/>
          <p:nvPr/>
        </p:nvSpPr>
        <p:spPr>
          <a:xfrm>
            <a:off x="4334256" y="1911095"/>
            <a:ext cx="365760" cy="36576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TextBox 44"/>
          <p:cNvSpPr txBox="1"/>
          <p:nvPr/>
        </p:nvSpPr>
        <p:spPr>
          <a:xfrm>
            <a:off x="3474720" y="25603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字母拼读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3474720" y="2971800"/>
            <a:ext cx="2514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S-T-A-R</a:t>
            </a:r>
            <a:br/>
            <a:r>
              <a:t>拼出STAR星星</a:t>
            </a:r>
            <a:br/>
            <a:r>
              <a:t>走迷宫找字母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6309360" y="1737360"/>
            <a:ext cx="2697480" cy="310896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Rectangle 47"/>
          <p:cNvSpPr/>
          <p:nvPr/>
        </p:nvSpPr>
        <p:spPr>
          <a:xfrm>
            <a:off x="6309360" y="1737360"/>
            <a:ext cx="2697480" cy="73152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Oval 48"/>
          <p:cNvSpPr/>
          <p:nvPr/>
        </p:nvSpPr>
        <p:spPr>
          <a:xfrm>
            <a:off x="7306056" y="1874519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Oval 49"/>
          <p:cNvSpPr/>
          <p:nvPr/>
        </p:nvSpPr>
        <p:spPr>
          <a:xfrm>
            <a:off x="7249190" y="195278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Oval 50"/>
          <p:cNvSpPr/>
          <p:nvPr/>
        </p:nvSpPr>
        <p:spPr>
          <a:xfrm>
            <a:off x="7157181" y="192289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Oval 51"/>
          <p:cNvSpPr/>
          <p:nvPr/>
        </p:nvSpPr>
        <p:spPr>
          <a:xfrm>
            <a:off x="7157181" y="182614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Oval 52"/>
          <p:cNvSpPr/>
          <p:nvPr/>
        </p:nvSpPr>
        <p:spPr>
          <a:xfrm>
            <a:off x="7249190" y="179625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Oval 53"/>
          <p:cNvSpPr/>
          <p:nvPr/>
        </p:nvSpPr>
        <p:spPr>
          <a:xfrm>
            <a:off x="7223760" y="1856231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TextBox 54"/>
          <p:cNvSpPr txBox="1"/>
          <p:nvPr/>
        </p:nvSpPr>
        <p:spPr>
          <a:xfrm>
            <a:off x="6400800" y="25603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数字连线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400800" y="2971800"/>
            <a:ext cx="2514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1,2,3...到50</a:t>
            </a:r>
            <a:br/>
            <a:r>
              <a:t>小手跟着数字</a:t>
            </a:r>
            <a:br/>
            <a:r>
              <a:t>连出一朵花</a:t>
            </a:r>
          </a:p>
        </p:txBody>
      </p:sp>
      <p:sp>
        <p:nvSpPr>
          <p:cNvPr id="57" name="Rounded Rectangle 56"/>
          <p:cNvSpPr/>
          <p:nvPr/>
        </p:nvSpPr>
        <p:spPr>
          <a:xfrm>
            <a:off x="9235440" y="1737360"/>
            <a:ext cx="2697480" cy="310896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9235440" y="1737360"/>
            <a:ext cx="2697480" cy="73152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9" name="Oval 58"/>
          <p:cNvSpPr/>
          <p:nvPr/>
        </p:nvSpPr>
        <p:spPr>
          <a:xfrm>
            <a:off x="10232136" y="1874519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0" name="Oval 59"/>
          <p:cNvSpPr/>
          <p:nvPr/>
        </p:nvSpPr>
        <p:spPr>
          <a:xfrm>
            <a:off x="10175270" y="195278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Oval 60"/>
          <p:cNvSpPr/>
          <p:nvPr/>
        </p:nvSpPr>
        <p:spPr>
          <a:xfrm>
            <a:off x="10083261" y="192289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2" name="Oval 61"/>
          <p:cNvSpPr/>
          <p:nvPr/>
        </p:nvSpPr>
        <p:spPr>
          <a:xfrm>
            <a:off x="10083261" y="182614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10175270" y="179625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4" name="Oval 63"/>
          <p:cNvSpPr/>
          <p:nvPr/>
        </p:nvSpPr>
        <p:spPr>
          <a:xfrm>
            <a:off x="10149840" y="1856231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TextBox 64"/>
          <p:cNvSpPr txBox="1"/>
          <p:nvPr/>
        </p:nvSpPr>
        <p:spPr>
          <a:xfrm>
            <a:off x="9326880" y="25603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团队合作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9326880" y="2971800"/>
            <a:ext cx="2514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小兔小熊小猫小狗</a:t>
            </a:r>
            <a:br/>
            <a:r>
              <a:t>一起喊口号</a:t>
            </a:r>
            <a:br/>
            <a:r>
              <a:t>互相帮助</a:t>
            </a:r>
          </a:p>
        </p:txBody>
      </p:sp>
      <p:sp>
        <p:nvSpPr>
          <p:cNvPr id="67" name="Oval 66"/>
          <p:cNvSpPr/>
          <p:nvPr/>
        </p:nvSpPr>
        <p:spPr>
          <a:xfrm>
            <a:off x="160020" y="1325880"/>
            <a:ext cx="137160" cy="13716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8" name="Oval 67"/>
          <p:cNvSpPr/>
          <p:nvPr/>
        </p:nvSpPr>
        <p:spPr>
          <a:xfrm>
            <a:off x="388620" y="1325880"/>
            <a:ext cx="137160" cy="13716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9" name="Oval 68"/>
          <p:cNvSpPr/>
          <p:nvPr/>
        </p:nvSpPr>
        <p:spPr>
          <a:xfrm>
            <a:off x="182879" y="1417320"/>
            <a:ext cx="100584" cy="10058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365760" y="1417320"/>
            <a:ext cx="100584" cy="10058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Rectangle 70"/>
          <p:cNvSpPr/>
          <p:nvPr/>
        </p:nvSpPr>
        <p:spPr>
          <a:xfrm>
            <a:off x="256031" y="1280160"/>
            <a:ext cx="36576" cy="22860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TextBox 71"/>
          <p:cNvSpPr txBox="1"/>
          <p:nvPr/>
        </p:nvSpPr>
        <p:spPr>
          <a:xfrm>
            <a:off x="731520" y="51206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43732C"/>
                </a:solidFill>
                <a:latin typeface="Microsoft YaHei"/>
              </a:defRPr>
            </a:pPr>
            <a:r>
              <a:t>💡 图形+字母+数字+合作 = 萌娃侦探的四大法宝！</a:t>
            </a:r>
          </a:p>
        </p:txBody>
      </p:sp>
      <p:sp>
        <p:nvSpPr>
          <p:cNvPr id="73" name="Rectangle 7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4" name="Rectangle 73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5" name="TextBox 74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🏅 星级侦探授勋仪式！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F3D15"/>
                </a:solidFill>
                <a:latin typeface="Microsoft YaHei"/>
              </a:defRPr>
            </a:pPr>
            <a:r>
              <a:t>🌟 每个小队都有专属荣誉称号——人人有奖！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45720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ectangle 32"/>
          <p:cNvSpPr/>
          <p:nvPr/>
        </p:nvSpPr>
        <p:spPr>
          <a:xfrm>
            <a:off x="457200" y="2103120"/>
            <a:ext cx="2697480" cy="73152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548640" y="21945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7D4427"/>
                </a:solidFill>
                <a:latin typeface="Microsoft YaHei"/>
              </a:defRPr>
            </a:pPr>
            <a:r>
              <a:t>🐰 小兔小队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8640" y="2606040"/>
            <a:ext cx="2514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F3D15"/>
                </a:solidFill>
                <a:latin typeface="Microsoft YaHei"/>
              </a:defRPr>
            </a:pPr>
            <a:r>
              <a:t>速度最快侦探奖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48640" y="3246120"/>
            <a:ext cx="2514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迷宫走得最快！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338328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Rectangle 37"/>
          <p:cNvSpPr/>
          <p:nvPr/>
        </p:nvSpPr>
        <p:spPr>
          <a:xfrm>
            <a:off x="3383280" y="2103120"/>
            <a:ext cx="2697480" cy="73152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TextBox 38"/>
          <p:cNvSpPr txBox="1"/>
          <p:nvPr/>
        </p:nvSpPr>
        <p:spPr>
          <a:xfrm>
            <a:off x="3474720" y="21945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CEB55D"/>
                </a:solidFill>
                <a:latin typeface="Microsoft YaHei"/>
              </a:defRPr>
            </a:pPr>
            <a:r>
              <a:t>🐻 小熊小队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3474720" y="2606040"/>
            <a:ext cx="2514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F3D15"/>
                </a:solidFill>
                <a:latin typeface="Microsoft YaHei"/>
              </a:defRPr>
            </a:pPr>
            <a:r>
              <a:t>色彩大师侦探奖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474720" y="3246120"/>
            <a:ext cx="2514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蝴蝶画得最漂亮！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30936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Rectangle 42"/>
          <p:cNvSpPr/>
          <p:nvPr/>
        </p:nvSpPr>
        <p:spPr>
          <a:xfrm>
            <a:off x="6309360" y="2103120"/>
            <a:ext cx="2697480" cy="73152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6400800" y="21945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43732C"/>
                </a:solidFill>
                <a:latin typeface="Microsoft YaHei"/>
              </a:defRPr>
            </a:pPr>
            <a:r>
              <a:t>🐱 小猫小队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400800" y="2606040"/>
            <a:ext cx="2514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F3D15"/>
                </a:solidFill>
                <a:latin typeface="Microsoft YaHei"/>
              </a:defRPr>
            </a:pPr>
            <a:r>
              <a:t>数字专家侦探奖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400800" y="3246120"/>
            <a:ext cx="2514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连线最准确！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923544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Rectangle 47"/>
          <p:cNvSpPr/>
          <p:nvPr/>
        </p:nvSpPr>
        <p:spPr>
          <a:xfrm>
            <a:off x="9235440" y="2103120"/>
            <a:ext cx="2697480" cy="73152"/>
          </a:xfrm>
          <a:prstGeom prst="rect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TextBox 48"/>
          <p:cNvSpPr txBox="1"/>
          <p:nvPr/>
        </p:nvSpPr>
        <p:spPr>
          <a:xfrm>
            <a:off x="9326880" y="21945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66A348"/>
                </a:solidFill>
                <a:latin typeface="Microsoft YaHei"/>
              </a:defRPr>
            </a:pPr>
            <a:r>
              <a:t>🐶 小狗小队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326880" y="2606040"/>
            <a:ext cx="2514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F3D15"/>
                </a:solidFill>
                <a:latin typeface="Microsoft YaHei"/>
              </a:defRPr>
            </a:pPr>
            <a:r>
              <a:t>最守纪律侦探奖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326880" y="3246120"/>
            <a:ext cx="2514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听指挥有秩序！</a:t>
            </a:r>
          </a:p>
        </p:txBody>
      </p:sp>
      <p:sp>
        <p:nvSpPr>
          <p:cNvPr id="52" name="Oval 51"/>
          <p:cNvSpPr/>
          <p:nvPr/>
        </p:nvSpPr>
        <p:spPr>
          <a:xfrm>
            <a:off x="5669280" y="5029200"/>
            <a:ext cx="731520" cy="73152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Oval 52"/>
          <p:cNvSpPr/>
          <p:nvPr/>
        </p:nvSpPr>
        <p:spPr>
          <a:xfrm>
            <a:off x="5705856" y="5065776"/>
            <a:ext cx="640080" cy="64008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TextBox 53"/>
          <p:cNvSpPr txBox="1"/>
          <p:nvPr/>
        </p:nvSpPr>
        <p:spPr>
          <a:xfrm>
            <a:off x="731520" y="54864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EB55D"/>
                </a:solidFill>
                <a:latin typeface="Microsoft YaHei"/>
              </a:defRPr>
            </a:pPr>
            <a:r>
              <a:t>🌟 为每个人贴上闪光星星贴纸——名字就叫STAR！</a:t>
            </a:r>
          </a:p>
        </p:txBody>
      </p:sp>
      <p:sp>
        <p:nvSpPr>
          <p:cNvPr id="55" name="Rectangle 54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6" name="Rectangle 55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7" name="TextBox 56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🌟 星光闪耀——人人都是小侦探！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DFF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5486400" y="1645920"/>
            <a:ext cx="1828800" cy="182880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Oval 31"/>
          <p:cNvSpPr/>
          <p:nvPr/>
        </p:nvSpPr>
        <p:spPr>
          <a:xfrm>
            <a:off x="5604653" y="1704097"/>
            <a:ext cx="1737360" cy="173736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731520" y="384048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F3D15"/>
                </a:solidFill>
                <a:latin typeface="Microsoft YaHei"/>
              </a:defRPr>
            </a:pPr>
            <a:r>
              <a:t>给每个小朋友亲手贴上闪闪发光的星星贴纸 ✨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1520" y="448056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CEB55D"/>
                </a:solidFill>
                <a:latin typeface="Microsoft YaHei"/>
              </a:defRPr>
            </a:pPr>
            <a:r>
              <a:t>大家一起喊：STAR！STAR！我是小侦探！</a:t>
            </a:r>
          </a:p>
        </p:txBody>
      </p:sp>
      <p:sp>
        <p:nvSpPr>
          <p:cNvPr id="35" name="Oval 34"/>
          <p:cNvSpPr/>
          <p:nvPr/>
        </p:nvSpPr>
        <p:spPr>
          <a:xfrm>
            <a:off x="525780" y="530352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478392" y="5368743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401717" y="534383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Oval 37"/>
          <p:cNvSpPr/>
          <p:nvPr/>
        </p:nvSpPr>
        <p:spPr>
          <a:xfrm>
            <a:off x="401717" y="5263209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Oval 38"/>
          <p:cNvSpPr/>
          <p:nvPr/>
        </p:nvSpPr>
        <p:spPr>
          <a:xfrm>
            <a:off x="478392" y="5238296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Oval 39"/>
          <p:cNvSpPr/>
          <p:nvPr/>
        </p:nvSpPr>
        <p:spPr>
          <a:xfrm>
            <a:off x="457200" y="5285232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Oval 40"/>
          <p:cNvSpPr/>
          <p:nvPr/>
        </p:nvSpPr>
        <p:spPr>
          <a:xfrm>
            <a:off x="2811780" y="530352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Oval 41"/>
          <p:cNvSpPr/>
          <p:nvPr/>
        </p:nvSpPr>
        <p:spPr>
          <a:xfrm>
            <a:off x="2764392" y="5368743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Oval 42"/>
          <p:cNvSpPr/>
          <p:nvPr/>
        </p:nvSpPr>
        <p:spPr>
          <a:xfrm>
            <a:off x="2687717" y="534383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Oval 43"/>
          <p:cNvSpPr/>
          <p:nvPr/>
        </p:nvSpPr>
        <p:spPr>
          <a:xfrm>
            <a:off x="2687717" y="5263209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Oval 44"/>
          <p:cNvSpPr/>
          <p:nvPr/>
        </p:nvSpPr>
        <p:spPr>
          <a:xfrm>
            <a:off x="2764392" y="5238296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Oval 45"/>
          <p:cNvSpPr/>
          <p:nvPr/>
        </p:nvSpPr>
        <p:spPr>
          <a:xfrm>
            <a:off x="2743200" y="5285232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Oval 46"/>
          <p:cNvSpPr/>
          <p:nvPr/>
        </p:nvSpPr>
        <p:spPr>
          <a:xfrm>
            <a:off x="5097780" y="530352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Oval 47"/>
          <p:cNvSpPr/>
          <p:nvPr/>
        </p:nvSpPr>
        <p:spPr>
          <a:xfrm>
            <a:off x="5050392" y="5368743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Oval 48"/>
          <p:cNvSpPr/>
          <p:nvPr/>
        </p:nvSpPr>
        <p:spPr>
          <a:xfrm>
            <a:off x="4973717" y="534383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Oval 49"/>
          <p:cNvSpPr/>
          <p:nvPr/>
        </p:nvSpPr>
        <p:spPr>
          <a:xfrm>
            <a:off x="4973717" y="5263209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Oval 50"/>
          <p:cNvSpPr/>
          <p:nvPr/>
        </p:nvSpPr>
        <p:spPr>
          <a:xfrm>
            <a:off x="5050392" y="5238296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Oval 51"/>
          <p:cNvSpPr/>
          <p:nvPr/>
        </p:nvSpPr>
        <p:spPr>
          <a:xfrm>
            <a:off x="5029200" y="5285232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Oval 52"/>
          <p:cNvSpPr/>
          <p:nvPr/>
        </p:nvSpPr>
        <p:spPr>
          <a:xfrm>
            <a:off x="7383779" y="530352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Oval 53"/>
          <p:cNvSpPr/>
          <p:nvPr/>
        </p:nvSpPr>
        <p:spPr>
          <a:xfrm>
            <a:off x="7336392" y="5368743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Oval 54"/>
          <p:cNvSpPr/>
          <p:nvPr/>
        </p:nvSpPr>
        <p:spPr>
          <a:xfrm>
            <a:off x="7259717" y="534383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6" name="Oval 55"/>
          <p:cNvSpPr/>
          <p:nvPr/>
        </p:nvSpPr>
        <p:spPr>
          <a:xfrm>
            <a:off x="7259717" y="5263209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7" name="Oval 56"/>
          <p:cNvSpPr/>
          <p:nvPr/>
        </p:nvSpPr>
        <p:spPr>
          <a:xfrm>
            <a:off x="7336392" y="5238296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Oval 57"/>
          <p:cNvSpPr/>
          <p:nvPr/>
        </p:nvSpPr>
        <p:spPr>
          <a:xfrm>
            <a:off x="7315200" y="5285232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9" name="Oval 58"/>
          <p:cNvSpPr/>
          <p:nvPr/>
        </p:nvSpPr>
        <p:spPr>
          <a:xfrm>
            <a:off x="9669780" y="530352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0" name="Oval 59"/>
          <p:cNvSpPr/>
          <p:nvPr/>
        </p:nvSpPr>
        <p:spPr>
          <a:xfrm>
            <a:off x="9622392" y="5368743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Oval 60"/>
          <p:cNvSpPr/>
          <p:nvPr/>
        </p:nvSpPr>
        <p:spPr>
          <a:xfrm>
            <a:off x="9545717" y="534383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2" name="Oval 61"/>
          <p:cNvSpPr/>
          <p:nvPr/>
        </p:nvSpPr>
        <p:spPr>
          <a:xfrm>
            <a:off x="9545717" y="5263209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9622392" y="5238296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4" name="Oval 63"/>
          <p:cNvSpPr/>
          <p:nvPr/>
        </p:nvSpPr>
        <p:spPr>
          <a:xfrm>
            <a:off x="9601200" y="5285232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Oval 64"/>
          <p:cNvSpPr/>
          <p:nvPr/>
        </p:nvSpPr>
        <p:spPr>
          <a:xfrm>
            <a:off x="11955780" y="530352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1908392" y="5368743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1831717" y="534383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8" name="Oval 67"/>
          <p:cNvSpPr/>
          <p:nvPr/>
        </p:nvSpPr>
        <p:spPr>
          <a:xfrm>
            <a:off x="11831717" y="5263209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9" name="Oval 68"/>
          <p:cNvSpPr/>
          <p:nvPr/>
        </p:nvSpPr>
        <p:spPr>
          <a:xfrm>
            <a:off x="11908392" y="5238296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Oval 69"/>
          <p:cNvSpPr/>
          <p:nvPr/>
        </p:nvSpPr>
        <p:spPr>
          <a:xfrm>
            <a:off x="11887200" y="5285232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Rectangle 70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Rectangle 71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3" name="TextBox 72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12</a:t>
            </a:r>
          </a:p>
        </p:txBody>
      </p:sp>
      <p:pic>
        <p:nvPicPr>
          <p:cNvPr id="76" name="图形 75">
            <a:extLst>
              <a:ext uri="{FF2B5EF4-FFF2-40B4-BE49-F238E27FC236}">
                <a16:creationId xmlns:a16="http://schemas.microsoft.com/office/drawing/2014/main" id="{42C1C7A7-F12B-2DF0-747D-B5009F9FA54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973717" y="1274598"/>
            <a:ext cx="2721154" cy="26207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📋 教具准备 &amp; 时间看板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731520" y="146304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F3D15"/>
                </a:solidFill>
                <a:latin typeface="Microsoft YaHei"/>
              </a:defRPr>
            </a:pPr>
            <a:r>
              <a:t>🎒 教具清单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1520" y="192024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🔍 侦探帽+放大镜（老师佩戴）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31520" y="2313432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🦋 彩色折叠蝴蝶卡纸（对称演示用）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1520" y="2706624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🖍️ 半只蝴蝶涂色画纸（每人一份）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1520" y="309981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🗺️ 迷宫图（含字母S/T/A/R，每人一份）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31520" y="349300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🔢 1-50连点图（每人一份）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31520" y="388620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📛 四色动物贴纸（红黄蓝绿+动物图案）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31520" y="4279392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🌟 闪光星星贴纸（全班每人一枚）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31520" y="4672583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🖊️ 画笔/蜡笔（每人一份）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31520" y="506577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🖥️ 大屏幕/黑板+彩色粉笔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00800" y="146304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F3D15"/>
                </a:solidFill>
                <a:latin typeface="Microsoft YaHei"/>
              </a:defRPr>
            </a:pPr>
            <a:r>
              <a:t>⏱ 40分钟时间看板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00800" y="192024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🦋 魔法故事导入          8分钟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400800" y="2313432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🐰 动物侦探分队          4分钟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400800" y="2706624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🧩 迷宫寻字母STAR      8分钟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6400800" y="309981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🦋 拯救蝴蝶涂色          8分钟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400800" y="349300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🌸 神奇连线花朵          7分钟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400800" y="388620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━━━━━━━━━━━━━━━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400800" y="4279392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F3D15"/>
                </a:solidFill>
                <a:latin typeface="Microsoft YaHei"/>
              </a:defRPr>
            </a:pPr>
            <a:r>
              <a:t>🏅 星级侦探授勋          5分钟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00800" y="4672583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7D4427"/>
                </a:solidFill>
                <a:latin typeface="Microsoft YaHei"/>
              </a:defRPr>
            </a:pPr>
            <a:r>
              <a:t>📌 总计                      约40分钟</a:t>
            </a:r>
          </a:p>
        </p:txBody>
      </p:sp>
      <p:sp>
        <p:nvSpPr>
          <p:cNvPr id="50" name="Rectangle 49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Rectangle 50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TextBox 51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🧠 教学锦囊 &amp; 备课提醒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DFF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731520" y="1508760"/>
            <a:ext cx="640080" cy="640080"/>
          </a:xfrm>
          <a:prstGeom prst="ellipse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731520" y="155448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F3D15"/>
                </a:solidFill>
                <a:latin typeface="Microsoft YaHei"/>
              </a:defRPr>
            </a:pPr>
            <a:r>
              <a:t>🔍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645920" y="1463040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教具提前准备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645920" y="1828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F3D15"/>
                </a:solidFill>
                <a:latin typeface="Microsoft YaHei"/>
              </a:defRPr>
            </a:pPr>
            <a:r>
              <a:t>迷宫图、蝴蝶画纸、连点图提前打印。</a:t>
            </a:r>
            <a:br/>
            <a:r>
              <a:t>每人一份，多备5份以防损坏。</a:t>
            </a:r>
          </a:p>
        </p:txBody>
      </p:sp>
      <p:sp>
        <p:nvSpPr>
          <p:cNvPr id="35" name="Oval 34"/>
          <p:cNvSpPr/>
          <p:nvPr/>
        </p:nvSpPr>
        <p:spPr>
          <a:xfrm>
            <a:off x="731520" y="2651760"/>
            <a:ext cx="640080" cy="64008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731520" y="269748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F3D15"/>
                </a:solidFill>
                <a:latin typeface="Microsoft YaHei"/>
              </a:defRPr>
            </a:pPr>
            <a:r>
              <a:t>🤗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645920" y="2606040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多鼓励少纠错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45920" y="2971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F3D15"/>
                </a:solidFill>
                <a:latin typeface="Microsoft YaHei"/>
              </a:defRPr>
            </a:pPr>
            <a:r>
              <a:t>蝴蝶涂色不要求完美！</a:t>
            </a:r>
            <a:br/>
            <a:r>
              <a:t>只要颜色对应就给大大的夸奖。</a:t>
            </a:r>
          </a:p>
        </p:txBody>
      </p:sp>
      <p:sp>
        <p:nvSpPr>
          <p:cNvPr id="39" name="Oval 38"/>
          <p:cNvSpPr/>
          <p:nvPr/>
        </p:nvSpPr>
        <p:spPr>
          <a:xfrm>
            <a:off x="731520" y="3794759"/>
            <a:ext cx="640080" cy="6400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731520" y="3840479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F3D15"/>
                </a:solidFill>
                <a:latin typeface="Microsoft YaHei"/>
              </a:defRPr>
            </a:pPr>
            <a:r>
              <a:t>👶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645920" y="3749039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关注低龄孩子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645920" y="4114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F3D15"/>
                </a:solidFill>
                <a:latin typeface="Microsoft YaHei"/>
              </a:defRPr>
            </a:pPr>
            <a:r>
              <a:t>3岁孩子可能数不到50，</a:t>
            </a:r>
            <a:br/>
            <a:r>
              <a:t>老师和助教手把手引导。</a:t>
            </a:r>
          </a:p>
        </p:txBody>
      </p:sp>
      <p:sp>
        <p:nvSpPr>
          <p:cNvPr id="43" name="Oval 42"/>
          <p:cNvSpPr/>
          <p:nvPr/>
        </p:nvSpPr>
        <p:spPr>
          <a:xfrm>
            <a:off x="731520" y="4937759"/>
            <a:ext cx="640080" cy="640080"/>
          </a:xfrm>
          <a:prstGeom prst="ellipse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731520" y="4983479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F3D15"/>
                </a:solidFill>
                <a:latin typeface="Microsoft YaHei"/>
              </a:defRPr>
            </a:pPr>
            <a:r>
              <a:t>🌟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45920" y="4892040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仪式感拉满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645920" y="5257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F3D15"/>
                </a:solidFill>
                <a:latin typeface="Microsoft YaHei"/>
              </a:defRPr>
            </a:pPr>
            <a:r>
              <a:t>侦探帽+放大镜+口号+贴纸，</a:t>
            </a:r>
            <a:br/>
            <a:r>
              <a:t>每个环节都有仪式感。</a:t>
            </a:r>
          </a:p>
        </p:txBody>
      </p:sp>
      <p:sp>
        <p:nvSpPr>
          <p:cNvPr id="47" name="Rectangle 46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Rectangle 47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TextBox 48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CDE68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5029200"/>
            <a:ext cx="12191695" cy="1828800"/>
          </a:xfrm>
          <a:prstGeom prst="rect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521208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529034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526045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516370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13381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519379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2650845" y="5212080"/>
            <a:ext cx="108630" cy="108630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2588293" y="5298174"/>
            <a:ext cx="108630" cy="108630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2487083" y="5265289"/>
            <a:ext cx="108630" cy="108630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2487083" y="5158870"/>
            <a:ext cx="108630" cy="108630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2588293" y="5125985"/>
            <a:ext cx="108630" cy="108630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2560320" y="5193792"/>
            <a:ext cx="90525" cy="90525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4945075" y="5212080"/>
            <a:ext cx="118506" cy="11850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4876837" y="5306001"/>
            <a:ext cx="118506" cy="11850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4766425" y="5270126"/>
            <a:ext cx="118506" cy="11850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4766425" y="5154033"/>
            <a:ext cx="118506" cy="11850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4876837" y="5118158"/>
            <a:ext cx="118506" cy="11850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4846320" y="5193792"/>
            <a:ext cx="98755" cy="98755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7239304" y="5212080"/>
            <a:ext cx="128381" cy="12838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7165380" y="5313828"/>
            <a:ext cx="128381" cy="12838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7045767" y="5274964"/>
            <a:ext cx="128381" cy="12838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7045767" y="5149195"/>
            <a:ext cx="128381" cy="12838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7165380" y="5110331"/>
            <a:ext cx="128381" cy="12838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7132320" y="5193792"/>
            <a:ext cx="106984" cy="106984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Oval 28"/>
          <p:cNvSpPr/>
          <p:nvPr/>
        </p:nvSpPr>
        <p:spPr>
          <a:xfrm>
            <a:off x="9533534" y="5212080"/>
            <a:ext cx="138257" cy="138257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Oval 29"/>
          <p:cNvSpPr/>
          <p:nvPr/>
        </p:nvSpPr>
        <p:spPr>
          <a:xfrm>
            <a:off x="9453923" y="5321655"/>
            <a:ext cx="138257" cy="138257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9325109" y="5279801"/>
            <a:ext cx="138257" cy="138257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Oval 31"/>
          <p:cNvSpPr/>
          <p:nvPr/>
        </p:nvSpPr>
        <p:spPr>
          <a:xfrm>
            <a:off x="9325109" y="5144358"/>
            <a:ext cx="138257" cy="138257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Oval 32"/>
          <p:cNvSpPr/>
          <p:nvPr/>
        </p:nvSpPr>
        <p:spPr>
          <a:xfrm>
            <a:off x="9453923" y="5102504"/>
            <a:ext cx="138257" cy="138257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Oval 33"/>
          <p:cNvSpPr/>
          <p:nvPr/>
        </p:nvSpPr>
        <p:spPr>
          <a:xfrm>
            <a:off x="9418320" y="5193792"/>
            <a:ext cx="115214" cy="115214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Oval 34"/>
          <p:cNvSpPr/>
          <p:nvPr/>
        </p:nvSpPr>
        <p:spPr>
          <a:xfrm>
            <a:off x="11827764" y="5212080"/>
            <a:ext cx="148132" cy="148132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11742466" y="5329482"/>
            <a:ext cx="148132" cy="148132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11604451" y="5284638"/>
            <a:ext cx="148132" cy="148132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Oval 37"/>
          <p:cNvSpPr/>
          <p:nvPr/>
        </p:nvSpPr>
        <p:spPr>
          <a:xfrm>
            <a:off x="11604451" y="5139521"/>
            <a:ext cx="148132" cy="148132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Oval 38"/>
          <p:cNvSpPr/>
          <p:nvPr/>
        </p:nvSpPr>
        <p:spPr>
          <a:xfrm>
            <a:off x="11742466" y="5094677"/>
            <a:ext cx="148132" cy="148132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Oval 39"/>
          <p:cNvSpPr/>
          <p:nvPr/>
        </p:nvSpPr>
        <p:spPr>
          <a:xfrm>
            <a:off x="11704320" y="5193792"/>
            <a:ext cx="123443" cy="123443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Oval 40"/>
          <p:cNvSpPr/>
          <p:nvPr/>
        </p:nvSpPr>
        <p:spPr>
          <a:xfrm>
            <a:off x="1943100" y="1371600"/>
            <a:ext cx="411479" cy="411479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Oval 41"/>
          <p:cNvSpPr/>
          <p:nvPr/>
        </p:nvSpPr>
        <p:spPr>
          <a:xfrm>
            <a:off x="2628900" y="1371600"/>
            <a:ext cx="411479" cy="411479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Oval 42"/>
          <p:cNvSpPr/>
          <p:nvPr/>
        </p:nvSpPr>
        <p:spPr>
          <a:xfrm>
            <a:off x="2011680" y="1645920"/>
            <a:ext cx="301752" cy="301752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Oval 43"/>
          <p:cNvSpPr/>
          <p:nvPr/>
        </p:nvSpPr>
        <p:spPr>
          <a:xfrm>
            <a:off x="2560320" y="1645920"/>
            <a:ext cx="301752" cy="301752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Rectangle 44"/>
          <p:cNvSpPr/>
          <p:nvPr/>
        </p:nvSpPr>
        <p:spPr>
          <a:xfrm>
            <a:off x="2231136" y="1234440"/>
            <a:ext cx="109728" cy="68580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Oval 45"/>
          <p:cNvSpPr/>
          <p:nvPr/>
        </p:nvSpPr>
        <p:spPr>
          <a:xfrm>
            <a:off x="9784080" y="1188720"/>
            <a:ext cx="329184" cy="329184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Oval 46"/>
          <p:cNvSpPr/>
          <p:nvPr/>
        </p:nvSpPr>
        <p:spPr>
          <a:xfrm>
            <a:off x="10332720" y="1188720"/>
            <a:ext cx="329184" cy="329184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Oval 47"/>
          <p:cNvSpPr/>
          <p:nvPr/>
        </p:nvSpPr>
        <p:spPr>
          <a:xfrm>
            <a:off x="9838944" y="1408176"/>
            <a:ext cx="241401" cy="24140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Oval 48"/>
          <p:cNvSpPr/>
          <p:nvPr/>
        </p:nvSpPr>
        <p:spPr>
          <a:xfrm>
            <a:off x="10277856" y="1408176"/>
            <a:ext cx="241401" cy="241401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Rectangle 49"/>
          <p:cNvSpPr/>
          <p:nvPr/>
        </p:nvSpPr>
        <p:spPr>
          <a:xfrm>
            <a:off x="10014508" y="1078992"/>
            <a:ext cx="87782" cy="54864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Oval 50"/>
          <p:cNvSpPr/>
          <p:nvPr/>
        </p:nvSpPr>
        <p:spPr>
          <a:xfrm>
            <a:off x="5943600" y="457200"/>
            <a:ext cx="914400" cy="91440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Oval 51"/>
          <p:cNvSpPr/>
          <p:nvPr/>
        </p:nvSpPr>
        <p:spPr>
          <a:xfrm>
            <a:off x="5980176" y="493776"/>
            <a:ext cx="822960" cy="82296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TextBox 52"/>
          <p:cNvSpPr txBox="1"/>
          <p:nvPr/>
        </p:nvSpPr>
        <p:spPr>
          <a:xfrm>
            <a:off x="731520" y="22860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  <a:latin typeface="Microsoft YaHei"/>
              </a:defRPr>
            </a:pPr>
            <a:r>
              <a:t>🌟 下节课见！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31520" y="320040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FFFFFF"/>
                </a:solidFill>
                <a:latin typeface="Microsoft YaHei"/>
              </a:defRPr>
            </a:pPr>
            <a:r>
              <a:t>图形王国还有更多秘密等着萌娃侦探们！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731520" y="566928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CEB55D"/>
                </a:solidFill>
                <a:latin typeface="Microsoft YaHei"/>
              </a:defRPr>
            </a:pPr>
            <a:r>
              <a:t>🦋🌸⭐ 每个孩子都是图形王国的小侦探！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31520" y="62179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FFFFFF"/>
                </a:solidFill>
                <a:latin typeface="Microsoft YaHei"/>
              </a:defRPr>
            </a:pPr>
            <a:r>
              <a:t>爱心托管班 · 第四节课 · 低龄组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🗺️ 图形王国探险地图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DFF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ounded Rectangle 30"/>
          <p:cNvSpPr/>
          <p:nvPr/>
        </p:nvSpPr>
        <p:spPr>
          <a:xfrm>
            <a:off x="457200" y="2011680"/>
            <a:ext cx="2697480" cy="30175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ectangle 31"/>
          <p:cNvSpPr/>
          <p:nvPr/>
        </p:nvSpPr>
        <p:spPr>
          <a:xfrm>
            <a:off x="457200" y="2011680"/>
            <a:ext cx="2697480" cy="73152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548640" y="2148840"/>
            <a:ext cx="2514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F3D15"/>
                </a:solidFill>
                <a:latin typeface="Microsoft YaHei"/>
              </a:defRPr>
            </a:pPr>
            <a:r>
              <a:t>🦋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48640" y="26517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43732C"/>
                </a:solidFill>
                <a:latin typeface="Microsoft YaHei"/>
              </a:defRPr>
            </a:pPr>
            <a:r>
              <a:t>魔法故事导入</a:t>
            </a:r>
          </a:p>
        </p:txBody>
      </p:sp>
      <p:sp>
        <p:nvSpPr>
          <p:cNvPr id="35" name="Rectangle 34"/>
          <p:cNvSpPr/>
          <p:nvPr/>
        </p:nvSpPr>
        <p:spPr>
          <a:xfrm>
            <a:off x="1005840" y="3063240"/>
            <a:ext cx="1600200" cy="18288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54864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2F3D15"/>
                </a:solidFill>
                <a:latin typeface="Microsoft YaHei"/>
              </a:defRPr>
            </a:pPr>
            <a:r>
              <a:t>蝴蝶对称魔法</a:t>
            </a:r>
            <a:br/>
            <a:r>
              <a:t>身体感受对称</a:t>
            </a:r>
            <a:br/>
            <a:r>
              <a:t>8分钟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3154680" y="301752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CEB55D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3383280" y="2011680"/>
            <a:ext cx="2697480" cy="30175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Rectangle 38"/>
          <p:cNvSpPr/>
          <p:nvPr/>
        </p:nvSpPr>
        <p:spPr>
          <a:xfrm>
            <a:off x="3383280" y="2011680"/>
            <a:ext cx="2697480" cy="73152"/>
          </a:xfrm>
          <a:prstGeom prst="rect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3474720" y="2148840"/>
            <a:ext cx="2514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F3D15"/>
                </a:solidFill>
                <a:latin typeface="Microsoft YaHei"/>
              </a:defRPr>
            </a:pPr>
            <a:r>
              <a:t>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474720" y="26517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43732C"/>
                </a:solidFill>
                <a:latin typeface="Microsoft YaHei"/>
              </a:defRPr>
            </a:pPr>
            <a:r>
              <a:t>动物侦探分队</a:t>
            </a:r>
          </a:p>
        </p:txBody>
      </p:sp>
      <p:sp>
        <p:nvSpPr>
          <p:cNvPr id="42" name="Rectangle 41"/>
          <p:cNvSpPr/>
          <p:nvPr/>
        </p:nvSpPr>
        <p:spPr>
          <a:xfrm>
            <a:off x="3931920" y="3063240"/>
            <a:ext cx="1600200" cy="18288"/>
          </a:xfrm>
          <a:prstGeom prst="rect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TextBox 42"/>
          <p:cNvSpPr txBox="1"/>
          <p:nvPr/>
        </p:nvSpPr>
        <p:spPr>
          <a:xfrm>
            <a:off x="347472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2F3D15"/>
                </a:solidFill>
                <a:latin typeface="Microsoft YaHei"/>
              </a:defRPr>
            </a:pPr>
            <a:r>
              <a:t>红黄蓝绿四色贴纸</a:t>
            </a:r>
            <a:br/>
            <a:r>
              <a:t>小兔小熊小猫小狗</a:t>
            </a:r>
            <a:br/>
            <a:r>
              <a:t>4分钟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080760" y="301752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CEB55D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45" name="Rounded Rectangle 44"/>
          <p:cNvSpPr/>
          <p:nvPr/>
        </p:nvSpPr>
        <p:spPr>
          <a:xfrm>
            <a:off x="6309360" y="2011680"/>
            <a:ext cx="2697480" cy="30175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Rectangle 45"/>
          <p:cNvSpPr/>
          <p:nvPr/>
        </p:nvSpPr>
        <p:spPr>
          <a:xfrm>
            <a:off x="6309360" y="2011680"/>
            <a:ext cx="2697480" cy="73152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TextBox 46"/>
          <p:cNvSpPr txBox="1"/>
          <p:nvPr/>
        </p:nvSpPr>
        <p:spPr>
          <a:xfrm>
            <a:off x="6400800" y="2148840"/>
            <a:ext cx="2514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F3D15"/>
                </a:solidFill>
                <a:latin typeface="Microsoft YaHei"/>
              </a:defRPr>
            </a:pPr>
            <a:r>
              <a:t>⭐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400800" y="26517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43732C"/>
                </a:solidFill>
                <a:latin typeface="Microsoft YaHei"/>
              </a:defRPr>
            </a:pPr>
            <a:r>
              <a:t>三大图形闯关</a:t>
            </a:r>
          </a:p>
        </p:txBody>
      </p:sp>
      <p:sp>
        <p:nvSpPr>
          <p:cNvPr id="49" name="Rectangle 48"/>
          <p:cNvSpPr/>
          <p:nvPr/>
        </p:nvSpPr>
        <p:spPr>
          <a:xfrm>
            <a:off x="6858000" y="3063240"/>
            <a:ext cx="1600200" cy="18288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TextBox 49"/>
          <p:cNvSpPr txBox="1"/>
          <p:nvPr/>
        </p:nvSpPr>
        <p:spPr>
          <a:xfrm>
            <a:off x="640080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2F3D15"/>
                </a:solidFill>
                <a:latin typeface="Microsoft YaHei"/>
              </a:defRPr>
            </a:pPr>
            <a:r>
              <a:t>迷宫寻字母STAR</a:t>
            </a:r>
            <a:br/>
            <a:r>
              <a:t>拯救蝴蝶·神奇连线</a:t>
            </a:r>
            <a:br/>
            <a:r>
              <a:t>23分钟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9006840" y="301752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CEB55D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52" name="Rounded Rectangle 51"/>
          <p:cNvSpPr/>
          <p:nvPr/>
        </p:nvSpPr>
        <p:spPr>
          <a:xfrm>
            <a:off x="9235440" y="2011680"/>
            <a:ext cx="2697480" cy="30175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Rectangle 52"/>
          <p:cNvSpPr/>
          <p:nvPr/>
        </p:nvSpPr>
        <p:spPr>
          <a:xfrm>
            <a:off x="9235440" y="2011680"/>
            <a:ext cx="2697480" cy="73152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TextBox 53"/>
          <p:cNvSpPr txBox="1"/>
          <p:nvPr/>
        </p:nvSpPr>
        <p:spPr>
          <a:xfrm>
            <a:off x="9326880" y="2148840"/>
            <a:ext cx="25146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F3D15"/>
                </a:solidFill>
                <a:latin typeface="Microsoft YaHei"/>
              </a:defRPr>
            </a:pPr>
            <a:r>
              <a:t>🏅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9326880" y="26517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43732C"/>
                </a:solidFill>
                <a:latin typeface="Microsoft YaHei"/>
              </a:defRPr>
            </a:pPr>
            <a:r>
              <a:t>星级侦探授勋</a:t>
            </a:r>
          </a:p>
        </p:txBody>
      </p:sp>
      <p:sp>
        <p:nvSpPr>
          <p:cNvPr id="56" name="Rectangle 55"/>
          <p:cNvSpPr/>
          <p:nvPr/>
        </p:nvSpPr>
        <p:spPr>
          <a:xfrm>
            <a:off x="9784080" y="3063240"/>
            <a:ext cx="1600200" cy="18288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7" name="TextBox 56"/>
          <p:cNvSpPr txBox="1"/>
          <p:nvPr/>
        </p:nvSpPr>
        <p:spPr>
          <a:xfrm>
            <a:off x="932688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2F3D15"/>
                </a:solidFill>
                <a:latin typeface="Microsoft YaHei"/>
              </a:defRPr>
            </a:pPr>
            <a:r>
              <a:t>速度·色彩·数字</a:t>
            </a:r>
            <a:br/>
            <a:r>
              <a:t>·纪律 人人有奖</a:t>
            </a:r>
            <a:br/>
            <a:r>
              <a:t>5分钟</a:t>
            </a:r>
          </a:p>
        </p:txBody>
      </p:sp>
      <p:sp>
        <p:nvSpPr>
          <p:cNvPr id="58" name="Oval 57"/>
          <p:cNvSpPr/>
          <p:nvPr/>
        </p:nvSpPr>
        <p:spPr>
          <a:xfrm>
            <a:off x="160020" y="1325880"/>
            <a:ext cx="137160" cy="13716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9" name="Oval 58"/>
          <p:cNvSpPr/>
          <p:nvPr/>
        </p:nvSpPr>
        <p:spPr>
          <a:xfrm>
            <a:off x="388620" y="1325880"/>
            <a:ext cx="137160" cy="13716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0" name="Oval 59"/>
          <p:cNvSpPr/>
          <p:nvPr/>
        </p:nvSpPr>
        <p:spPr>
          <a:xfrm>
            <a:off x="182879" y="1417320"/>
            <a:ext cx="100584" cy="10058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Oval 60"/>
          <p:cNvSpPr/>
          <p:nvPr/>
        </p:nvSpPr>
        <p:spPr>
          <a:xfrm>
            <a:off x="365760" y="1417320"/>
            <a:ext cx="100584" cy="10058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2" name="Rectangle 61"/>
          <p:cNvSpPr/>
          <p:nvPr/>
        </p:nvSpPr>
        <p:spPr>
          <a:xfrm>
            <a:off x="256031" y="1280160"/>
            <a:ext cx="36576" cy="22860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11498580" y="132588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4" name="Oval 63"/>
          <p:cNvSpPr/>
          <p:nvPr/>
        </p:nvSpPr>
        <p:spPr>
          <a:xfrm>
            <a:off x="11451192" y="1391103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Oval 64"/>
          <p:cNvSpPr/>
          <p:nvPr/>
        </p:nvSpPr>
        <p:spPr>
          <a:xfrm>
            <a:off x="11374517" y="136619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11374517" y="1285569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11451192" y="1260656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8" name="Oval 67"/>
          <p:cNvSpPr/>
          <p:nvPr/>
        </p:nvSpPr>
        <p:spPr>
          <a:xfrm>
            <a:off x="11430000" y="1307592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9" name="TextBox 68"/>
          <p:cNvSpPr txBox="1"/>
          <p:nvPr/>
        </p:nvSpPr>
        <p:spPr>
          <a:xfrm>
            <a:off x="731520" y="5303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7D4427"/>
                </a:solidFill>
                <a:latin typeface="Microsoft YaHei"/>
              </a:defRPr>
            </a:pPr>
            <a:r>
              <a:t>💡 侦探口号：小手拍拍，真相大白！</a:t>
            </a:r>
          </a:p>
        </p:txBody>
      </p:sp>
      <p:sp>
        <p:nvSpPr>
          <p:cNvPr id="70" name="Rectangle 69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Rectangle 70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TextBox 71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🧠 3-6岁萌娃侦探心理特点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731520" y="1508760"/>
            <a:ext cx="640080" cy="640080"/>
          </a:xfrm>
          <a:prstGeom prst="ellipse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731520" y="155448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F3D15"/>
                </a:solidFill>
                <a:latin typeface="Microsoft YaHei"/>
              </a:defRPr>
            </a:pPr>
            <a:r>
              <a:t>🎨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1645920" y="146304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色彩鲜艳+具象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645920" y="187452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F3D15"/>
                </a:solidFill>
                <a:latin typeface="Microsoft YaHei"/>
              </a:defRPr>
            </a:pPr>
            <a:r>
              <a:t>喜欢看图和鲜艳颜色</a:t>
            </a:r>
            <a:br/>
            <a:r>
              <a:t>注意力15-20分钟</a:t>
            </a:r>
            <a:br/>
            <a:r>
              <a:t>图形比数字更有吸引力</a:t>
            </a:r>
          </a:p>
        </p:txBody>
      </p:sp>
      <p:sp>
        <p:nvSpPr>
          <p:cNvPr id="35" name="Oval 34"/>
          <p:cNvSpPr/>
          <p:nvPr/>
        </p:nvSpPr>
        <p:spPr>
          <a:xfrm>
            <a:off x="731520" y="2697480"/>
            <a:ext cx="640080" cy="64008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TextBox 35"/>
          <p:cNvSpPr txBox="1"/>
          <p:nvPr/>
        </p:nvSpPr>
        <p:spPr>
          <a:xfrm>
            <a:off x="731520" y="274320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F3D15"/>
                </a:solidFill>
                <a:latin typeface="Microsoft YaHei"/>
              </a:defRPr>
            </a:pPr>
            <a:r>
              <a:t>📖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645920" y="265176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故事化学习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645920" y="306324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F3D15"/>
                </a:solidFill>
                <a:latin typeface="Microsoft YaHei"/>
              </a:defRPr>
            </a:pPr>
            <a:r>
              <a:t>图形王国的求助信</a:t>
            </a:r>
            <a:br/>
            <a:r>
              <a:t>蝴蝶翅膀不见了</a:t>
            </a:r>
            <a:br/>
            <a:r>
              <a:t>把知识藏进故事里</a:t>
            </a:r>
          </a:p>
        </p:txBody>
      </p:sp>
      <p:sp>
        <p:nvSpPr>
          <p:cNvPr id="39" name="Oval 38"/>
          <p:cNvSpPr/>
          <p:nvPr/>
        </p:nvSpPr>
        <p:spPr>
          <a:xfrm>
            <a:off x="731520" y="3886200"/>
            <a:ext cx="640080" cy="6400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731520" y="393192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F3D15"/>
                </a:solidFill>
                <a:latin typeface="Microsoft YaHei"/>
              </a:defRPr>
            </a:pPr>
            <a:r>
              <a:t>🤗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645920" y="384048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多鼓励+多互动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645920" y="425196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F3D15"/>
                </a:solidFill>
                <a:latin typeface="Microsoft YaHei"/>
              </a:defRPr>
            </a:pPr>
            <a:r>
              <a:t>肢体游戏、拍手口号</a:t>
            </a:r>
            <a:br/>
            <a:r>
              <a:t>手把手引导</a:t>
            </a:r>
            <a:br/>
            <a:r>
              <a:t>每个孩子都需要被看见</a:t>
            </a:r>
          </a:p>
        </p:txBody>
      </p:sp>
      <p:sp>
        <p:nvSpPr>
          <p:cNvPr id="43" name="Oval 42"/>
          <p:cNvSpPr/>
          <p:nvPr/>
        </p:nvSpPr>
        <p:spPr>
          <a:xfrm>
            <a:off x="731520" y="5074920"/>
            <a:ext cx="640080" cy="640080"/>
          </a:xfrm>
          <a:prstGeom prst="ellipse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731520" y="512064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F3D15"/>
                </a:solidFill>
                <a:latin typeface="Microsoft YaHei"/>
              </a:defRPr>
            </a:pPr>
            <a:r>
              <a:t>🌟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45920" y="5029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人人有奖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645920" y="544068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F3D15"/>
                </a:solidFill>
                <a:latin typeface="Microsoft YaHei"/>
              </a:defRPr>
            </a:pPr>
            <a:r>
              <a:t>好胜心强且心灵脆弱</a:t>
            </a:r>
            <a:br/>
            <a:r>
              <a:t>不评唯一第一名</a:t>
            </a:r>
            <a:br/>
            <a:r>
              <a:t>每人都有专属荣誉</a:t>
            </a:r>
          </a:p>
        </p:txBody>
      </p:sp>
      <p:sp>
        <p:nvSpPr>
          <p:cNvPr id="47" name="Rounded Rectangle 46"/>
          <p:cNvSpPr/>
          <p:nvPr/>
        </p:nvSpPr>
        <p:spPr>
          <a:xfrm>
            <a:off x="8046720" y="1645920"/>
            <a:ext cx="3474720" cy="4572000"/>
          </a:xfrm>
          <a:prstGeom prst="round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Oval 47"/>
          <p:cNvSpPr/>
          <p:nvPr/>
        </p:nvSpPr>
        <p:spPr>
          <a:xfrm>
            <a:off x="9441180" y="2011680"/>
            <a:ext cx="411479" cy="411479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Oval 48"/>
          <p:cNvSpPr/>
          <p:nvPr/>
        </p:nvSpPr>
        <p:spPr>
          <a:xfrm>
            <a:off x="10126980" y="2011680"/>
            <a:ext cx="411479" cy="411479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Oval 49"/>
          <p:cNvSpPr/>
          <p:nvPr/>
        </p:nvSpPr>
        <p:spPr>
          <a:xfrm>
            <a:off x="9509759" y="2286000"/>
            <a:ext cx="301752" cy="301752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Oval 50"/>
          <p:cNvSpPr/>
          <p:nvPr/>
        </p:nvSpPr>
        <p:spPr>
          <a:xfrm>
            <a:off x="10058400" y="2286000"/>
            <a:ext cx="301752" cy="301752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Rectangle 51"/>
          <p:cNvSpPr/>
          <p:nvPr/>
        </p:nvSpPr>
        <p:spPr>
          <a:xfrm>
            <a:off x="9729215" y="1874520"/>
            <a:ext cx="109728" cy="68580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Oval 52"/>
          <p:cNvSpPr/>
          <p:nvPr/>
        </p:nvSpPr>
        <p:spPr>
          <a:xfrm>
            <a:off x="8613648" y="3200400"/>
            <a:ext cx="131673" cy="131673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Oval 53"/>
          <p:cNvSpPr/>
          <p:nvPr/>
        </p:nvSpPr>
        <p:spPr>
          <a:xfrm>
            <a:off x="8537827" y="3304757"/>
            <a:ext cx="131673" cy="131673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Oval 54"/>
          <p:cNvSpPr/>
          <p:nvPr/>
        </p:nvSpPr>
        <p:spPr>
          <a:xfrm>
            <a:off x="8415148" y="3264896"/>
            <a:ext cx="131673" cy="131673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6" name="Oval 55"/>
          <p:cNvSpPr/>
          <p:nvPr/>
        </p:nvSpPr>
        <p:spPr>
          <a:xfrm>
            <a:off x="8415148" y="3135903"/>
            <a:ext cx="131673" cy="131673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7" name="Oval 56"/>
          <p:cNvSpPr/>
          <p:nvPr/>
        </p:nvSpPr>
        <p:spPr>
          <a:xfrm>
            <a:off x="8537827" y="3096042"/>
            <a:ext cx="131673" cy="131673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Oval 57"/>
          <p:cNvSpPr/>
          <p:nvPr/>
        </p:nvSpPr>
        <p:spPr>
          <a:xfrm>
            <a:off x="8503920" y="3182112"/>
            <a:ext cx="109728" cy="109728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9" name="Oval 58"/>
          <p:cNvSpPr/>
          <p:nvPr/>
        </p:nvSpPr>
        <p:spPr>
          <a:xfrm>
            <a:off x="10597896" y="365760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0" name="Oval 59"/>
          <p:cNvSpPr/>
          <p:nvPr/>
        </p:nvSpPr>
        <p:spPr>
          <a:xfrm>
            <a:off x="10541030" y="373586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Oval 60"/>
          <p:cNvSpPr/>
          <p:nvPr/>
        </p:nvSpPr>
        <p:spPr>
          <a:xfrm>
            <a:off x="10449021" y="370597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2" name="Oval 61"/>
          <p:cNvSpPr/>
          <p:nvPr/>
        </p:nvSpPr>
        <p:spPr>
          <a:xfrm>
            <a:off x="10449021" y="360922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10541030" y="357933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4" name="Oval 63"/>
          <p:cNvSpPr/>
          <p:nvPr/>
        </p:nvSpPr>
        <p:spPr>
          <a:xfrm>
            <a:off x="10515600" y="363931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Oval 64"/>
          <p:cNvSpPr/>
          <p:nvPr/>
        </p:nvSpPr>
        <p:spPr>
          <a:xfrm>
            <a:off x="9784080" y="4389120"/>
            <a:ext cx="640080" cy="6400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9820655" y="4425696"/>
            <a:ext cx="548640" cy="54864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TextBox 66"/>
          <p:cNvSpPr txBox="1"/>
          <p:nvPr/>
        </p:nvSpPr>
        <p:spPr>
          <a:xfrm>
            <a:off x="8229600" y="4754880"/>
            <a:ext cx="31089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FFFFF"/>
                </a:solidFill>
                <a:latin typeface="Microsoft YaHei"/>
              </a:defRPr>
            </a:pPr>
            <a:r>
              <a:t>图形王国欢迎你！</a:t>
            </a:r>
          </a:p>
        </p:txBody>
      </p:sp>
      <p:sp>
        <p:nvSpPr>
          <p:cNvPr id="68" name="Rectangle 67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9" name="Rectangle 68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TextBox 69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🦋 魔法故事：图形国王的求助信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DFF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Rounded Rectangle 30"/>
          <p:cNvSpPr/>
          <p:nvPr/>
        </p:nvSpPr>
        <p:spPr>
          <a:xfrm>
            <a:off x="731520" y="1554480"/>
            <a:ext cx="6858000" cy="47548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Rectangle 31"/>
          <p:cNvSpPr/>
          <p:nvPr/>
        </p:nvSpPr>
        <p:spPr>
          <a:xfrm>
            <a:off x="731520" y="1554480"/>
            <a:ext cx="6858000" cy="73152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1097280" y="1737360"/>
            <a:ext cx="621792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2F3D15"/>
                </a:solidFill>
                <a:latin typeface="Microsoft YaHei"/>
              </a:defRPr>
            </a:pPr>
            <a:r>
              <a:t>（老师戴上侦探帽，拿出放大镜🔍）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2F3D15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400" b="1">
                <a:solidFill>
                  <a:srgbClr val="2F3D15"/>
                </a:solidFill>
                <a:latin typeface="Microsoft YaHei"/>
              </a:defRPr>
            </a:pPr>
            <a:r>
              <a:t>嘘——小侦探们！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2F3D15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000" b="0">
                <a:solidFill>
                  <a:srgbClr val="2F3D15"/>
                </a:solidFill>
                <a:latin typeface="Microsoft YaHei"/>
              </a:defRPr>
            </a:pPr>
            <a:r>
              <a:t>图形王国的国王刚刚发来求助信！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2F3D15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000" b="0">
                <a:solidFill>
                  <a:srgbClr val="2F3D15"/>
                </a:solidFill>
                <a:latin typeface="Microsoft YaHei"/>
              </a:defRPr>
            </a:pPr>
            <a:r>
              <a:t>王国里的图形密码</a:t>
            </a:r>
          </a:p>
          <a:p>
            <a:pPr algn="l">
              <a:spcAft>
                <a:spcPts val="400"/>
              </a:spcAft>
              <a:defRPr sz="2400" b="1">
                <a:solidFill>
                  <a:srgbClr val="7D4427"/>
                </a:solidFill>
                <a:latin typeface="Microsoft YaHei"/>
              </a:defRPr>
            </a:pPr>
            <a:r>
              <a:t>被调皮的怪兽藏起来了！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2F3D15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000" b="0">
                <a:solidFill>
                  <a:srgbClr val="2F3D15"/>
                </a:solidFill>
                <a:latin typeface="Microsoft YaHei"/>
              </a:defRPr>
            </a:pPr>
            <a:r>
              <a:t>今天我们要化身萌娃侦探</a:t>
            </a:r>
          </a:p>
          <a:p>
            <a:pPr algn="l">
              <a:spcAft>
                <a:spcPts val="400"/>
              </a:spcAft>
              <a:defRPr sz="2200" b="1">
                <a:solidFill>
                  <a:srgbClr val="43732C"/>
                </a:solidFill>
                <a:latin typeface="Microsoft YaHei"/>
              </a:defRPr>
            </a:pPr>
            <a:r>
              <a:t>一起去闯关寻宝——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2F3D15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600" b="1">
                <a:solidFill>
                  <a:srgbClr val="7D4427"/>
                </a:solidFill>
                <a:latin typeface="Microsoft YaHei"/>
              </a:defRPr>
            </a:pPr>
            <a:r>
              <a:t>你们有信心吗？🦋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8046720" y="1554480"/>
            <a:ext cx="3657600" cy="4572000"/>
          </a:xfrm>
          <a:prstGeom prst="round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Oval 34"/>
          <p:cNvSpPr/>
          <p:nvPr/>
        </p:nvSpPr>
        <p:spPr>
          <a:xfrm>
            <a:off x="9189720" y="2103120"/>
            <a:ext cx="493776" cy="493776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10012680" y="2103120"/>
            <a:ext cx="493776" cy="493776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9272016" y="2432303"/>
            <a:ext cx="362102" cy="362102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Oval 37"/>
          <p:cNvSpPr/>
          <p:nvPr/>
        </p:nvSpPr>
        <p:spPr>
          <a:xfrm>
            <a:off x="9930384" y="2432303"/>
            <a:ext cx="362102" cy="362102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Rectangle 38"/>
          <p:cNvSpPr/>
          <p:nvPr/>
        </p:nvSpPr>
        <p:spPr>
          <a:xfrm>
            <a:off x="9535363" y="1938527"/>
            <a:ext cx="131673" cy="82296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Oval 39"/>
          <p:cNvSpPr/>
          <p:nvPr/>
        </p:nvSpPr>
        <p:spPr>
          <a:xfrm>
            <a:off x="8417052" y="3657600"/>
            <a:ext cx="115214" cy="11521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Oval 40"/>
          <p:cNvSpPr/>
          <p:nvPr/>
        </p:nvSpPr>
        <p:spPr>
          <a:xfrm>
            <a:off x="8350709" y="3748912"/>
            <a:ext cx="115214" cy="11521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2" name="Oval 41"/>
          <p:cNvSpPr/>
          <p:nvPr/>
        </p:nvSpPr>
        <p:spPr>
          <a:xfrm>
            <a:off x="8243364" y="3714034"/>
            <a:ext cx="115214" cy="11521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Oval 42"/>
          <p:cNvSpPr/>
          <p:nvPr/>
        </p:nvSpPr>
        <p:spPr>
          <a:xfrm>
            <a:off x="8243364" y="3601165"/>
            <a:ext cx="115214" cy="11521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Oval 43"/>
          <p:cNvSpPr/>
          <p:nvPr/>
        </p:nvSpPr>
        <p:spPr>
          <a:xfrm>
            <a:off x="8350709" y="3566287"/>
            <a:ext cx="115214" cy="115214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Oval 44"/>
          <p:cNvSpPr/>
          <p:nvPr/>
        </p:nvSpPr>
        <p:spPr>
          <a:xfrm>
            <a:off x="8321040" y="3639312"/>
            <a:ext cx="96012" cy="96012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Oval 45"/>
          <p:cNvSpPr/>
          <p:nvPr/>
        </p:nvSpPr>
        <p:spPr>
          <a:xfrm>
            <a:off x="10872216" y="411480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Oval 46"/>
          <p:cNvSpPr/>
          <p:nvPr/>
        </p:nvSpPr>
        <p:spPr>
          <a:xfrm>
            <a:off x="10815350" y="419306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Oval 47"/>
          <p:cNvSpPr/>
          <p:nvPr/>
        </p:nvSpPr>
        <p:spPr>
          <a:xfrm>
            <a:off x="10723341" y="416317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Oval 48"/>
          <p:cNvSpPr/>
          <p:nvPr/>
        </p:nvSpPr>
        <p:spPr>
          <a:xfrm>
            <a:off x="10723341" y="406642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Oval 49"/>
          <p:cNvSpPr/>
          <p:nvPr/>
        </p:nvSpPr>
        <p:spPr>
          <a:xfrm>
            <a:off x="10815350" y="403653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Oval 50"/>
          <p:cNvSpPr/>
          <p:nvPr/>
        </p:nvSpPr>
        <p:spPr>
          <a:xfrm>
            <a:off x="10789920" y="409651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Oval 51"/>
          <p:cNvSpPr/>
          <p:nvPr/>
        </p:nvSpPr>
        <p:spPr>
          <a:xfrm>
            <a:off x="9784080" y="4572000"/>
            <a:ext cx="731520" cy="73152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Oval 52"/>
          <p:cNvSpPr/>
          <p:nvPr/>
        </p:nvSpPr>
        <p:spPr>
          <a:xfrm>
            <a:off x="9820655" y="4608576"/>
            <a:ext cx="640080" cy="64008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TextBox 53"/>
          <p:cNvSpPr txBox="1"/>
          <p:nvPr/>
        </p:nvSpPr>
        <p:spPr>
          <a:xfrm>
            <a:off x="8229600" y="5212080"/>
            <a:ext cx="32918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FFFFFF"/>
                </a:solidFill>
                <a:latin typeface="Microsoft YaHei"/>
              </a:defRPr>
            </a:pPr>
            <a:r>
              <a:t>🦋🌸⭐</a:t>
            </a:r>
          </a:p>
        </p:txBody>
      </p:sp>
      <p:sp>
        <p:nvSpPr>
          <p:cNvPr id="55" name="Rectangle 54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6" name="Rectangle 55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7" name="TextBox 56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🦋 对称魔法：蝴蝶的翅膀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F3D15"/>
                </a:solidFill>
                <a:latin typeface="Microsoft YaHei"/>
              </a:defRPr>
            </a:pPr>
            <a:r>
              <a:t>🧐 老师拿出折叠的彩色蝴蝶，慢慢打开——</a:t>
            </a:r>
          </a:p>
        </p:txBody>
      </p:sp>
      <p:sp>
        <p:nvSpPr>
          <p:cNvPr id="32" name="Oval 31"/>
          <p:cNvSpPr/>
          <p:nvPr/>
        </p:nvSpPr>
        <p:spPr>
          <a:xfrm>
            <a:off x="4599432" y="2002536"/>
            <a:ext cx="960120" cy="96012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Oval 32"/>
          <p:cNvSpPr/>
          <p:nvPr/>
        </p:nvSpPr>
        <p:spPr>
          <a:xfrm>
            <a:off x="6400800" y="1980995"/>
            <a:ext cx="960120" cy="96012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Oval 33"/>
          <p:cNvSpPr/>
          <p:nvPr/>
        </p:nvSpPr>
        <p:spPr>
          <a:xfrm>
            <a:off x="5067605" y="2623069"/>
            <a:ext cx="704088" cy="704088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Oval 34"/>
          <p:cNvSpPr/>
          <p:nvPr/>
        </p:nvSpPr>
        <p:spPr>
          <a:xfrm>
            <a:off x="6098134" y="2647188"/>
            <a:ext cx="704088" cy="704088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Rectangle 35"/>
          <p:cNvSpPr/>
          <p:nvPr/>
        </p:nvSpPr>
        <p:spPr>
          <a:xfrm>
            <a:off x="5815584" y="1783079"/>
            <a:ext cx="256032" cy="160020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1828800" y="274320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43732C"/>
                </a:solidFill>
                <a:latin typeface="Microsoft YaHei"/>
              </a:defRPr>
            </a:pPr>
            <a:r>
              <a:t>⬅️ 左边翅膀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772400" y="2743200"/>
            <a:ext cx="27432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43732C"/>
                </a:solidFill>
                <a:latin typeface="Microsoft YaHei"/>
              </a:defRPr>
            </a:pPr>
            <a:r>
              <a:t>右边翅膀 ➡️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389120" y="3291840"/>
            <a:ext cx="33832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7D4427"/>
                </a:solidFill>
                <a:latin typeface="Microsoft YaHei"/>
              </a:defRPr>
            </a:pPr>
            <a:r>
              <a:t>一模一样！就像照镜子</a:t>
            </a:r>
          </a:p>
        </p:txBody>
      </p:sp>
      <p:sp>
        <p:nvSpPr>
          <p:cNvPr id="40" name="Rounded Rectangle 39"/>
          <p:cNvSpPr/>
          <p:nvPr/>
        </p:nvSpPr>
        <p:spPr>
          <a:xfrm>
            <a:off x="2286000" y="3931920"/>
            <a:ext cx="7589520" cy="1371600"/>
          </a:xfrm>
          <a:prstGeom prst="round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/>
          <p:cNvSpPr txBox="1"/>
          <p:nvPr/>
        </p:nvSpPr>
        <p:spPr>
          <a:xfrm>
            <a:off x="2468880" y="4069080"/>
            <a:ext cx="722376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FFFF"/>
                </a:solidFill>
                <a:latin typeface="Microsoft YaHei"/>
              </a:defRPr>
            </a:pPr>
            <a:r>
              <a:t>🎯 轴对称：左边和右边完全一样，像照镜子一样！</a:t>
            </a:r>
            <a:br/>
            <a:r>
              <a:t>这种魔法在图形王国里叫轴对称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1520" y="55778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43732C"/>
                </a:solidFill>
                <a:latin typeface="Microsoft YaHei"/>
              </a:defRPr>
            </a:pPr>
            <a:r>
              <a:t>🤗 一起来做：双手合十，像翅膀一样张开——感受对称！</a:t>
            </a:r>
          </a:p>
        </p:txBody>
      </p:sp>
      <p:sp>
        <p:nvSpPr>
          <p:cNvPr id="43" name="Rectangle 4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Rectangle 43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TextBox 44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🐰 动物侦探小队成立！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DFF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F3D15"/>
                </a:solidFill>
                <a:latin typeface="Microsoft YaHei"/>
              </a:defRPr>
            </a:pPr>
            <a:r>
              <a:t>📋 抽取四色动物贴纸，自动分成四个小队！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457200" y="2103120"/>
            <a:ext cx="2697480" cy="29260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ectangle 32"/>
          <p:cNvSpPr/>
          <p:nvPr/>
        </p:nvSpPr>
        <p:spPr>
          <a:xfrm>
            <a:off x="457200" y="2103120"/>
            <a:ext cx="2697480" cy="73152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Rectangle 33"/>
          <p:cNvSpPr/>
          <p:nvPr/>
        </p:nvSpPr>
        <p:spPr>
          <a:xfrm>
            <a:off x="457200" y="2103120"/>
            <a:ext cx="2697480" cy="73152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548640" y="2194560"/>
            <a:ext cx="2514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548640" y="3412938"/>
            <a:ext cx="2514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rPr dirty="0" err="1">
                <a:solidFill>
                  <a:schemeClr val="accent6">
                    <a:lumMod val="50000"/>
                  </a:schemeClr>
                </a:solidFill>
              </a:rPr>
              <a:t>小兔小队</a:t>
            </a:r>
            <a:endParaRPr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48640" y="3200400"/>
            <a:ext cx="2514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红色贴纸</a:t>
            </a:r>
          </a:p>
        </p:txBody>
      </p:sp>
      <p:sp>
        <p:nvSpPr>
          <p:cNvPr id="38" name="Rounded Rectangle 37"/>
          <p:cNvSpPr/>
          <p:nvPr/>
        </p:nvSpPr>
        <p:spPr>
          <a:xfrm>
            <a:off x="3383280" y="2103120"/>
            <a:ext cx="2697480" cy="29260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Rectangle 38"/>
          <p:cNvSpPr/>
          <p:nvPr/>
        </p:nvSpPr>
        <p:spPr>
          <a:xfrm>
            <a:off x="3383280" y="2103120"/>
            <a:ext cx="2697480" cy="73152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Rectangle 39"/>
          <p:cNvSpPr/>
          <p:nvPr/>
        </p:nvSpPr>
        <p:spPr>
          <a:xfrm>
            <a:off x="3383280" y="2103120"/>
            <a:ext cx="2697480" cy="731520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/>
          <p:cNvSpPr txBox="1"/>
          <p:nvPr/>
        </p:nvSpPr>
        <p:spPr>
          <a:xfrm>
            <a:off x="3474720" y="2194560"/>
            <a:ext cx="2514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🐻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497580" y="3439257"/>
            <a:ext cx="2514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rPr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小熊小队</a:t>
            </a:r>
            <a:endParaRPr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29000" y="3015464"/>
            <a:ext cx="2514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黄色贴纸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6309360" y="2103120"/>
            <a:ext cx="2697480" cy="29260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5" name="Rectangle 44"/>
          <p:cNvSpPr/>
          <p:nvPr/>
        </p:nvSpPr>
        <p:spPr>
          <a:xfrm>
            <a:off x="6309360" y="2103120"/>
            <a:ext cx="2697480" cy="73152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6" name="Rectangle 45"/>
          <p:cNvSpPr/>
          <p:nvPr/>
        </p:nvSpPr>
        <p:spPr>
          <a:xfrm>
            <a:off x="6309360" y="2103120"/>
            <a:ext cx="2697480" cy="73152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TextBox 46"/>
          <p:cNvSpPr txBox="1"/>
          <p:nvPr/>
        </p:nvSpPr>
        <p:spPr>
          <a:xfrm>
            <a:off x="6400800" y="2194560"/>
            <a:ext cx="2514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🐱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446520" y="3504177"/>
            <a:ext cx="2514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rPr>
                <a:solidFill>
                  <a:schemeClr val="accent6">
                    <a:lumMod val="60000"/>
                    <a:lumOff val="40000"/>
                  </a:schemeClr>
                </a:solidFill>
              </a:rPr>
              <a:t>小猫小队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00800" y="3200400"/>
            <a:ext cx="2514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蓝色贴纸</a:t>
            </a:r>
          </a:p>
        </p:txBody>
      </p:sp>
      <p:sp>
        <p:nvSpPr>
          <p:cNvPr id="50" name="Rounded Rectangle 49"/>
          <p:cNvSpPr/>
          <p:nvPr/>
        </p:nvSpPr>
        <p:spPr>
          <a:xfrm>
            <a:off x="9235440" y="2103120"/>
            <a:ext cx="2697480" cy="29260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1" name="Rectangle 50"/>
          <p:cNvSpPr/>
          <p:nvPr/>
        </p:nvSpPr>
        <p:spPr>
          <a:xfrm>
            <a:off x="9235440" y="2103120"/>
            <a:ext cx="2697480" cy="73152"/>
          </a:xfrm>
          <a:prstGeom prst="rect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Rectangle 51"/>
          <p:cNvSpPr/>
          <p:nvPr/>
        </p:nvSpPr>
        <p:spPr>
          <a:xfrm>
            <a:off x="9235440" y="2103120"/>
            <a:ext cx="2697480" cy="731520"/>
          </a:xfrm>
          <a:prstGeom prst="rect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TextBox 52"/>
          <p:cNvSpPr txBox="1"/>
          <p:nvPr/>
        </p:nvSpPr>
        <p:spPr>
          <a:xfrm>
            <a:off x="9326880" y="2194560"/>
            <a:ext cx="25146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🐶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372600" y="3456432"/>
            <a:ext cx="25146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rPr dirty="0" err="1">
                <a:solidFill>
                  <a:schemeClr val="accent6">
                    <a:lumMod val="40000"/>
                    <a:lumOff val="60000"/>
                  </a:schemeClr>
                </a:solidFill>
              </a:rPr>
              <a:t>小狗小队</a:t>
            </a:r>
            <a:endParaRPr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326880" y="3200400"/>
            <a:ext cx="25146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绿色贴纸</a:t>
            </a:r>
          </a:p>
        </p:txBody>
      </p:sp>
      <p:sp>
        <p:nvSpPr>
          <p:cNvPr id="56" name="Oval 55"/>
          <p:cNvSpPr/>
          <p:nvPr/>
        </p:nvSpPr>
        <p:spPr>
          <a:xfrm>
            <a:off x="342900" y="132588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7" name="Oval 56"/>
          <p:cNvSpPr/>
          <p:nvPr/>
        </p:nvSpPr>
        <p:spPr>
          <a:xfrm>
            <a:off x="295512" y="1391103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Oval 57"/>
          <p:cNvSpPr/>
          <p:nvPr/>
        </p:nvSpPr>
        <p:spPr>
          <a:xfrm>
            <a:off x="218837" y="1366190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9" name="Oval 58"/>
          <p:cNvSpPr/>
          <p:nvPr/>
        </p:nvSpPr>
        <p:spPr>
          <a:xfrm>
            <a:off x="218837" y="1285569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0" name="Oval 59"/>
          <p:cNvSpPr/>
          <p:nvPr/>
        </p:nvSpPr>
        <p:spPr>
          <a:xfrm>
            <a:off x="295512" y="1260656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Oval 60"/>
          <p:cNvSpPr/>
          <p:nvPr/>
        </p:nvSpPr>
        <p:spPr>
          <a:xfrm>
            <a:off x="274320" y="1307592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2" name="Oval 61"/>
          <p:cNvSpPr/>
          <p:nvPr/>
        </p:nvSpPr>
        <p:spPr>
          <a:xfrm>
            <a:off x="11292840" y="1325880"/>
            <a:ext cx="164592" cy="164592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3" name="Oval 62"/>
          <p:cNvSpPr/>
          <p:nvPr/>
        </p:nvSpPr>
        <p:spPr>
          <a:xfrm>
            <a:off x="11567160" y="1325880"/>
            <a:ext cx="164592" cy="164592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4" name="Oval 63"/>
          <p:cNvSpPr/>
          <p:nvPr/>
        </p:nvSpPr>
        <p:spPr>
          <a:xfrm>
            <a:off x="11320272" y="1435607"/>
            <a:ext cx="120700" cy="120700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Oval 64"/>
          <p:cNvSpPr/>
          <p:nvPr/>
        </p:nvSpPr>
        <p:spPr>
          <a:xfrm>
            <a:off x="11539728" y="1435607"/>
            <a:ext cx="120700" cy="120700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Rectangle 65"/>
          <p:cNvSpPr/>
          <p:nvPr/>
        </p:nvSpPr>
        <p:spPr>
          <a:xfrm>
            <a:off x="11408054" y="1271016"/>
            <a:ext cx="43891" cy="27432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TextBox 66"/>
          <p:cNvSpPr txBox="1"/>
          <p:nvPr/>
        </p:nvSpPr>
        <p:spPr>
          <a:xfrm>
            <a:off x="731520" y="53035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7D4427"/>
                </a:solidFill>
                <a:latin typeface="Microsoft YaHei"/>
              </a:defRPr>
            </a:pPr>
            <a:r>
              <a:t>🙌 一起大喊侦探口号：小手拍拍，真相大白！</a:t>
            </a:r>
          </a:p>
        </p:txBody>
      </p:sp>
      <p:sp>
        <p:nvSpPr>
          <p:cNvPr id="68" name="Rectangle 67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9" name="Rectangle 68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0" name="TextBox 69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🧩 关卡一：迷宫寻字母 —— 找到 STAR！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F3D15"/>
                </a:solidFill>
                <a:latin typeface="Microsoft YaHei"/>
              </a:defRPr>
            </a:pPr>
            <a:r>
              <a:t>📋 每人一张迷宫图，正确路径上散落4个字母：S T A R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828800" y="2103120"/>
            <a:ext cx="8503920" cy="2286000"/>
          </a:xfrm>
          <a:prstGeom prst="roundRect">
            <a:avLst/>
          </a:prstGeom>
          <a:solidFill>
            <a:srgbClr val="CDE68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2011680" y="2194560"/>
            <a:ext cx="81381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43732C"/>
                </a:solidFill>
                <a:latin typeface="Microsoft YaHei"/>
              </a:defRPr>
            </a:pPr>
            <a:r>
              <a:t>🗺️ 迷宫地图（用手指或画笔走迷宫）</a:t>
            </a:r>
          </a:p>
        </p:txBody>
      </p:sp>
      <p:sp>
        <p:nvSpPr>
          <p:cNvPr id="34" name="Oval 33"/>
          <p:cNvSpPr/>
          <p:nvPr/>
        </p:nvSpPr>
        <p:spPr>
          <a:xfrm>
            <a:off x="2560320" y="2926080"/>
            <a:ext cx="731520" cy="731520"/>
          </a:xfrm>
          <a:prstGeom prst="ellipse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2560320" y="3017520"/>
            <a:ext cx="7315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S</a:t>
            </a:r>
          </a:p>
        </p:txBody>
      </p:sp>
      <p:sp>
        <p:nvSpPr>
          <p:cNvPr id="36" name="Oval 35"/>
          <p:cNvSpPr/>
          <p:nvPr/>
        </p:nvSpPr>
        <p:spPr>
          <a:xfrm>
            <a:off x="4572000" y="2926080"/>
            <a:ext cx="731520" cy="73152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4572000" y="3017520"/>
            <a:ext cx="7315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T</a:t>
            </a:r>
          </a:p>
        </p:txBody>
      </p:sp>
      <p:sp>
        <p:nvSpPr>
          <p:cNvPr id="38" name="Oval 37"/>
          <p:cNvSpPr/>
          <p:nvPr/>
        </p:nvSpPr>
        <p:spPr>
          <a:xfrm>
            <a:off x="6583680" y="2926080"/>
            <a:ext cx="731520" cy="73152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TextBox 38"/>
          <p:cNvSpPr txBox="1"/>
          <p:nvPr/>
        </p:nvSpPr>
        <p:spPr>
          <a:xfrm>
            <a:off x="6583680" y="3017520"/>
            <a:ext cx="7315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A</a:t>
            </a:r>
          </a:p>
        </p:txBody>
      </p:sp>
      <p:sp>
        <p:nvSpPr>
          <p:cNvPr id="40" name="Oval 39"/>
          <p:cNvSpPr/>
          <p:nvPr/>
        </p:nvSpPr>
        <p:spPr>
          <a:xfrm>
            <a:off x="8595360" y="2926080"/>
            <a:ext cx="731520" cy="731520"/>
          </a:xfrm>
          <a:prstGeom prst="ellipse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/>
          <p:cNvSpPr txBox="1"/>
          <p:nvPr/>
        </p:nvSpPr>
        <p:spPr>
          <a:xfrm>
            <a:off x="8595360" y="3017520"/>
            <a:ext cx="73152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1">
                <a:solidFill>
                  <a:srgbClr val="FFFFFF"/>
                </a:solidFill>
                <a:latin typeface="Microsoft YaHei"/>
              </a:defRPr>
            </a:pPr>
            <a:r>
              <a:t>R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291839" y="3063240"/>
            <a:ext cx="10972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→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303520" y="3063240"/>
            <a:ext cx="10972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→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315200" y="3063240"/>
            <a:ext cx="109728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F3D15"/>
                </a:solidFill>
                <a:latin typeface="Microsoft YaHei"/>
              </a:defRPr>
            </a:pPr>
            <a:r>
              <a:t>→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31520" y="46634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7D4427"/>
                </a:solidFill>
                <a:latin typeface="Microsoft YaHei"/>
              </a:defRPr>
            </a:pPr>
            <a:r>
              <a:t>👶 3岁小朋友：老师在大屏幕上用手指带读，助教牵手一起找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31520" y="51206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EB55D"/>
                </a:solidFill>
                <a:latin typeface="Microsoft YaHei"/>
              </a:defRPr>
            </a:pPr>
            <a:r>
              <a:t>🎉 全班大声读：S-T-A-R → STAR（星星）！第一个线索GET！</a:t>
            </a:r>
          </a:p>
        </p:txBody>
      </p:sp>
      <p:sp>
        <p:nvSpPr>
          <p:cNvPr id="47" name="Rectangle 46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8" name="Rectangle 47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TextBox 48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🦋 关卡二：拯救蝴蝶 —— 对称涂色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DFF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7D4427"/>
                </a:solidFill>
                <a:latin typeface="Microsoft YaHei"/>
              </a:defRPr>
            </a:pPr>
            <a:r>
              <a:t>🖍️ 蝴蝶右半边翅膀被怪兽变透明了！快用画笔救它！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914400" y="2103120"/>
            <a:ext cx="4846320" cy="29260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Rectangle 32"/>
          <p:cNvSpPr/>
          <p:nvPr/>
        </p:nvSpPr>
        <p:spPr>
          <a:xfrm>
            <a:off x="914400" y="2103120"/>
            <a:ext cx="4846320" cy="73152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1097280" y="2240280"/>
            <a:ext cx="44805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43732C"/>
                </a:solidFill>
                <a:latin typeface="Microsoft YaHei"/>
              </a:defRPr>
            </a:pPr>
            <a:r>
              <a:t>左边（完整）</a:t>
            </a:r>
          </a:p>
        </p:txBody>
      </p:sp>
      <p:sp>
        <p:nvSpPr>
          <p:cNvPr id="35" name="Oval 34"/>
          <p:cNvSpPr/>
          <p:nvPr/>
        </p:nvSpPr>
        <p:spPr>
          <a:xfrm>
            <a:off x="2359152" y="3194434"/>
            <a:ext cx="603504" cy="603504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Oval 35"/>
          <p:cNvSpPr/>
          <p:nvPr/>
        </p:nvSpPr>
        <p:spPr>
          <a:xfrm>
            <a:off x="3582888" y="3151372"/>
            <a:ext cx="603504" cy="652532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Oval 36"/>
          <p:cNvSpPr/>
          <p:nvPr/>
        </p:nvSpPr>
        <p:spPr>
          <a:xfrm>
            <a:off x="2760843" y="3602736"/>
            <a:ext cx="442569" cy="442569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Oval 37"/>
          <p:cNvSpPr/>
          <p:nvPr/>
        </p:nvSpPr>
        <p:spPr>
          <a:xfrm>
            <a:off x="3452774" y="3600908"/>
            <a:ext cx="442569" cy="442569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9" name="Rectangle 38"/>
          <p:cNvSpPr/>
          <p:nvPr/>
        </p:nvSpPr>
        <p:spPr>
          <a:xfrm>
            <a:off x="3211372" y="2999232"/>
            <a:ext cx="160934" cy="100584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1097280" y="4572000"/>
            <a:ext cx="4480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照着左边涂颜色！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5943600" y="3200400"/>
            <a:ext cx="457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7D4427"/>
                </a:solidFill>
                <a:latin typeface="Microsoft YaHei"/>
              </a:defRPr>
            </a:pPr>
            <a:r>
              <a:t>→</a:t>
            </a:r>
          </a:p>
        </p:txBody>
      </p:sp>
      <p:sp>
        <p:nvSpPr>
          <p:cNvPr id="42" name="Rounded Rectangle 41"/>
          <p:cNvSpPr/>
          <p:nvPr/>
        </p:nvSpPr>
        <p:spPr>
          <a:xfrm>
            <a:off x="6400800" y="2103120"/>
            <a:ext cx="4846320" cy="29260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3" name="Rectangle 42"/>
          <p:cNvSpPr/>
          <p:nvPr/>
        </p:nvSpPr>
        <p:spPr>
          <a:xfrm>
            <a:off x="6400800" y="2103120"/>
            <a:ext cx="4846320" cy="73152"/>
          </a:xfrm>
          <a:prstGeom prst="rect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6583680" y="2240280"/>
            <a:ext cx="44805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66A348"/>
                </a:solidFill>
                <a:latin typeface="Microsoft YaHei"/>
              </a:defRPr>
            </a:pPr>
            <a:r>
              <a:t>右边（需要拯救）</a:t>
            </a:r>
          </a:p>
        </p:txBody>
      </p:sp>
      <p:sp>
        <p:nvSpPr>
          <p:cNvPr id="45" name="Oval 44"/>
          <p:cNvSpPr/>
          <p:nvPr/>
        </p:nvSpPr>
        <p:spPr>
          <a:xfrm>
            <a:off x="7979077" y="3175886"/>
            <a:ext cx="603504" cy="603504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Oval 46"/>
          <p:cNvSpPr/>
          <p:nvPr/>
        </p:nvSpPr>
        <p:spPr>
          <a:xfrm>
            <a:off x="8375904" y="3602736"/>
            <a:ext cx="442569" cy="442569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Rectangle 48"/>
          <p:cNvSpPr/>
          <p:nvPr/>
        </p:nvSpPr>
        <p:spPr>
          <a:xfrm>
            <a:off x="8697772" y="2999232"/>
            <a:ext cx="160934" cy="1005840"/>
          </a:xfrm>
          <a:prstGeom prst="rect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0" name="TextBox 49"/>
          <p:cNvSpPr txBox="1"/>
          <p:nvPr/>
        </p:nvSpPr>
        <p:spPr>
          <a:xfrm>
            <a:off x="6583680" y="4572000"/>
            <a:ext cx="4480560" cy="274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虚线轮廓+空白--需要你！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31520" y="53035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43732C"/>
                </a:solidFill>
                <a:latin typeface="Microsoft YaHei"/>
              </a:defRPr>
            </a:pPr>
            <a:r>
              <a:t>💡 重点：不要求完美！只要左边有红点，右边也涂红点→大大的夸奖！</a:t>
            </a:r>
          </a:p>
        </p:txBody>
      </p:sp>
      <p:sp>
        <p:nvSpPr>
          <p:cNvPr id="52" name="Rectangle 51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Rectangle 52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4" name="TextBox 53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54864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54864"/>
            <a:ext cx="12191695" cy="114300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97864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3566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2997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2077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2077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2997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2743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Oval 10"/>
          <p:cNvSpPr/>
          <p:nvPr/>
        </p:nvSpPr>
        <p:spPr>
          <a:xfrm>
            <a:off x="14401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Oval 11"/>
          <p:cNvSpPr/>
          <p:nvPr/>
        </p:nvSpPr>
        <p:spPr>
          <a:xfrm>
            <a:off x="13927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Oval 12"/>
          <p:cNvSpPr/>
          <p:nvPr/>
        </p:nvSpPr>
        <p:spPr>
          <a:xfrm>
            <a:off x="13161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13161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Oval 14"/>
          <p:cNvSpPr/>
          <p:nvPr/>
        </p:nvSpPr>
        <p:spPr>
          <a:xfrm>
            <a:off x="13927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Oval 15"/>
          <p:cNvSpPr/>
          <p:nvPr/>
        </p:nvSpPr>
        <p:spPr>
          <a:xfrm>
            <a:off x="13716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11329416" y="137160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Oval 17"/>
          <p:cNvSpPr/>
          <p:nvPr/>
        </p:nvSpPr>
        <p:spPr>
          <a:xfrm>
            <a:off x="11272550" y="215428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11180541" y="185532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Oval 19"/>
          <p:cNvSpPr/>
          <p:nvPr/>
        </p:nvSpPr>
        <p:spPr>
          <a:xfrm>
            <a:off x="11180541" y="88787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Oval 20"/>
          <p:cNvSpPr/>
          <p:nvPr/>
        </p:nvSpPr>
        <p:spPr>
          <a:xfrm>
            <a:off x="11272550" y="58891"/>
            <a:ext cx="98755" cy="98755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Oval 21"/>
          <p:cNvSpPr/>
          <p:nvPr/>
        </p:nvSpPr>
        <p:spPr>
          <a:xfrm>
            <a:off x="11247120" y="118872"/>
            <a:ext cx="82296" cy="82296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Oval 22"/>
          <p:cNvSpPr/>
          <p:nvPr/>
        </p:nvSpPr>
        <p:spPr>
          <a:xfrm>
            <a:off x="12412980" y="7315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12365592" y="138375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Oval 24"/>
          <p:cNvSpPr/>
          <p:nvPr/>
        </p:nvSpPr>
        <p:spPr>
          <a:xfrm>
            <a:off x="12288917" y="113462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Oval 25"/>
          <p:cNvSpPr/>
          <p:nvPr/>
        </p:nvSpPr>
        <p:spPr>
          <a:xfrm>
            <a:off x="12288917" y="32841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Oval 26"/>
          <p:cNvSpPr/>
          <p:nvPr/>
        </p:nvSpPr>
        <p:spPr>
          <a:xfrm>
            <a:off x="12365592" y="7928"/>
            <a:ext cx="82296" cy="82296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8" name="Oval 27"/>
          <p:cNvSpPr/>
          <p:nvPr/>
        </p:nvSpPr>
        <p:spPr>
          <a:xfrm>
            <a:off x="12344400" y="54864"/>
            <a:ext cx="68580" cy="68580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914400" y="182880"/>
            <a:ext cx="1033272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🌸 关卡三：神奇连线 —— 变出一朵花！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1234440"/>
            <a:ext cx="12191695" cy="5257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F3D15"/>
                </a:solidFill>
                <a:latin typeface="Microsoft YaHei"/>
              </a:defRPr>
            </a:pPr>
            <a:r>
              <a:t>🔢 1到50的连点图——1-20红色大点，21-50绿色小点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371600" y="2103120"/>
            <a:ext cx="9418320" cy="2560320"/>
          </a:xfrm>
          <a:prstGeom prst="roundRect">
            <a:avLst/>
          </a:prstGeom>
          <a:solidFill>
            <a:srgbClr val="CDE68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1554480" y="2194560"/>
            <a:ext cx="9052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43732C"/>
                </a:solidFill>
                <a:latin typeface="Microsoft YaHei"/>
              </a:defRPr>
            </a:pPr>
            <a:r>
              <a:t>🖍️ 连点路线示意：</a:t>
            </a:r>
          </a:p>
        </p:txBody>
      </p:sp>
      <p:sp>
        <p:nvSpPr>
          <p:cNvPr id="34" name="Oval 33"/>
          <p:cNvSpPr/>
          <p:nvPr/>
        </p:nvSpPr>
        <p:spPr>
          <a:xfrm>
            <a:off x="2286000" y="2743200"/>
            <a:ext cx="457200" cy="457200"/>
          </a:xfrm>
          <a:prstGeom prst="ellipse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2286000" y="2816352"/>
            <a:ext cx="457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Microsoft YaHei"/>
              </a:defRPr>
            </a:pPr>
            <a:r>
              <a:t>1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2743200" y="2816352"/>
            <a:ext cx="1005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——</a:t>
            </a:r>
          </a:p>
        </p:txBody>
      </p:sp>
      <p:sp>
        <p:nvSpPr>
          <p:cNvPr id="37" name="Oval 36"/>
          <p:cNvSpPr/>
          <p:nvPr/>
        </p:nvSpPr>
        <p:spPr>
          <a:xfrm>
            <a:off x="3931920" y="2743200"/>
            <a:ext cx="457200" cy="457200"/>
          </a:xfrm>
          <a:prstGeom prst="ellipse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8" name="TextBox 37"/>
          <p:cNvSpPr txBox="1"/>
          <p:nvPr/>
        </p:nvSpPr>
        <p:spPr>
          <a:xfrm>
            <a:off x="3931920" y="2816352"/>
            <a:ext cx="457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Microsoft YaHei"/>
              </a:defRPr>
            </a:pPr>
            <a:r>
              <a:t>2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4389120" y="2816352"/>
            <a:ext cx="1005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——</a:t>
            </a:r>
          </a:p>
        </p:txBody>
      </p:sp>
      <p:sp>
        <p:nvSpPr>
          <p:cNvPr id="40" name="Oval 39"/>
          <p:cNvSpPr/>
          <p:nvPr/>
        </p:nvSpPr>
        <p:spPr>
          <a:xfrm>
            <a:off x="5577840" y="2743200"/>
            <a:ext cx="457200" cy="457200"/>
          </a:xfrm>
          <a:prstGeom prst="ellipse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1" name="TextBox 40"/>
          <p:cNvSpPr txBox="1"/>
          <p:nvPr/>
        </p:nvSpPr>
        <p:spPr>
          <a:xfrm>
            <a:off x="5577840" y="2816352"/>
            <a:ext cx="457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Microsoft YaHei"/>
              </a:defRPr>
            </a:pPr>
            <a:r>
              <a:t>3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035040" y="2816352"/>
            <a:ext cx="1005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——</a:t>
            </a:r>
          </a:p>
        </p:txBody>
      </p:sp>
      <p:sp>
        <p:nvSpPr>
          <p:cNvPr id="43" name="Oval 42"/>
          <p:cNvSpPr/>
          <p:nvPr/>
        </p:nvSpPr>
        <p:spPr>
          <a:xfrm>
            <a:off x="7223760" y="2743200"/>
            <a:ext cx="457200" cy="457200"/>
          </a:xfrm>
          <a:prstGeom prst="ellipse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4" name="TextBox 43"/>
          <p:cNvSpPr txBox="1"/>
          <p:nvPr/>
        </p:nvSpPr>
        <p:spPr>
          <a:xfrm>
            <a:off x="7223760" y="2816352"/>
            <a:ext cx="457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Microsoft YaHei"/>
              </a:defRPr>
            </a:pPr>
            <a:r>
              <a:t>4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680960" y="2816352"/>
            <a:ext cx="10058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F3D15"/>
                </a:solidFill>
                <a:latin typeface="Microsoft YaHei"/>
              </a:defRPr>
            </a:pPr>
            <a:r>
              <a:t>——</a:t>
            </a:r>
          </a:p>
        </p:txBody>
      </p:sp>
      <p:sp>
        <p:nvSpPr>
          <p:cNvPr id="46" name="Oval 45"/>
          <p:cNvSpPr/>
          <p:nvPr/>
        </p:nvSpPr>
        <p:spPr>
          <a:xfrm>
            <a:off x="8869680" y="2743200"/>
            <a:ext cx="457200" cy="457200"/>
          </a:xfrm>
          <a:prstGeom prst="ellipse">
            <a:avLst/>
          </a:prstGeom>
          <a:solidFill>
            <a:srgbClr val="7D442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7" name="TextBox 46"/>
          <p:cNvSpPr txBox="1"/>
          <p:nvPr/>
        </p:nvSpPr>
        <p:spPr>
          <a:xfrm>
            <a:off x="8869680" y="2816352"/>
            <a:ext cx="4572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FFFFFF"/>
                </a:solidFill>
                <a:latin typeface="Microsoft YaHei"/>
              </a:defRPr>
            </a:pPr>
            <a:r>
              <a:t>5</a:t>
            </a:r>
          </a:p>
        </p:txBody>
      </p:sp>
      <p:sp>
        <p:nvSpPr>
          <p:cNvPr id="48" name="Oval 47"/>
          <p:cNvSpPr/>
          <p:nvPr/>
        </p:nvSpPr>
        <p:spPr>
          <a:xfrm>
            <a:off x="2286000" y="3383280"/>
            <a:ext cx="320040" cy="32004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9" name="TextBox 48"/>
          <p:cNvSpPr txBox="1"/>
          <p:nvPr/>
        </p:nvSpPr>
        <p:spPr>
          <a:xfrm>
            <a:off x="2286000" y="3429000"/>
            <a:ext cx="3200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6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606040" y="3429000"/>
            <a:ext cx="1143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2F3D15"/>
                </a:solidFill>
                <a:latin typeface="Microsoft YaHei"/>
              </a:defRPr>
            </a:pPr>
            <a:r>
              <a:t>—</a:t>
            </a:r>
          </a:p>
        </p:txBody>
      </p:sp>
      <p:sp>
        <p:nvSpPr>
          <p:cNvPr id="51" name="Oval 50"/>
          <p:cNvSpPr/>
          <p:nvPr/>
        </p:nvSpPr>
        <p:spPr>
          <a:xfrm>
            <a:off x="3931920" y="3383280"/>
            <a:ext cx="320040" cy="32004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TextBox 51"/>
          <p:cNvSpPr txBox="1"/>
          <p:nvPr/>
        </p:nvSpPr>
        <p:spPr>
          <a:xfrm>
            <a:off x="3931920" y="3429000"/>
            <a:ext cx="3200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7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4251959" y="3429000"/>
            <a:ext cx="1143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2F3D15"/>
                </a:solidFill>
                <a:latin typeface="Microsoft YaHei"/>
              </a:defRPr>
            </a:pPr>
            <a:r>
              <a:t>—</a:t>
            </a:r>
          </a:p>
        </p:txBody>
      </p:sp>
      <p:sp>
        <p:nvSpPr>
          <p:cNvPr id="54" name="Oval 53"/>
          <p:cNvSpPr/>
          <p:nvPr/>
        </p:nvSpPr>
        <p:spPr>
          <a:xfrm>
            <a:off x="5577840" y="3383280"/>
            <a:ext cx="320040" cy="32004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5" name="TextBox 54"/>
          <p:cNvSpPr txBox="1"/>
          <p:nvPr/>
        </p:nvSpPr>
        <p:spPr>
          <a:xfrm>
            <a:off x="5577840" y="3429000"/>
            <a:ext cx="3200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8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897879" y="3429000"/>
            <a:ext cx="1143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2F3D15"/>
                </a:solidFill>
                <a:latin typeface="Microsoft YaHei"/>
              </a:defRPr>
            </a:pPr>
            <a:r>
              <a:t>—</a:t>
            </a:r>
          </a:p>
        </p:txBody>
      </p:sp>
      <p:sp>
        <p:nvSpPr>
          <p:cNvPr id="57" name="Oval 56"/>
          <p:cNvSpPr/>
          <p:nvPr/>
        </p:nvSpPr>
        <p:spPr>
          <a:xfrm>
            <a:off x="7223760" y="3383280"/>
            <a:ext cx="320040" cy="32004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TextBox 57"/>
          <p:cNvSpPr txBox="1"/>
          <p:nvPr/>
        </p:nvSpPr>
        <p:spPr>
          <a:xfrm>
            <a:off x="7223760" y="3429000"/>
            <a:ext cx="32004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t>9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543800" y="3429000"/>
            <a:ext cx="11430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0">
                <a:solidFill>
                  <a:srgbClr val="2F3D15"/>
                </a:solidFill>
                <a:latin typeface="Microsoft YaHei"/>
              </a:defRPr>
            </a:pPr>
            <a:r>
              <a:t>—</a:t>
            </a:r>
          </a:p>
        </p:txBody>
      </p:sp>
      <p:sp>
        <p:nvSpPr>
          <p:cNvPr id="60" name="Oval 59"/>
          <p:cNvSpPr/>
          <p:nvPr/>
        </p:nvSpPr>
        <p:spPr>
          <a:xfrm>
            <a:off x="8869680" y="3383280"/>
            <a:ext cx="320040" cy="320040"/>
          </a:xfrm>
          <a:prstGeom prst="ellipse">
            <a:avLst/>
          </a:prstGeom>
          <a:solidFill>
            <a:srgbClr val="66A34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1" name="TextBox 60"/>
          <p:cNvSpPr txBox="1"/>
          <p:nvPr/>
        </p:nvSpPr>
        <p:spPr>
          <a:xfrm>
            <a:off x="8778240" y="3429000"/>
            <a:ext cx="457199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000" b="1">
                <a:solidFill>
                  <a:srgbClr val="FFFFFF"/>
                </a:solidFill>
                <a:latin typeface="Microsoft YaHei"/>
              </a:defRPr>
            </a:pPr>
            <a:r>
              <a:rPr dirty="0"/>
              <a:t>10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1554480" y="3931920"/>
            <a:ext cx="9052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EB55D"/>
                </a:solidFill>
                <a:latin typeface="Microsoft YaHei"/>
              </a:defRPr>
            </a:pPr>
            <a:r>
              <a:t>...继续连到50... → 🌸 一朵大花出现啦！</a:t>
            </a:r>
          </a:p>
        </p:txBody>
      </p:sp>
      <p:sp>
        <p:nvSpPr>
          <p:cNvPr id="63" name="Oval 62"/>
          <p:cNvSpPr/>
          <p:nvPr/>
        </p:nvSpPr>
        <p:spPr>
          <a:xfrm>
            <a:off x="6149340" y="4572000"/>
            <a:ext cx="246888" cy="246888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4" name="Oval 63"/>
          <p:cNvSpPr/>
          <p:nvPr/>
        </p:nvSpPr>
        <p:spPr>
          <a:xfrm>
            <a:off x="6007177" y="4767670"/>
            <a:ext cx="246888" cy="246888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5" name="Oval 64"/>
          <p:cNvSpPr/>
          <p:nvPr/>
        </p:nvSpPr>
        <p:spPr>
          <a:xfrm>
            <a:off x="5777152" y="4692930"/>
            <a:ext cx="246888" cy="246888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6" name="Oval 65"/>
          <p:cNvSpPr/>
          <p:nvPr/>
        </p:nvSpPr>
        <p:spPr>
          <a:xfrm>
            <a:off x="5777152" y="4451069"/>
            <a:ext cx="246888" cy="246888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7" name="Oval 66"/>
          <p:cNvSpPr/>
          <p:nvPr/>
        </p:nvSpPr>
        <p:spPr>
          <a:xfrm>
            <a:off x="6007177" y="4376329"/>
            <a:ext cx="246888" cy="246888"/>
          </a:xfrm>
          <a:prstGeom prst="ellipse">
            <a:avLst/>
          </a:prstGeom>
          <a:solidFill>
            <a:srgbClr val="7EC78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8" name="Oval 67"/>
          <p:cNvSpPr/>
          <p:nvPr/>
        </p:nvSpPr>
        <p:spPr>
          <a:xfrm>
            <a:off x="5943600" y="4553712"/>
            <a:ext cx="205739" cy="205739"/>
          </a:xfrm>
          <a:prstGeom prst="ellipse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9" name="TextBox 68"/>
          <p:cNvSpPr txBox="1"/>
          <p:nvPr/>
        </p:nvSpPr>
        <p:spPr>
          <a:xfrm>
            <a:off x="731520" y="53035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7D4427"/>
                </a:solidFill>
                <a:latin typeface="Microsoft YaHei"/>
              </a:defRPr>
            </a:pPr>
            <a:r>
              <a:t>👶 老师台下巡视，手把手帮助不认识大数字的孩子！</a:t>
            </a:r>
          </a:p>
        </p:txBody>
      </p:sp>
      <p:sp>
        <p:nvSpPr>
          <p:cNvPr id="70" name="Rectangle 69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43732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1" name="Rectangle 70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EB55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2" name="TextBox 71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🦋 爱心托管班 · 图形王国大冒险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DE686"/>
                </a:solidFill>
                <a:latin typeface="Microsoft YaHei"/>
              </a:defRPr>
            </a:pPr>
            <a:r>
              <a:t>—— 萌娃侦探小队 ——  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709</Words>
  <Application>Microsoft Office PowerPoint</Application>
  <PresentationFormat>宽屏</PresentationFormat>
  <Paragraphs>207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辰羽 王</cp:lastModifiedBy>
  <cp:revision>2</cp:revision>
  <dcterms:created xsi:type="dcterms:W3CDTF">2013-01-27T09:14:16Z</dcterms:created>
  <dcterms:modified xsi:type="dcterms:W3CDTF">2026-06-03T14:14:22Z</dcterms:modified>
  <cp:category/>
</cp:coreProperties>
</file>