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96" y="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64592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502920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51560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1083564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1115568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1147572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79576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31520" y="201168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600" b="1">
                <a:solidFill>
                  <a:srgbClr val="FFFFFF"/>
                </a:solidFill>
                <a:latin typeface="Microsoft YaHei"/>
              </a:defRPr>
            </a:pPr>
            <a:r>
              <a:t>🔍 名侦探联盟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29184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D54F"/>
                </a:solidFill>
                <a:latin typeface="Microsoft YaHei"/>
              </a:defRPr>
            </a:pPr>
            <a:r>
              <a:t>破解"怪盗X"的机关盒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11480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FFFFFF"/>
                </a:solidFill>
                <a:latin typeface="Microsoft YaHei"/>
              </a:defRPr>
            </a:pPr>
            <a:r>
              <a:t>数字逻辑与图形思维训练 · 爱心托管班支教课程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3035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F72BF"/>
                </a:solidFill>
                <a:latin typeface="Microsoft YaHei"/>
              </a:defRPr>
            </a:pPr>
            <a:r>
              <a:t>面向：6-12岁儿童  |  时长：约40分钟  |  授课形式：互动闯关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85216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FFFF"/>
                </a:solidFill>
                <a:latin typeface="Microsoft YaHei"/>
              </a:defRPr>
            </a:pPr>
            <a:r>
              <a:t>爱心托管班  |  第一节课 · 大龄组进阶版（7-12岁）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🌻 揭秘：斐波那契数列——大自然的密码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C62828"/>
                </a:solidFill>
                <a:latin typeface="Microsoft YaHei"/>
              </a:defRPr>
            </a:pPr>
            <a:r>
              <a:t>🎉 答案是 13！（5+8=13）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1168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0D1B3E"/>
                </a:solidFill>
                <a:latin typeface="Microsoft YaHei"/>
              </a:defRPr>
            </a:pPr>
            <a:r>
              <a:t>这就是著名的"斐波那契数列"——也叫"向日葵密码" 🌻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651760"/>
            <a:ext cx="2651760" cy="182880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22960" y="2697480"/>
            <a:ext cx="2468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200400"/>
            <a:ext cx="24688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向日葵</a:t>
            </a:r>
            <a:br/>
            <a:r>
              <a:t>21/34/55瓣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611880" y="2651760"/>
            <a:ext cx="2651760" cy="182880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3703320" y="2697480"/>
            <a:ext cx="2468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03320" y="3200400"/>
            <a:ext cx="24688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雏菊</a:t>
            </a:r>
            <a:br/>
            <a:r>
              <a:t>34/55/89瓣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92240" y="2651760"/>
            <a:ext cx="2651760" cy="182880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583679" y="2697480"/>
            <a:ext cx="2468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79" y="3200400"/>
            <a:ext cx="24688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鹦鹉螺</a:t>
            </a:r>
            <a:br/>
            <a:r>
              <a:t>螺旋壳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372600" y="2651760"/>
            <a:ext cx="2651760" cy="182880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9464040" y="2697480"/>
            <a:ext cx="2468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464040" y="3200400"/>
            <a:ext cx="24688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松果</a:t>
            </a:r>
            <a:br/>
            <a:r>
              <a:t>8/13螺旋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47548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3F72BF"/>
                </a:solidFill>
                <a:latin typeface="Microsoft YaHei"/>
              </a:defRPr>
            </a:pPr>
            <a:r>
              <a:t>💡 科普：大自然里花瓣的数量很多都是按照这个规律生长的哦！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2120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斐波那契数列在其他领域的应用：编程算法、金融分析、建筑设计…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657600" y="5715000"/>
            <a:ext cx="4846320" cy="502920"/>
          </a:xfrm>
          <a:prstGeom prst="round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3749039" y="5760720"/>
            <a:ext cx="4663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✅ 答对的队伍 +10分！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🔺 第二关：迷宫的重影拼图（7分钟）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62828"/>
                </a:solidFill>
                <a:latin typeface="Microsoft YaHei"/>
              </a:defRPr>
            </a:pPr>
            <a:r>
              <a:t>⚠️ "怪盗X说：普通侦探只会数出3个小三角形……但其实有更多！"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1031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题目：数一数，下图共有几个三角形？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560320"/>
            <a:ext cx="502920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914400" y="2743200"/>
            <a:ext cx="46634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        🔺</a:t>
            </a:r>
            <a:br>
              <a:rPr dirty="0"/>
            </a:br>
            <a:r>
              <a:rPr dirty="0"/>
              <a:t>       /  \</a:t>
            </a:r>
            <a:br>
              <a:rPr dirty="0"/>
            </a:br>
            <a:r>
              <a:rPr dirty="0"/>
              <a:t>      /    \</a:t>
            </a:r>
            <a:br>
              <a:rPr dirty="0"/>
            </a:br>
            <a:r>
              <a:rPr dirty="0"/>
              <a:t>     /______\</a:t>
            </a:r>
            <a:br>
              <a:rPr lang="zh-CN" altLang="en-US" dirty="0"/>
            </a:br>
            <a:r>
              <a:rPr lang="en-US" dirty="0"/>
              <a:t>     </a:t>
            </a:r>
            <a:r>
              <a:rPr dirty="0"/>
              <a:t>/</a:t>
            </a:r>
            <a:r>
              <a:rPr lang="en-US" dirty="0"/>
              <a:t>  </a:t>
            </a:r>
            <a:r>
              <a:rPr dirty="0"/>
              <a:t>\   / </a:t>
            </a:r>
            <a:r>
              <a:rPr lang="en-US" dirty="0"/>
              <a:t>  </a:t>
            </a:r>
            <a:r>
              <a:rPr dirty="0"/>
              <a:t>\</a:t>
            </a:r>
            <a:br>
              <a:rPr lang="zh-CN" altLang="en-US" dirty="0"/>
            </a:br>
            <a:r>
              <a:rPr lang="zh-CN" altLang="en-US" dirty="0"/>
              <a:t>         </a:t>
            </a:r>
            <a:r>
              <a:rPr dirty="0"/>
              <a:t>/   \</a:t>
            </a:r>
            <a:r>
              <a:rPr lang="en-US" dirty="0"/>
              <a:t>    </a:t>
            </a:r>
            <a:r>
              <a:rPr dirty="0"/>
              <a:t>/  </a:t>
            </a:r>
            <a:r>
              <a:rPr lang="en-US" dirty="0"/>
              <a:t>   </a:t>
            </a:r>
            <a:r>
              <a:rPr dirty="0"/>
              <a:t>\</a:t>
            </a:r>
            <a:br>
              <a:rPr dirty="0"/>
            </a:br>
            <a:r>
              <a:rPr lang="en-US" dirty="0"/>
              <a:t>          </a:t>
            </a:r>
            <a:r>
              <a:rPr dirty="0"/>
              <a:t>/___\</a:t>
            </a:r>
            <a:r>
              <a:rPr lang="en-US" dirty="0"/>
              <a:t>     </a:t>
            </a:r>
            <a:r>
              <a:rPr dirty="0"/>
              <a:t>/__</a:t>
            </a:r>
            <a:r>
              <a:rPr lang="en-US" dirty="0"/>
              <a:t>   </a:t>
            </a:r>
            <a:r>
              <a:rPr dirty="0"/>
              <a:t>\</a:t>
            </a:r>
            <a:br>
              <a:rPr dirty="0"/>
            </a:br>
            <a:br>
              <a:rPr dirty="0"/>
            </a:br>
            <a:r>
              <a:rPr dirty="0"/>
              <a:t>（</a:t>
            </a:r>
            <a:r>
              <a:rPr dirty="0" err="1"/>
              <a:t>大三角形被两条线分割成</a:t>
            </a:r>
            <a:br>
              <a:rPr dirty="0"/>
            </a:br>
            <a:r>
              <a:rPr dirty="0"/>
              <a:t>多个小三角形，底边分成3段）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17920" y="2103120"/>
            <a:ext cx="5212080" cy="36576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217920" y="2103120"/>
            <a:ext cx="5212080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6400800" y="2240280"/>
            <a:ext cx="4846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🔍 "分类数"方法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0" y="2697480"/>
            <a:ext cx="484632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📐 由1个小块组成的：3个</a:t>
            </a:r>
            <a:br/>
            <a:r>
              <a:t>    ① ② ③</a:t>
            </a:r>
            <a:br/>
            <a:br/>
            <a:r>
              <a:t>📐 由2个小块拼成的：2个</a:t>
            </a:r>
            <a:br/>
            <a:r>
              <a:t>    ①+②  ②+③</a:t>
            </a:r>
            <a:br/>
            <a:br/>
            <a:r>
              <a:t>📐 由3个小块（整个大△）：1个</a:t>
            </a:r>
            <a:br/>
            <a:br/>
            <a:r>
              <a:t>━━━━━━━━━━━━━━━━━━</a:t>
            </a:r>
            <a:br/>
            <a:r>
              <a:t>✅ 总计：3 + 2 + 1 = 6个三角形！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98932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t>🎯 关键技巧：分类数 → 不重复、不遗漏！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🔺 第二关挑战升级：你能找到全部吗？</a:t>
            </a:r>
          </a:p>
        </p:txBody>
      </p:sp>
      <p:sp>
        <p:nvSpPr>
          <p:cNvPr id="6" name="Rectangle 5"/>
          <p:cNvSpPr/>
          <p:nvPr/>
        </p:nvSpPr>
        <p:spPr>
          <a:xfrm>
            <a:off x="2079271" y="4267061"/>
            <a:ext cx="5996193" cy="15406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694697" y="1169879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rPr dirty="0"/>
              <a:t>🔍 </a:t>
            </a:r>
            <a:r>
              <a:rPr dirty="0" err="1"/>
              <a:t>更难挑战：下面图形中隐藏了多少个三角形</a:t>
            </a:r>
            <a:r>
              <a:rPr dirty="0"/>
              <a:t>？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A212B87-AB2C-4660-143A-E5CC224AA4F4}"/>
              </a:ext>
            </a:extLst>
          </p:cNvPr>
          <p:cNvGrpSpPr/>
          <p:nvPr/>
        </p:nvGrpSpPr>
        <p:grpSpPr>
          <a:xfrm>
            <a:off x="1297956" y="4434287"/>
            <a:ext cx="9418320" cy="1645920"/>
            <a:chOff x="1371600" y="2651760"/>
            <a:chExt cx="9418320" cy="1645920"/>
          </a:xfrm>
        </p:grpSpPr>
        <p:sp>
          <p:nvSpPr>
            <p:cNvPr id="9" name="Rounded Rectangle 8"/>
            <p:cNvSpPr/>
            <p:nvPr/>
          </p:nvSpPr>
          <p:spPr>
            <a:xfrm>
              <a:off x="1371600" y="2651760"/>
              <a:ext cx="9418320" cy="1645920"/>
            </a:xfrm>
            <a:prstGeom prst="roundRect">
              <a:avLst/>
            </a:prstGeom>
            <a:solidFill>
              <a:srgbClr val="FFFAF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9F22CBA-DD7F-3C99-EDE0-1A00CAEFFF46}"/>
                </a:ext>
              </a:extLst>
            </p:cNvPr>
            <p:cNvGrpSpPr/>
            <p:nvPr/>
          </p:nvGrpSpPr>
          <p:grpSpPr>
            <a:xfrm>
              <a:off x="1517658" y="2843231"/>
              <a:ext cx="9126203" cy="1354417"/>
              <a:chOff x="1480837" y="2760383"/>
              <a:chExt cx="9126203" cy="1354417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480837" y="2760383"/>
                <a:ext cx="9052560" cy="3657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defRPr sz="2000" b="1">
                    <a:solidFill>
                      <a:srgbClr val="0D1B3E"/>
                    </a:solidFill>
                    <a:latin typeface="Microsoft YaHei"/>
                  </a:defRPr>
                </a:pPr>
                <a:r>
                  <a:t>🏆 团队竞赛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554480" y="3200400"/>
                <a:ext cx="9052560" cy="9144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defRPr sz="1600" b="0">
                    <a:solidFill>
                      <a:srgbClr val="333333"/>
                    </a:solidFill>
                    <a:latin typeface="Microsoft YaHei"/>
                  </a:defRPr>
                </a:pPr>
                <a:r>
                  <a:t>1. 每组用"分类数"法，在白板上列出所有三角形</a:t>
                </a:r>
                <a:br/>
                <a:r>
                  <a:t>2. 倒计时3分钟后亮板</a:t>
                </a:r>
                <a:br/>
                <a:r>
                  <a:t>3. 找到最多的组获得额外加分！</a:t>
                </a:r>
                <a:br/>
                <a:r>
                  <a:t>4. 找出全部且分类清晰的组 = "最佳观察力奖"</a:t>
                </a:r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-538821" y="6190488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rPr dirty="0"/>
              <a:t>💡 </a:t>
            </a:r>
            <a:r>
              <a:rPr dirty="0" err="1"/>
              <a:t>核心能力：有序思维</a:t>
            </a:r>
            <a:r>
              <a:rPr dirty="0"/>
              <a:t> + </a:t>
            </a:r>
            <a:r>
              <a:rPr dirty="0" err="1"/>
              <a:t>细致观察</a:t>
            </a:r>
            <a:r>
              <a:rPr dirty="0"/>
              <a:t> + </a:t>
            </a:r>
            <a:r>
              <a:rPr dirty="0" err="1"/>
              <a:t>团队分工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12</a:t>
            </a:r>
          </a:p>
        </p:txBody>
      </p:sp>
      <p:pic>
        <p:nvPicPr>
          <p:cNvPr id="1026" name="Picture 2" descr="【教学类-55-03】20240512图层顺序挑战（三角形版）（6块三角形，49种叠放顺序）-CSDN博客">
            <a:extLst>
              <a:ext uri="{FF2B5EF4-FFF2-40B4-BE49-F238E27FC236}">
                <a16:creationId xmlns:a16="http://schemas.microsoft.com/office/drawing/2014/main" id="{DB511DFD-0C39-BA23-1D63-474DA325B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220" y="1582551"/>
            <a:ext cx="3398708" cy="337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💣 第三关：拆除炸弹引线（7分钟）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62828"/>
                </a:solidFill>
                <a:latin typeface="Microsoft YaHei"/>
              </a:defRPr>
            </a:pPr>
            <a:r>
              <a:t>⚠️ "怪盗X在最后一把锁上绑定了倒计时器！移动机关来解除危机！"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148840" y="2188309"/>
            <a:ext cx="7589520" cy="13716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468880" y="2084832"/>
            <a:ext cx="7223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D54F"/>
                </a:solidFill>
                <a:latin typeface="Microsoft YaHei"/>
              </a:defRPr>
            </a:pPr>
            <a:r>
              <a:rPr dirty="0"/>
              <a:t>🎯 </a:t>
            </a:r>
            <a:r>
              <a:rPr dirty="0" err="1"/>
              <a:t>错误等式</a:t>
            </a:r>
            <a:endParaRPr dirty="0"/>
          </a:p>
        </p:txBody>
      </p:sp>
      <p:sp>
        <p:nvSpPr>
          <p:cNvPr id="10" name="TextBox 9"/>
          <p:cNvSpPr txBox="1"/>
          <p:nvPr/>
        </p:nvSpPr>
        <p:spPr>
          <a:xfrm>
            <a:off x="2468880" y="2560320"/>
            <a:ext cx="7223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     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3749039"/>
            <a:ext cx="10698480" cy="548640"/>
          </a:xfrm>
          <a:prstGeom prst="round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914400" y="3813048"/>
            <a:ext cx="103327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⚠️ </a:t>
            </a:r>
            <a:r>
              <a:rPr dirty="0" err="1"/>
              <a:t>要求</a:t>
            </a:r>
            <a:r>
              <a:rPr dirty="0"/>
              <a:t>：⏰ </a:t>
            </a:r>
            <a:r>
              <a:rPr dirty="0" err="1"/>
              <a:t>只有</a:t>
            </a:r>
            <a:r>
              <a:rPr dirty="0"/>
              <a:t> 3 </a:t>
            </a:r>
            <a:r>
              <a:rPr dirty="0" err="1"/>
              <a:t>分钟</a:t>
            </a:r>
            <a:r>
              <a:rPr dirty="0"/>
              <a:t>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5720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💡 思考方向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029200"/>
            <a:ext cx="10698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解法一：把 8 中间的一横移到 — 号上，变成 6 + 4 = 10  ❌（需要再调整）</a:t>
            </a:r>
            <a:br/>
            <a:r>
              <a:t>解法二：把 8 中间一横移到 — 号上 → 6 + 4 = 0+?  想想看……</a:t>
            </a:r>
            <a:br/>
            <a:r>
              <a:t>解法三：把 6 的一根火柴移到右边 → 0 + 4 = 4  ✅</a:t>
            </a:r>
            <a:br/>
            <a:r>
              <a:t>还有更多解法等你发现！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13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AA62D54-E49B-3C8C-18D7-F564A861E2F5}"/>
              </a:ext>
            </a:extLst>
          </p:cNvPr>
          <p:cNvSpPr/>
          <p:nvPr/>
        </p:nvSpPr>
        <p:spPr>
          <a:xfrm>
            <a:off x="4074910" y="2341233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33D278A-97D0-B186-DDAA-98F8C7F5049F}"/>
              </a:ext>
            </a:extLst>
          </p:cNvPr>
          <p:cNvSpPr/>
          <p:nvPr/>
        </p:nvSpPr>
        <p:spPr>
          <a:xfrm rot="16200000">
            <a:off x="3768064" y="2601468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867010F-0C16-2056-EA59-1E8079F085B4}"/>
              </a:ext>
            </a:extLst>
          </p:cNvPr>
          <p:cNvSpPr/>
          <p:nvPr/>
        </p:nvSpPr>
        <p:spPr>
          <a:xfrm>
            <a:off x="4052050" y="2894076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FA4C54D-181C-4F48-0B51-2260F99AB6C2}"/>
              </a:ext>
            </a:extLst>
          </p:cNvPr>
          <p:cNvSpPr/>
          <p:nvPr/>
        </p:nvSpPr>
        <p:spPr>
          <a:xfrm>
            <a:off x="4052049" y="3396995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D3817FC-078D-FA25-284C-14610E155731}"/>
              </a:ext>
            </a:extLst>
          </p:cNvPr>
          <p:cNvSpPr/>
          <p:nvPr/>
        </p:nvSpPr>
        <p:spPr>
          <a:xfrm rot="16200000">
            <a:off x="3763614" y="3151265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9C3A94A-01B4-F349-0AEC-E44F21BB6AE6}"/>
              </a:ext>
            </a:extLst>
          </p:cNvPr>
          <p:cNvSpPr/>
          <p:nvPr/>
        </p:nvSpPr>
        <p:spPr>
          <a:xfrm rot="16200000">
            <a:off x="4336035" y="3181590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D2F1524-5BB7-B1DC-C9B1-207C1392F5A8}"/>
              </a:ext>
            </a:extLst>
          </p:cNvPr>
          <p:cNvSpPr/>
          <p:nvPr/>
        </p:nvSpPr>
        <p:spPr>
          <a:xfrm>
            <a:off x="4944562" y="2894075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12496DA-5C69-4383-C2D5-242855A1E599}"/>
              </a:ext>
            </a:extLst>
          </p:cNvPr>
          <p:cNvSpPr/>
          <p:nvPr/>
        </p:nvSpPr>
        <p:spPr>
          <a:xfrm>
            <a:off x="5861491" y="2903220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53994C9-1852-D67C-E05C-A9A7AB24A146}"/>
              </a:ext>
            </a:extLst>
          </p:cNvPr>
          <p:cNvSpPr/>
          <p:nvPr/>
        </p:nvSpPr>
        <p:spPr>
          <a:xfrm rot="16200000">
            <a:off x="5554645" y="2661541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3E01487-E6BA-1E45-D634-20120E107A9F}"/>
              </a:ext>
            </a:extLst>
          </p:cNvPr>
          <p:cNvSpPr/>
          <p:nvPr/>
        </p:nvSpPr>
        <p:spPr>
          <a:xfrm rot="16200000">
            <a:off x="5921904" y="2661541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405F683-7CE8-BF6A-D393-69ED6BA8D2E3}"/>
              </a:ext>
            </a:extLst>
          </p:cNvPr>
          <p:cNvSpPr/>
          <p:nvPr/>
        </p:nvSpPr>
        <p:spPr>
          <a:xfrm rot="16200000">
            <a:off x="5919205" y="3148140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D29A002-04C6-93B0-B133-083A8EBAEF36}"/>
              </a:ext>
            </a:extLst>
          </p:cNvPr>
          <p:cNvSpPr/>
          <p:nvPr/>
        </p:nvSpPr>
        <p:spPr>
          <a:xfrm rot="16200000">
            <a:off x="4942670" y="2913521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8F7F4EC-DDEC-BA77-3A9D-1BBFF95CE187}"/>
              </a:ext>
            </a:extLst>
          </p:cNvPr>
          <p:cNvSpPr/>
          <p:nvPr/>
        </p:nvSpPr>
        <p:spPr>
          <a:xfrm>
            <a:off x="6918064" y="3139635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ECBB4FE-A517-2F20-8AE3-4741EDC481C5}"/>
              </a:ext>
            </a:extLst>
          </p:cNvPr>
          <p:cNvSpPr/>
          <p:nvPr/>
        </p:nvSpPr>
        <p:spPr>
          <a:xfrm rot="16200000">
            <a:off x="7742638" y="2561534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E66D5A8-C1AA-D3EE-74A3-26A5C00F8FAD}"/>
              </a:ext>
            </a:extLst>
          </p:cNvPr>
          <p:cNvSpPr/>
          <p:nvPr/>
        </p:nvSpPr>
        <p:spPr>
          <a:xfrm>
            <a:off x="8046383" y="2848356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2624DFF-A609-2965-5CD5-37CD99126DA2}"/>
              </a:ext>
            </a:extLst>
          </p:cNvPr>
          <p:cNvSpPr/>
          <p:nvPr/>
        </p:nvSpPr>
        <p:spPr>
          <a:xfrm>
            <a:off x="6925090" y="2837766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3FD5DAD-9123-84F6-4C42-AD212C27CB2D}"/>
              </a:ext>
            </a:extLst>
          </p:cNvPr>
          <p:cNvSpPr/>
          <p:nvPr/>
        </p:nvSpPr>
        <p:spPr>
          <a:xfrm rot="16200000">
            <a:off x="8319222" y="2580055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C575B9E-4B73-DB23-7ED7-5315F6D85F3D}"/>
              </a:ext>
            </a:extLst>
          </p:cNvPr>
          <p:cNvSpPr/>
          <p:nvPr/>
        </p:nvSpPr>
        <p:spPr>
          <a:xfrm rot="16200000">
            <a:off x="8325951" y="3108001"/>
            <a:ext cx="613691" cy="4571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💡 第三关揭秘：换个角度看问题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✨ 多种解法——没有唯一答案，关键是"换角度思考"！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" y="2103120"/>
            <a:ext cx="2743200" cy="23774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2103120"/>
            <a:ext cx="2743200" cy="54864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48640" y="2194560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t>解法一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2615184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0D1B3E"/>
                </a:solidFill>
                <a:latin typeface="Microsoft YaHei"/>
              </a:defRPr>
            </a:pPr>
            <a:r>
              <a:rPr lang="en-US" altLang="zh-CN" dirty="0"/>
              <a:t>8</a:t>
            </a:r>
            <a:r>
              <a:rPr dirty="0"/>
              <a:t> </a:t>
            </a:r>
            <a:r>
              <a:rPr lang="en-US" altLang="zh-CN" dirty="0"/>
              <a:t>-</a:t>
            </a:r>
            <a:r>
              <a:rPr dirty="0"/>
              <a:t> 4 = 4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040879" y="2084832"/>
            <a:ext cx="2743200" cy="23774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7040879" y="2084832"/>
            <a:ext cx="2743200" cy="54864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147407" y="2295696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3F72BF"/>
                </a:solidFill>
                <a:latin typeface="Microsoft YaHei"/>
              </a:defRPr>
            </a:pPr>
            <a:r>
              <a:rPr dirty="0" err="1"/>
              <a:t>解法二</a:t>
            </a:r>
            <a:endParaRPr dirty="0"/>
          </a:p>
        </p:txBody>
      </p:sp>
      <p:sp>
        <p:nvSpPr>
          <p:cNvPr id="16" name="TextBox 15"/>
          <p:cNvSpPr txBox="1"/>
          <p:nvPr/>
        </p:nvSpPr>
        <p:spPr>
          <a:xfrm>
            <a:off x="7147407" y="2948234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0D1B3E"/>
                </a:solidFill>
                <a:latin typeface="Microsoft YaHei"/>
              </a:defRPr>
            </a:pPr>
            <a:r>
              <a:rPr lang="en-US" altLang="zh-CN" dirty="0"/>
              <a:t>0</a:t>
            </a:r>
            <a:r>
              <a:rPr dirty="0"/>
              <a:t> + 4 = </a:t>
            </a:r>
            <a:r>
              <a:rPr lang="en-US" altLang="zh-CN" dirty="0"/>
              <a:t>4</a:t>
            </a:r>
            <a:endParaRPr dirty="0"/>
          </a:p>
        </p:txBody>
      </p:sp>
      <p:sp>
        <p:nvSpPr>
          <p:cNvPr id="28" name="TextBox 27"/>
          <p:cNvSpPr txBox="1"/>
          <p:nvPr/>
        </p:nvSpPr>
        <p:spPr>
          <a:xfrm>
            <a:off x="731520" y="47548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t>🎯 核心启发：问题可以有多种解决方案！敢于尝试，不怕犯错。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" y="521208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这是一种"发散思维"训练——打破固定思维，寻找多种可能性。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3657600" y="5760720"/>
            <a:ext cx="4846320" cy="457200"/>
          </a:xfrm>
          <a:prstGeom prst="round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3749039" y="580644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D1B3E"/>
                </a:solidFill>
                <a:latin typeface="Microsoft YaHei"/>
              </a:defRPr>
            </a:pPr>
            <a:r>
              <a:t>✅ 每找到一个正确解法 +10分！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📊 积分结算 —— 谁是首席大侦探？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rPr dirty="0"/>
              <a:t>🏁 </a:t>
            </a:r>
            <a:r>
              <a:rPr dirty="0" err="1"/>
              <a:t>倒计时结束！老师带领全班清算各组积分</a:t>
            </a:r>
            <a:r>
              <a:rPr dirty="0"/>
              <a:t>——</a:t>
            </a:r>
            <a:r>
              <a:rPr lang="zh-CN" altLang="en-US" dirty="0"/>
              <a:t>（开始时就在黑板上写上战队名）</a:t>
            </a:r>
            <a:endParaRPr dirty="0"/>
          </a:p>
        </p:txBody>
      </p:sp>
      <p:sp>
        <p:nvSpPr>
          <p:cNvPr id="8" name="Rounded Rectangle 7"/>
          <p:cNvSpPr/>
          <p:nvPr/>
        </p:nvSpPr>
        <p:spPr>
          <a:xfrm>
            <a:off x="1371600" y="2103120"/>
            <a:ext cx="941832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371600" y="2103120"/>
            <a:ext cx="9418320" cy="45720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371600" y="2148840"/>
            <a:ext cx="9418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D54F"/>
                </a:solidFill>
                <a:latin typeface="Microsoft YaHei"/>
              </a:defRPr>
            </a:pPr>
            <a:r>
              <a:t>🏆 侦探积分榜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1600" y="2560320"/>
            <a:ext cx="9418320" cy="365760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417320" y="2578608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排名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31720" y="2578608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战队名称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32120" y="2578608"/>
            <a:ext cx="118871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第一关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12280" y="2578608"/>
            <a:ext cx="118871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第二关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92440" y="2578608"/>
            <a:ext cx="118871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第三关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372600" y="2578608"/>
            <a:ext cx="12801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总分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371600" y="2926080"/>
            <a:ext cx="9418320" cy="502920"/>
          </a:xfrm>
          <a:prstGeom prst="rect">
            <a:avLst/>
          </a:prstGeom>
          <a:solidFill>
            <a:srgbClr val="FFF3C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417320" y="2999232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C62828"/>
                </a:solidFill>
                <a:latin typeface="Microsoft YaHei"/>
              </a:defRPr>
            </a:pPr>
            <a:r>
              <a:t>🥇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31720" y="299923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lang="en-US" altLang="zh-CN" dirty="0"/>
              <a:t>XXXXX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371600" y="3429000"/>
            <a:ext cx="9418320" cy="502920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1417320" y="3502152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31720" y="350215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lang="en-US" altLang="zh-CN" dirty="0"/>
              <a:t>XXXXX</a:t>
            </a:r>
            <a:endParaRPr dirty="0"/>
          </a:p>
        </p:txBody>
      </p:sp>
      <p:sp>
        <p:nvSpPr>
          <p:cNvPr id="32" name="Rectangle 31"/>
          <p:cNvSpPr/>
          <p:nvPr/>
        </p:nvSpPr>
        <p:spPr>
          <a:xfrm>
            <a:off x="1371600" y="3931920"/>
            <a:ext cx="9418320" cy="5029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1417320" y="4005072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331720" y="400507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lang="en-US" altLang="zh-CN" dirty="0"/>
              <a:t>XXXXX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371600" y="4434840"/>
            <a:ext cx="9418320" cy="502920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1417320" y="4507992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331720" y="450799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lang="en-US" altLang="zh-CN" dirty="0"/>
              <a:t>XXXXX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31520" y="55778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62828"/>
                </a:solidFill>
                <a:latin typeface="Microsoft YaHei"/>
              </a:defRPr>
            </a:pPr>
            <a:r>
              <a:rPr dirty="0"/>
              <a:t>🎉 </a:t>
            </a:r>
            <a:r>
              <a:rPr dirty="0" err="1"/>
              <a:t>恭喜最高分队获得"首席大侦探"称号</a:t>
            </a:r>
            <a:r>
              <a:rPr dirty="0"/>
              <a:t>！</a:t>
            </a:r>
          </a:p>
        </p:txBody>
      </p:sp>
      <p:sp>
        <p:nvSpPr>
          <p:cNvPr id="47" name="Rectangle 46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TextBox 47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🎁 开启智慧百宝箱！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🔑 探长作为代表，上前输入密码——"咔哒"一声打开百宝箱！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57600" y="2103120"/>
            <a:ext cx="4846320" cy="18288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840480" y="2286000"/>
            <a:ext cx="44805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FD54F"/>
                </a:solidFill>
                <a:latin typeface="Microsoft YaHei"/>
              </a:defRPr>
            </a:pPr>
            <a:r>
              <a:t>📦</a:t>
            </a:r>
            <a:br/>
            <a:r>
              <a:t>🔐 → 🔓</a:t>
            </a:r>
            <a:br/>
            <a:r>
              <a:t>✨ 智慧百宝箱 ✨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206240"/>
            <a:ext cx="5212080" cy="192024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14400" y="4297680"/>
            <a:ext cx="4846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🎁 百宝箱里的惊喜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4709160"/>
            <a:ext cx="484632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✏️ 精美文具（铅笔、橡皮、尺子）</a:t>
            </a:r>
            <a:br/>
            <a:r>
              <a:t>🍬 小糖果/贴纸奖励</a:t>
            </a:r>
            <a:br/>
            <a:r>
              <a:t>📝 一张神秘纸条……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0" y="4206240"/>
            <a:ext cx="5029200" cy="1920240"/>
          </a:xfrm>
          <a:prstGeom prst="round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583680" y="429768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📜 神秘纸条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4709160"/>
            <a:ext cx="466344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FFFFFF"/>
                </a:solidFill>
                <a:latin typeface="Microsoft YaHei"/>
              </a:defRPr>
            </a:pPr>
            <a:r>
              <a:t>"干得漂亮，小侦探们！</a:t>
            </a:r>
            <a:br/>
            <a:r>
              <a:t>但下节课，我会用更难的</a:t>
            </a:r>
            <a:br/>
            <a:r>
              <a:t>空间立体迷宫等着你们！</a:t>
            </a:r>
            <a:br/>
            <a:r>
              <a:t>—— 怪盗X 留"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🌟 价值观升华：逻辑的力量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0D1B3E"/>
                </a:solidFill>
                <a:latin typeface="Microsoft YaHei"/>
              </a:defRPr>
            </a:pPr>
            <a:r>
              <a:t>"今天所有的侦探都表现得非常出色！"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" y="2286000"/>
            <a:ext cx="2743200" cy="23774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548640" y="23774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🔍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288036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寻找规律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291840"/>
            <a:ext cx="25603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数字、图形中隐藏的规律</a:t>
            </a:r>
            <a:br/>
            <a:r>
              <a:t>是破解谜题的关键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83280" y="2286000"/>
            <a:ext cx="2743200" cy="23774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3474720" y="23774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🔄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74720" y="288036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换个角度看问题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74720" y="3291840"/>
            <a:ext cx="25603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拆解图形、移动火柴——</a:t>
            </a:r>
            <a:br/>
            <a:r>
              <a:t>同一问题可以有不同的解法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309360" y="2286000"/>
            <a:ext cx="2743200" cy="23774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6400800" y="23774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🧩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288036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一步步拆解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3291840"/>
            <a:ext cx="25603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复杂的难题可以分解成</a:t>
            </a:r>
            <a:br/>
            <a:r>
              <a:t>简单的步骤逐个击破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235440" y="2286000"/>
            <a:ext cx="2743200" cy="23774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9326880" y="2377440"/>
            <a:ext cx="2560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🤝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326880" y="288036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团队合作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326880" y="3291840"/>
            <a:ext cx="25603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讨论、分享、互相启发——</a:t>
            </a:r>
            <a:br/>
            <a:r>
              <a:t>集体的智慧大于个人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371600" y="4937760"/>
            <a:ext cx="9418320" cy="109728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1554480" y="5029200"/>
            <a:ext cx="9052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D54F"/>
                </a:solidFill>
                <a:latin typeface="Microsoft YaHei"/>
              </a:defRPr>
            </a:pPr>
            <a:r>
              <a:t>💪 "遇到难题不要怕，一步步拆解，这就是逻辑的力量！"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54480" y="5486400"/>
            <a:ext cx="9052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—— 我们下节课再一起迎战怪盗X！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📋 教具准备 &amp; 备课提醒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🎒 教具清单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1965960"/>
            <a:ext cx="50292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🔐 带密码锁的盒子（智慧百宝箱）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2404872"/>
            <a:ext cx="50292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✉️ 一封"怪盗X"的神秘挑战信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843784"/>
            <a:ext cx="50292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📋 白板/黑板 + 多色马克笔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282696"/>
            <a:ext cx="50292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📝 每组一块小白板（或A4纸）+ 笔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721608"/>
            <a:ext cx="50292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🔥 几盒火柴（或冰棍棒、牙签）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160520"/>
            <a:ext cx="50292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⏰ 倒计时器/手机（配合紧张BGM）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599431"/>
            <a:ext cx="50292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🎴 配对卡片（半截公式/图形）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038344"/>
            <a:ext cx="50292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🎁 小奖品：文具、糖果、贴纸等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146304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⏱ 时间分配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1965960"/>
            <a:ext cx="32004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📜 悬念导入 + 特训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01200" y="1965960"/>
            <a:ext cx="1828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8分钟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2404872"/>
            <a:ext cx="32004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🕵️ 分队 + 规则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601200" y="2404872"/>
            <a:ext cx="1828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5分钟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2843784"/>
            <a:ext cx="32004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🔐 三重闯关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01200" y="2843784"/>
            <a:ext cx="1828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20分钟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3282696"/>
            <a:ext cx="32004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🏆 评选 + 颁奖 + 总结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01200" y="3282696"/>
            <a:ext cx="1828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7分钟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3721608"/>
            <a:ext cx="32004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━━━━━━━━━━━━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601200" y="3721608"/>
            <a:ext cx="1828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━━━━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4160520"/>
            <a:ext cx="32004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1">
                <a:solidFill>
                  <a:srgbClr val="C62828"/>
                </a:solidFill>
                <a:latin typeface="Microsoft YaHei"/>
              </a:defRPr>
            </a:pPr>
            <a:r>
              <a:t>📌 总计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601200" y="4160520"/>
            <a:ext cx="1828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300" b="1">
                <a:solidFill>
                  <a:srgbClr val="C62828"/>
                </a:solidFill>
                <a:latin typeface="Microsoft YaHei"/>
              </a:defRPr>
            </a:pPr>
            <a:r>
              <a:t>约40分钟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400800" y="4206240"/>
            <a:ext cx="5029200" cy="182880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6400800" y="4206240"/>
            <a:ext cx="5029200" cy="54864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583680" y="4297680"/>
            <a:ext cx="46634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t>⚠️ 备课提醒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583680" y="4663440"/>
            <a:ext cx="466344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• 提前测试火柴棒题目</a:t>
            </a:r>
            <a:br/>
            <a:r>
              <a:t>• BGM选紧张悬疑风格</a:t>
            </a:r>
            <a:br/>
            <a:r>
              <a:t>• 注意控制各环节时间</a:t>
            </a:r>
            <a:br/>
            <a:r>
              <a:t>• 鼓励每个孩子参与讨论</a:t>
            </a:r>
            <a:br/>
            <a:r>
              <a:t>• 准备好"下节课预告"</a:t>
            </a:r>
          </a:p>
        </p:txBody>
      </p:sp>
      <p:sp>
        <p:nvSpPr>
          <p:cNvPr id="33" name="Rectangle 32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201168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475488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237744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D54F"/>
                </a:solidFill>
                <a:latin typeface="Microsoft YaHei"/>
              </a:defRPr>
            </a:pPr>
            <a:r>
              <a:t>🔮 下节课预告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29184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FFFFFF"/>
                </a:solidFill>
                <a:latin typeface="Microsoft YaHei"/>
              </a:defRPr>
            </a:pPr>
            <a:r>
              <a:t>"怪盗X将用更难的</a:t>
            </a:r>
            <a:br/>
            <a:r>
              <a:t>空间立体迷宫等着你们！"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12064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5A623"/>
                </a:solidFill>
                <a:latin typeface="Microsoft YaHei"/>
              </a:defRPr>
            </a:pPr>
            <a:r>
              <a:t>🌟 感谢各位小侦探的参与！我们下节课见！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F72BF"/>
                </a:solidFill>
                <a:latin typeface="Microsoft YaHei"/>
              </a:defRPr>
            </a:pPr>
            <a:r>
              <a:t>爱心托管班 · 名侦探联盟支教活动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🗺️ 今日挑战地图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548640" y="1554480"/>
            <a:ext cx="265176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548640" y="1554480"/>
            <a:ext cx="2651760" cy="73152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783080"/>
            <a:ext cx="2286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800" y="22860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收到挑战书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80160" y="2743200"/>
            <a:ext cx="1188720" cy="18288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85800" y="2880360"/>
            <a:ext cx="237744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怪盗X锁住百宝箱</a:t>
            </a:r>
            <a:br/>
            <a:r>
              <a:t>留下神秘挑战信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246888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5A623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429000" y="1554480"/>
            <a:ext cx="265176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3429000" y="1554480"/>
            <a:ext cx="2651760" cy="73152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3611880" y="1783080"/>
            <a:ext cx="2286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🏋️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66160" y="22860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侦探特训营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160520" y="2743200"/>
            <a:ext cx="1188720" cy="18288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3566160" y="2880360"/>
            <a:ext cx="237744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数字密码 &amp; 图形密码</a:t>
            </a:r>
            <a:br/>
            <a:r>
              <a:t>解锁侦探技能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80760" y="246888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5A623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309359" y="1554480"/>
            <a:ext cx="265176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6309359" y="1554480"/>
            <a:ext cx="2651760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492240" y="1783080"/>
            <a:ext cx="2286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🔐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46520" y="22860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三重连环关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040879" y="2743200"/>
            <a:ext cx="1188720" cy="18288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446520" y="2880360"/>
            <a:ext cx="237744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向日葵密码 · 重影拼图</a:t>
            </a:r>
            <a:br/>
            <a:r>
              <a:t>· 拆除炸弹引线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61119" y="246888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5A623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189719" y="1554480"/>
            <a:ext cx="265176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9189719" y="1554480"/>
            <a:ext cx="2651760" cy="73152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9372599" y="1783080"/>
            <a:ext cx="2286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🏆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326880" y="2286000"/>
            <a:ext cx="23774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授勋开宝箱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921240" y="2743200"/>
            <a:ext cx="1188720" cy="18288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9326880" y="2880360"/>
            <a:ext cx="237744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评选首席大侦探</a:t>
            </a:r>
            <a:br/>
            <a:r>
              <a:t>开启智慧百宝箱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1520" y="43891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t>💡 通关密钥：观察力 + 逻辑推理 + 团队合作 = 破解一切谜题！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1520" y="4892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形式：分组闯关，白板作答，积分竞赛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5800" y="416052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3F72BF"/>
                </a:solidFill>
                <a:latin typeface="Microsoft YaHei"/>
              </a:defRPr>
            </a:pPr>
            <a:r>
              <a:t>⏱ 挑战书 + 特训 8min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66160" y="416052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3F72BF"/>
                </a:solidFill>
                <a:latin typeface="Microsoft YaHei"/>
              </a:defRPr>
            </a:pPr>
            <a:r>
              <a:t>⏱ 侦探分队 5min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46520" y="416052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3F72BF"/>
                </a:solidFill>
                <a:latin typeface="Microsoft YaHei"/>
              </a:defRPr>
            </a:pPr>
            <a:r>
              <a:t>⏱ 三重闯关 20min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326880" y="4160520"/>
            <a:ext cx="23774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3F72BF"/>
                </a:solidFill>
                <a:latin typeface="Microsoft YaHei"/>
              </a:defRPr>
            </a:pPr>
            <a:r>
              <a:t>⏱ 评选颁奖 7min</a:t>
            </a:r>
          </a:p>
        </p:txBody>
      </p:sp>
      <p:sp>
        <p:nvSpPr>
          <p:cNvPr id="40" name="Rectangle 39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🧠 为什么侦探游戏适合我们？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731520" y="1508760"/>
            <a:ext cx="640080" cy="64008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731520" y="1554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5920" y="1463040"/>
            <a:ext cx="4572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强烈的胜负欲与集体荣誉感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5920" y="192024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这个阶段的孩子渴望在团队中证明自己，积分竞赛机制能极大激发参与热情。</a:t>
            </a:r>
          </a:p>
        </p:txBody>
      </p:sp>
      <p:sp>
        <p:nvSpPr>
          <p:cNvPr id="11" name="Oval 10"/>
          <p:cNvSpPr/>
          <p:nvPr/>
        </p:nvSpPr>
        <p:spPr>
          <a:xfrm>
            <a:off x="731520" y="2697480"/>
            <a:ext cx="640080" cy="640080"/>
          </a:xfrm>
          <a:prstGeom prst="ellipse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31520" y="274320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45920" y="2651760"/>
            <a:ext cx="4572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抽象思维开始萌芽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5920" y="310896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开始喜欢"脑筋急转弯"，对规律、推理、悬念故事充满好奇，正是培养逻辑思维的最佳时期。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886200"/>
            <a:ext cx="640080" cy="64008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731520" y="393192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🎯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45920" y="3840480"/>
            <a:ext cx="4572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"跳一跳够得着"的挑战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45920" y="429768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太容易没意思，太难会放弃。精心设计的阶梯式难题能让他们进入专注的"心流状态"。</a:t>
            </a:r>
          </a:p>
        </p:txBody>
      </p:sp>
      <p:sp>
        <p:nvSpPr>
          <p:cNvPr id="19" name="Oval 18"/>
          <p:cNvSpPr/>
          <p:nvPr/>
        </p:nvSpPr>
        <p:spPr>
          <a:xfrm>
            <a:off x="731520" y="5074920"/>
            <a:ext cx="640080" cy="640080"/>
          </a:xfrm>
          <a:prstGeom prst="ellipse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731520" y="512064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🔍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45920" y="5029200"/>
            <a:ext cx="4572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侦探主题的天然吸引力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45920" y="548640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"名侦探柯南"式的悬疑闯关、密码破解、团队合作，完美契合儿童心理需求。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229600" y="1645920"/>
            <a:ext cx="3474720" cy="45720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8503920" y="1828800"/>
            <a:ext cx="29260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D54F"/>
                </a:solidFill>
                <a:latin typeface="Microsoft YaHei"/>
              </a:defRPr>
            </a:pPr>
            <a:r>
              <a:t>🎯 心流状态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03920" y="2560320"/>
            <a:ext cx="292608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FFFFFF"/>
                </a:solidFill>
                <a:latin typeface="Microsoft YaHei"/>
              </a:defRPr>
            </a:pPr>
            <a:r>
              <a:t>高</a:t>
            </a:r>
            <a:br/>
            <a:br/>
            <a:r>
              <a:t>挑  ↑    焦虑区</a:t>
            </a:r>
            <a:br/>
            <a:r>
              <a:t>战    （放弃）</a:t>
            </a:r>
            <a:br/>
            <a:r>
              <a:t>难    </a:t>
            </a:r>
            <a:br/>
            <a:r>
              <a:t>度  │  ★ 心流区</a:t>
            </a:r>
            <a:br/>
            <a:r>
              <a:t>    │  （沉浸投入）</a:t>
            </a:r>
            <a:br/>
            <a:r>
              <a:t>    </a:t>
            </a:r>
            <a:br/>
            <a:r>
              <a:t>低  →  无聊区</a:t>
            </a:r>
            <a:br/>
            <a:r>
              <a:t>    低 ← 能力 → 高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📜 悬念导入：怪盗X的挑战书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731520" y="1463040"/>
            <a:ext cx="6858000" cy="47548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731520" y="1463040"/>
            <a:ext cx="6858000" cy="73152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691640"/>
            <a:ext cx="621792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（老师神色凝重地走上讲台，拿出一个上锁的盒子）</a:t>
            </a:r>
            <a:br/>
            <a:br/>
            <a:r>
              <a:t>"各位小侦探，本来今天老师要给大家发</a:t>
            </a:r>
            <a:br/>
            <a:r>
              <a:t>『智慧百宝箱』里的礼物……"</a:t>
            </a:r>
            <a:br/>
            <a:br/>
            <a:r>
              <a:t>"但是！它被传说中的『怪盗X』锁上了！"</a:t>
            </a:r>
            <a:br/>
            <a:br/>
            <a:r>
              <a:t>"怪盗X还留下一封挑战书，说只有本市最聪明的</a:t>
            </a:r>
            <a:br/>
            <a:r>
              <a:t>侦探才能解开他的数字与图形机关！"</a:t>
            </a:r>
            <a:br/>
            <a:br/>
            <a:r>
              <a:t>"你们——敢接受这个挑战吗？"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463040"/>
            <a:ext cx="3657600" cy="45720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8229600" y="1645920"/>
            <a:ext cx="32918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D54F"/>
                </a:solidFill>
                <a:latin typeface="Microsoft YaHei"/>
              </a:defRPr>
            </a:pPr>
            <a:r>
              <a:t>✉️ 怪盗X的挑战信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86800" y="2286000"/>
            <a:ext cx="2377440" cy="18288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8412480" y="2468880"/>
            <a:ext cx="310896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致各位小侦探：</a:t>
            </a:r>
            <a:br/>
            <a:br/>
            <a:r>
              <a:t>我把你们的礼物锁在</a:t>
            </a:r>
            <a:br/>
            <a:r>
              <a:t>了机关盒里。解开三</a:t>
            </a:r>
            <a:br/>
            <a:r>
              <a:t>道密码锁，才能打开</a:t>
            </a:r>
            <a:br/>
            <a:r>
              <a:t>它。</a:t>
            </a:r>
            <a:br/>
            <a:br/>
            <a:r>
              <a:t>—— 怪盗X</a:t>
            </a:r>
          </a:p>
        </p:txBody>
      </p:sp>
      <p:sp>
        <p:nvSpPr>
          <p:cNvPr id="14" name="Oval 13"/>
          <p:cNvSpPr/>
          <p:nvPr/>
        </p:nvSpPr>
        <p:spPr>
          <a:xfrm>
            <a:off x="10515600" y="5303520"/>
            <a:ext cx="731520" cy="73152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0515600" y="539496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🏋️ 特训营 A：数字密码——发现隐藏规律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🧩 "在迎战怪盗之前，我们需要进行特训！密码分为两种：数字密码和图形密码。"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194560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D1B3E"/>
                </a:solidFill>
                <a:latin typeface="Microsoft YaHei"/>
              </a:defRPr>
            </a:pPr>
            <a:r>
              <a:t>🔢 特训A：数字密码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743200"/>
            <a:ext cx="265176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822960" y="2834640"/>
            <a:ext cx="2468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C62828"/>
                </a:solidFill>
                <a:latin typeface="Microsoft YaHei"/>
              </a:defRPr>
            </a:pPr>
            <a: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246120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1×1=1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3657600"/>
            <a:ext cx="24688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F72BF"/>
                </a:solidFill>
                <a:latin typeface="Microsoft YaHei"/>
              </a:defRPr>
            </a:pPr>
            <a:r>
              <a:t>●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611880" y="2743200"/>
            <a:ext cx="265176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703320" y="2834640"/>
            <a:ext cx="2468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C62828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03320" y="3246120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2×2=4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03320" y="3657600"/>
            <a:ext cx="24688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F72BF"/>
                </a:solidFill>
                <a:latin typeface="Microsoft YaHei"/>
              </a:defRPr>
            </a:pPr>
            <a:r>
              <a:t>● ●</a:t>
            </a:r>
            <a:br/>
            <a:r>
              <a:t>● ●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92240" y="2743200"/>
            <a:ext cx="265176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583679" y="2834640"/>
            <a:ext cx="2468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C62828"/>
                </a:solidFill>
                <a:latin typeface="Microsoft YaHei"/>
              </a:defRPr>
            </a:pPr>
            <a:r>
              <a:t>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79" y="3246120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3×3=9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79" y="3657600"/>
            <a:ext cx="24688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F72BF"/>
                </a:solidFill>
                <a:latin typeface="Microsoft YaHei"/>
              </a:defRPr>
            </a:pPr>
            <a:r>
              <a:t>● ● ●</a:t>
            </a:r>
            <a:br/>
            <a:r>
              <a:t>● ● ●</a:t>
            </a:r>
            <a:br/>
            <a:r>
              <a:t>● ● ●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372600" y="2743200"/>
            <a:ext cx="2651760" cy="22860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9464040" y="2834640"/>
            <a:ext cx="2468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D54F"/>
                </a:solidFill>
                <a:latin typeface="Microsoft YaHei"/>
              </a:defRPr>
            </a:pPr>
            <a:r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464040" y="3246120"/>
            <a:ext cx="2468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FFFF"/>
                </a:solidFill>
                <a:latin typeface="Microsoft YaHei"/>
              </a:defRPr>
            </a:pPr>
            <a:r>
              <a:t>4×4=?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464040" y="3657600"/>
            <a:ext cx="24688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FFFF"/>
                </a:solidFill>
                <a:latin typeface="Microsoft YaHei"/>
              </a:defRPr>
            </a:pPr>
            <a:r>
              <a:t>● ● ● ●</a:t>
            </a:r>
            <a:br/>
            <a:r>
              <a:t>● ● ● ●</a:t>
            </a:r>
            <a:br/>
            <a:r>
              <a:t>● ● ● ●</a:t>
            </a:r>
            <a:br/>
            <a:r>
              <a:t>● ● ● ●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372600" y="2743200"/>
            <a:ext cx="2651760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731520" y="52578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rPr dirty="0"/>
              <a:t>💡 规律：1²=1, 2²=4, 3²=9, 4²=16  ➜  "</a:t>
            </a:r>
            <a:r>
              <a:rPr dirty="0" err="1"/>
              <a:t>平方数"的直观几何概念</a:t>
            </a:r>
            <a:endParaRPr dirty="0"/>
          </a:p>
        </p:txBody>
      </p:sp>
      <p:sp>
        <p:nvSpPr>
          <p:cNvPr id="27" name="Rectangle 26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🏋️ 特训营 B：图形密码——旋转的奥秘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D1B3E"/>
                </a:solidFill>
                <a:latin typeface="Microsoft YaHei"/>
              </a:defRPr>
            </a:pPr>
            <a:r>
              <a:t>🔄 特训B：图形旋转——第四幅图箭头朝哪？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371600" y="2194560"/>
            <a:ext cx="219456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463040" y="22860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0D1B3E"/>
                </a:solidFill>
                <a:latin typeface="Microsoft YaHei"/>
              </a:defRPr>
            </a:pPr>
            <a:r>
              <a:t>第1幅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6517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0">
                <a:solidFill>
                  <a:srgbClr val="0D1B3E"/>
                </a:solidFill>
                <a:latin typeface="Microsoft YaHei"/>
              </a:defRPr>
            </a:pPr>
            <a:r>
              <a:t>⬆️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61188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D1B3E"/>
                </a:solidFill>
                <a:latin typeface="Microsoft YaHei"/>
              </a:defRPr>
            </a:pPr>
            <a:r>
              <a:t>第一幅：朝上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6160" y="292608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5A623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931920" y="2194560"/>
            <a:ext cx="219456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023359" y="22860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0D1B3E"/>
                </a:solidFill>
                <a:latin typeface="Microsoft YaHei"/>
              </a:defRPr>
            </a:pPr>
            <a:r>
              <a:t>第2幅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23359" y="26517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0">
                <a:solidFill>
                  <a:srgbClr val="0D1B3E"/>
                </a:solidFill>
                <a:latin typeface="Microsoft YaHei"/>
              </a:defRPr>
            </a:pPr>
            <a:r>
              <a:t>➡️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23359" y="361188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D1B3E"/>
                </a:solidFill>
                <a:latin typeface="Microsoft YaHei"/>
              </a:defRPr>
            </a:pPr>
            <a:r>
              <a:t>第二幅：朝右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26479" y="292608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5A623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92240" y="2194560"/>
            <a:ext cx="219456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583679" y="22860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0D1B3E"/>
                </a:solidFill>
                <a:latin typeface="Microsoft YaHei"/>
              </a:defRPr>
            </a:pPr>
            <a:r>
              <a:t>第3幅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79" y="26517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0">
                <a:solidFill>
                  <a:srgbClr val="0D1B3E"/>
                </a:solidFill>
                <a:latin typeface="Microsoft YaHei"/>
              </a:defRPr>
            </a:pPr>
            <a:r>
              <a:t>⬇️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79" y="361188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0D1B3E"/>
                </a:solidFill>
                <a:latin typeface="Microsoft YaHei"/>
              </a:defRPr>
            </a:pPr>
            <a:r>
              <a:t>第三幅：朝下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86800" y="292608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5A623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052559" y="2194560"/>
            <a:ext cx="2194560" cy="201168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9143999" y="228600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D54F"/>
                </a:solidFill>
                <a:latin typeface="Microsoft YaHei"/>
              </a:defRPr>
            </a:pPr>
            <a:r>
              <a:t>第4幅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3999" y="2651760"/>
            <a:ext cx="20116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0">
                <a:solidFill>
                  <a:srgbClr val="FFD54F"/>
                </a:solidFill>
                <a:latin typeface="Microsoft YaHei"/>
              </a:defRPr>
            </a:pPr>
            <a:r>
              <a:t>⬅️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43999" y="3611880"/>
            <a:ext cx="20116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FFD54F"/>
                </a:solidFill>
                <a:latin typeface="Microsoft YaHei"/>
              </a:defRPr>
            </a:pPr>
            <a:r>
              <a:t>第四幅：朝左？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052559" y="2194560"/>
            <a:ext cx="2194560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731520" y="45720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t>💡 规律：顺时针旋转90°  |  不只是看方向，还要找"旋转"这个动作！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" y="50292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0D1B3E"/>
                </a:solidFill>
                <a:latin typeface="Microsoft YaHei"/>
              </a:defRPr>
            </a:pPr>
            <a:r>
              <a:t>🎯 换个角度看问题——这就是侦探的核心能力！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🕵️ 集结侦探联盟 —— 密码组队！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D1B3E"/>
                </a:solidFill>
                <a:latin typeface="Microsoft YaHei"/>
              </a:defRPr>
            </a:pPr>
            <a:r>
              <a:t>📋 组队规则：找到你的"另一半密码"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2103120"/>
            <a:ext cx="2697480" cy="54864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4864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领取密码卡片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10896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每人在入口处抽取一张</a:t>
            </a:r>
            <a:br/>
            <a:r>
              <a:t>卡片，上面写着半截密</a:t>
            </a:r>
            <a:br/>
            <a:r>
              <a:t>码（公式/图案/答案）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38328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3383280" y="2103120"/>
            <a:ext cx="2697480" cy="54864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347472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🔍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7472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全班寻找搭档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74720" y="310896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找到那个和你密码匹配</a:t>
            </a:r>
            <a:br/>
            <a:r>
              <a:t>的人！比如"3×4"和"12"</a:t>
            </a:r>
            <a:br/>
            <a:r>
              <a:t>，或半颗心找另一半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30936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6309360" y="2103120"/>
            <a:ext cx="2697480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40080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4-5人自动成组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10896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配对成功后，相邻组合</a:t>
            </a:r>
            <a:br/>
            <a:r>
              <a:t>并，形成侦探小分队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23544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9235440" y="2103120"/>
            <a:ext cx="2697480" cy="54864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932688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2688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战队亮相！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26880" y="310896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选探长·取队名</a:t>
            </a:r>
            <a:br/>
            <a:r>
              <a:t>"福尔摩斯队"</a:t>
            </a:r>
            <a:br/>
            <a:r>
              <a:t>"柯南侦探团"…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12064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t>🏁 老师在黑板上列出"积分榜"，每个战队占据一行！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" y="5596128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F72BF"/>
                </a:solidFill>
                <a:latin typeface="Microsoft YaHei"/>
              </a:defRPr>
            </a:pPr>
            <a:r>
              <a:t>⏱ 预计时间：5分钟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🔐 三重连环锁大闯关 —— 比赛规则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📏 "白板作答法"——公平、有序、人人参与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103120"/>
            <a:ext cx="11064240" cy="82296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2240279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1️⃣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2148839"/>
            <a:ext cx="2286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题目展示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80160" y="2514600"/>
            <a:ext cx="9601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老师逐一展示闯关题目，所有人都能看到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108960"/>
            <a:ext cx="11064240" cy="82296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1520" y="324612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2️⃣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0160" y="3154679"/>
            <a:ext cx="2286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团队讨论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80160" y="3520440"/>
            <a:ext cx="9601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队员低声讨论，共同商量答案，写在白板/纸上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114800"/>
            <a:ext cx="11064240" cy="82296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731520" y="425196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3️⃣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80160" y="4160520"/>
            <a:ext cx="2286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倒计亮板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80160" y="4526280"/>
            <a:ext cx="9601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老师喊"3、2、1——亮板！"各组同时举答案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120640"/>
            <a:ext cx="11064240" cy="822960"/>
          </a:xfrm>
          <a:prstGeom prst="round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731520" y="525780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4️⃣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80160" y="5166359"/>
            <a:ext cx="2286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答对加分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80160" y="5532120"/>
            <a:ext cx="9601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t>答对的队伍同时加分，答错不扣分，鼓励尝试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612648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t>🔒 第一关：向日葵密码  →  🔒 第二关：重影拼图  →  🔒 第三关：拆除炸弹  →  🔓 开启宝箱！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🌻 第一关：达芬奇的向日葵密码（6分钟）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0D1B3E"/>
                </a:solidFill>
                <a:latin typeface="Microsoft YaHei"/>
              </a:defRPr>
            </a:pPr>
            <a:r>
              <a:t>🔢 黑板题目：1, 1, 2, 3, 5, 8, 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1168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C62828"/>
                </a:solidFill>
                <a:latin typeface="Microsoft YaHei"/>
              </a:defRPr>
            </a:pPr>
            <a:r>
              <a:t>老师提示："注意，这次加的数字不是固定的！前两个数字和第三个数字有什么关系？"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371600" y="2560320"/>
            <a:ext cx="9418320" cy="13716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1828800" y="2788920"/>
            <a:ext cx="731520" cy="73152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828800" y="283464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0320" y="288036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+</a:t>
            </a:r>
          </a:p>
        </p:txBody>
      </p:sp>
      <p:sp>
        <p:nvSpPr>
          <p:cNvPr id="13" name="Oval 12"/>
          <p:cNvSpPr/>
          <p:nvPr/>
        </p:nvSpPr>
        <p:spPr>
          <a:xfrm>
            <a:off x="3108960" y="2788920"/>
            <a:ext cx="731520" cy="73152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108960" y="283464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40480" y="288036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=</a:t>
            </a:r>
          </a:p>
        </p:txBody>
      </p:sp>
      <p:sp>
        <p:nvSpPr>
          <p:cNvPr id="16" name="Oval 15"/>
          <p:cNvSpPr/>
          <p:nvPr/>
        </p:nvSpPr>
        <p:spPr>
          <a:xfrm>
            <a:off x="4389120" y="2788920"/>
            <a:ext cx="731520" cy="73152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389120" y="283464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20640" y="288036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+</a:t>
            </a:r>
          </a:p>
        </p:txBody>
      </p:sp>
      <p:sp>
        <p:nvSpPr>
          <p:cNvPr id="19" name="Oval 18"/>
          <p:cNvSpPr/>
          <p:nvPr/>
        </p:nvSpPr>
        <p:spPr>
          <a:xfrm>
            <a:off x="5669279" y="2788920"/>
            <a:ext cx="731520" cy="73152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5669279" y="283464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799" y="288036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=</a:t>
            </a:r>
          </a:p>
        </p:txBody>
      </p:sp>
      <p:sp>
        <p:nvSpPr>
          <p:cNvPr id="22" name="Oval 21"/>
          <p:cNvSpPr/>
          <p:nvPr/>
        </p:nvSpPr>
        <p:spPr>
          <a:xfrm>
            <a:off x="6949440" y="2788920"/>
            <a:ext cx="731520" cy="73152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949440" y="283464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80960" y="288036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+</a:t>
            </a:r>
          </a:p>
        </p:txBody>
      </p:sp>
      <p:sp>
        <p:nvSpPr>
          <p:cNvPr id="25" name="Oval 24"/>
          <p:cNvSpPr/>
          <p:nvPr/>
        </p:nvSpPr>
        <p:spPr>
          <a:xfrm>
            <a:off x="8229600" y="2788920"/>
            <a:ext cx="731520" cy="73152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8229600" y="283464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61120" y="288036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=</a:t>
            </a:r>
          </a:p>
        </p:txBody>
      </p:sp>
      <p:sp>
        <p:nvSpPr>
          <p:cNvPr id="28" name="Oval 27"/>
          <p:cNvSpPr/>
          <p:nvPr/>
        </p:nvSpPr>
        <p:spPr>
          <a:xfrm>
            <a:off x="9509759" y="2788920"/>
            <a:ext cx="731520" cy="73152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509759" y="283464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FFFFFF"/>
                </a:solidFill>
                <a:latin typeface="Microsoft YaHei"/>
              </a:defRPr>
            </a:pPr>
            <a:r>
              <a:t>?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31520" y="4206240"/>
            <a:ext cx="502920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914400" y="429768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🤔 思考指引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14400" y="4709160"/>
            <a:ext cx="4663440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1 + 1 = 2</a:t>
            </a:r>
            <a:br>
              <a:rPr dirty="0"/>
            </a:br>
            <a:r>
              <a:rPr dirty="0"/>
              <a:t>1 + 2 = 3</a:t>
            </a:r>
            <a:br>
              <a:rPr dirty="0"/>
            </a:br>
            <a:r>
              <a:rPr dirty="0"/>
              <a:t>2 + 3 = 5</a:t>
            </a:r>
            <a:br>
              <a:rPr dirty="0"/>
            </a:br>
            <a:r>
              <a:rPr dirty="0"/>
              <a:t>3 + 5 = 8</a:t>
            </a:r>
            <a:br>
              <a:rPr dirty="0"/>
            </a:br>
            <a:r>
              <a:rPr dirty="0"/>
              <a:t>5 + 8 = ?</a:t>
            </a:r>
            <a:br>
              <a:rPr dirty="0"/>
            </a:br>
            <a:br>
              <a:rPr dirty="0"/>
            </a:br>
            <a:endParaRPr dirty="0"/>
          </a:p>
        </p:txBody>
      </p:sp>
      <p:sp>
        <p:nvSpPr>
          <p:cNvPr id="33" name="Rounded Rectangle 32"/>
          <p:cNvSpPr/>
          <p:nvPr/>
        </p:nvSpPr>
        <p:spPr>
          <a:xfrm>
            <a:off x="6217920" y="4206240"/>
            <a:ext cx="52120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6217920" y="4206240"/>
            <a:ext cx="5212080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6400800" y="4297680"/>
            <a:ext cx="4846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t>⏰ 倒计时：2分钟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4709160"/>
            <a:ext cx="48463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📋 请大家在白板上写出答案</a:t>
            </a:r>
            <a:br/>
            <a:br/>
            <a:r>
              <a:t>"3…… 2…… 1……亮板！"</a:t>
            </a:r>
          </a:p>
        </p:txBody>
      </p:sp>
      <p:sp>
        <p:nvSpPr>
          <p:cNvPr id="37" name="Rectangle 36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破解"怪盗X"的机关盒 ——    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1535</Words>
  <Application>Microsoft Office PowerPoint</Application>
  <PresentationFormat>宽屏</PresentationFormat>
  <Paragraphs>279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辰羽 王</cp:lastModifiedBy>
  <cp:revision>4</cp:revision>
  <dcterms:created xsi:type="dcterms:W3CDTF">2013-01-27T09:14:16Z</dcterms:created>
  <dcterms:modified xsi:type="dcterms:W3CDTF">2026-06-03T13:50:03Z</dcterms:modified>
  <cp:category/>
</cp:coreProperties>
</file>