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96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8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Point Star 1"/>
          <p:cNvSpPr/>
          <p:nvPr/>
        </p:nvSpPr>
        <p:spPr>
          <a:xfrm>
            <a:off x="7549997" y="338394"/>
            <a:ext cx="192034" cy="192034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5-Point Star 2"/>
          <p:cNvSpPr/>
          <p:nvPr/>
        </p:nvSpPr>
        <p:spPr>
          <a:xfrm>
            <a:off x="1363772" y="4788292"/>
            <a:ext cx="290913" cy="290913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Oval 3"/>
          <p:cNvSpPr/>
          <p:nvPr/>
        </p:nvSpPr>
        <p:spPr>
          <a:xfrm>
            <a:off x="1262384" y="1629546"/>
            <a:ext cx="311634" cy="31163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8263153" y="2791420"/>
            <a:ext cx="255742" cy="255742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5-Point Star 5"/>
          <p:cNvSpPr/>
          <p:nvPr/>
        </p:nvSpPr>
        <p:spPr>
          <a:xfrm>
            <a:off x="257755" y="5193399"/>
            <a:ext cx="346791" cy="346791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5-Point Star 6"/>
          <p:cNvSpPr/>
          <p:nvPr/>
        </p:nvSpPr>
        <p:spPr>
          <a:xfrm>
            <a:off x="2663604" y="4930225"/>
            <a:ext cx="128824" cy="128824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9947235" y="3936800"/>
            <a:ext cx="386655" cy="386655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394574" y="2536576"/>
            <a:ext cx="293354" cy="293354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8300562" y="467812"/>
            <a:ext cx="174796" cy="174796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0037371" y="5570606"/>
            <a:ext cx="230474" cy="230474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4386272" y="2484635"/>
            <a:ext cx="168069" cy="168069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5-Point Star 12"/>
          <p:cNvSpPr/>
          <p:nvPr/>
        </p:nvSpPr>
        <p:spPr>
          <a:xfrm>
            <a:off x="8058333" y="626855"/>
            <a:ext cx="323689" cy="323689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554753" y="6335657"/>
            <a:ext cx="325526" cy="32552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9893747" y="5007985"/>
            <a:ext cx="175216" cy="175216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5-Point Star 15"/>
          <p:cNvSpPr/>
          <p:nvPr/>
        </p:nvSpPr>
        <p:spPr>
          <a:xfrm>
            <a:off x="4804876" y="594435"/>
            <a:ext cx="425428" cy="425428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5-Point Star 16"/>
          <p:cNvSpPr/>
          <p:nvPr/>
        </p:nvSpPr>
        <p:spPr>
          <a:xfrm>
            <a:off x="5934743" y="5683769"/>
            <a:ext cx="326569" cy="326569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3024384" y="3673422"/>
            <a:ext cx="187540" cy="187540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5-Point Star 18"/>
          <p:cNvSpPr/>
          <p:nvPr/>
        </p:nvSpPr>
        <p:spPr>
          <a:xfrm>
            <a:off x="4784548" y="1546598"/>
            <a:ext cx="456299" cy="456299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725728" y="864669"/>
            <a:ext cx="320934" cy="320934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4615953" y="3888066"/>
            <a:ext cx="262633" cy="262633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0100301" y="254268"/>
            <a:ext cx="355051" cy="355051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4102191" y="2007840"/>
            <a:ext cx="149287" cy="149287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0273967" y="1820612"/>
            <a:ext cx="274534" cy="27453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1408885" y="4070946"/>
            <a:ext cx="399288" cy="399288"/>
          </a:xfrm>
          <a:prstGeom prst="star5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8968102" y="3536695"/>
            <a:ext cx="376230" cy="37623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5812321" y="878464"/>
            <a:ext cx="224203" cy="224203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2958067" y="3710660"/>
            <a:ext cx="120246" cy="120246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11450669" y="3495204"/>
            <a:ext cx="137438" cy="137438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2085380" y="3463913"/>
            <a:ext cx="313307" cy="31330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8884622" y="4472421"/>
            <a:ext cx="352208" cy="352208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3657600" y="731520"/>
            <a:ext cx="4937760" cy="493776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3840480" y="914400"/>
            <a:ext cx="4572000" cy="4572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2286000" y="2942570"/>
            <a:ext cx="758952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Microsoft YaHei"/>
              </a:defRPr>
            </a:pPr>
            <a:r>
              <a:rPr dirty="0">
                <a:solidFill>
                  <a:schemeClr val="tx2">
                    <a:lumMod val="40000"/>
                    <a:lumOff val="60000"/>
                  </a:schemeClr>
                </a:solidFill>
              </a:rPr>
              <a:t>🎩 </a:t>
            </a:r>
            <a:r>
              <a:rPr dirty="0" err="1">
                <a:solidFill>
                  <a:schemeClr val="tx2">
                    <a:lumMod val="40000"/>
                    <a:lumOff val="60000"/>
                  </a:schemeClr>
                </a:solidFill>
              </a:rPr>
              <a:t>图形魔术师的魔法舞会</a:t>
            </a:r>
            <a:r>
              <a:rPr dirty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dirty="0"/>
              <a:t>🎩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00400" y="4389120"/>
            <a:ext cx="576072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FD700"/>
                </a:solidFill>
                <a:latin typeface="Microsoft YaHei"/>
              </a:defRPr>
            </a:pPr>
            <a:r>
              <a:t>数学文化密码学 · 第1课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14800" y="4937760"/>
            <a:ext cx="39319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E080"/>
                </a:solidFill>
                <a:latin typeface="Microsoft YaHei"/>
              </a:defRPr>
            </a:pPr>
            <a:r>
              <a:t>✨ 适合年龄：3-6岁 ✨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657600" y="5669280"/>
            <a:ext cx="48463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FFFFFF"/>
                </a:solidFill>
                <a:latin typeface="Microsoft YaHei"/>
              </a:defRPr>
            </a:pPr>
            <a:r>
              <a:t>授课老师：xxx 老师</a:t>
            </a:r>
          </a:p>
        </p:txBody>
      </p:sp>
      <p:sp>
        <p:nvSpPr>
          <p:cNvPr id="38" name="Oval 37"/>
          <p:cNvSpPr/>
          <p:nvPr/>
        </p:nvSpPr>
        <p:spPr>
          <a:xfrm>
            <a:off x="1371600" y="5303520"/>
            <a:ext cx="548640" cy="548640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ounded Rectangle 38"/>
          <p:cNvSpPr/>
          <p:nvPr/>
        </p:nvSpPr>
        <p:spPr>
          <a:xfrm>
            <a:off x="2743200" y="5303520"/>
            <a:ext cx="548640" cy="548640"/>
          </a:xfrm>
          <a:prstGeom prst="round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Isosceles Triangle 39"/>
          <p:cNvSpPr/>
          <p:nvPr/>
        </p:nvSpPr>
        <p:spPr>
          <a:xfrm>
            <a:off x="10241280" y="5120640"/>
            <a:ext cx="640080" cy="640080"/>
          </a:xfrm>
          <a:prstGeom prst="triangl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Rounded Rectangle 40"/>
          <p:cNvSpPr/>
          <p:nvPr/>
        </p:nvSpPr>
        <p:spPr>
          <a:xfrm>
            <a:off x="731520" y="4572000"/>
            <a:ext cx="2011680" cy="64008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1400" b="1">
                <a:solidFill>
                  <a:srgbClr val="FF7EB3"/>
                </a:solidFill>
                <a:latin typeface="Microsoft YaHei"/>
              </a:defRPr>
            </a:pPr>
            <a:r>
              <a:t>你好呀！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9418320" y="4572000"/>
            <a:ext cx="2011680" cy="64008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1400" b="1">
                <a:solidFill>
                  <a:srgbClr val="5EC75A"/>
                </a:solidFill>
                <a:latin typeface="Microsoft YaHei"/>
              </a:defRPr>
            </a:pPr>
            <a:r>
              <a:t>一起玩吧！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🔮 下集预告与再见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9" name="Isosceles Triangle 8"/>
          <p:cNvSpPr/>
          <p:nvPr/>
        </p:nvSpPr>
        <p:spPr>
          <a:xfrm>
            <a:off x="914400" y="1371600"/>
            <a:ext cx="1371600" cy="1097280"/>
          </a:xfrm>
          <a:prstGeom prst="triangl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914400" y="2286000"/>
            <a:ext cx="1371600" cy="22860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Rounded Rectangle 10"/>
          <p:cNvSpPr/>
          <p:nvPr/>
        </p:nvSpPr>
        <p:spPr>
          <a:xfrm>
            <a:off x="1005840" y="2560320"/>
            <a:ext cx="1188720" cy="164592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2194560" y="2377440"/>
            <a:ext cx="1188720" cy="91440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5-Point Star 12"/>
          <p:cNvSpPr/>
          <p:nvPr/>
        </p:nvSpPr>
        <p:spPr>
          <a:xfrm>
            <a:off x="3200400" y="1920240"/>
            <a:ext cx="731520" cy="73152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ounded Rectangle 13"/>
          <p:cNvSpPr/>
          <p:nvPr/>
        </p:nvSpPr>
        <p:spPr>
          <a:xfrm>
            <a:off x="5029200" y="1828800"/>
            <a:ext cx="3200400" cy="2560320"/>
          </a:xfrm>
          <a:prstGeom prst="round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6400800" y="2926080"/>
            <a:ext cx="914400" cy="91440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00800" y="3017520"/>
            <a:ext cx="914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FFFFFF"/>
                </a:solidFill>
                <a:latin typeface="Microsoft YaHei"/>
              </a:defRPr>
            </a:pPr>
            <a:r>
              <a:t>🔒</a:t>
            </a:r>
          </a:p>
        </p:txBody>
      </p:sp>
      <p:sp>
        <p:nvSpPr>
          <p:cNvPr id="17" name="5-Point Star 16"/>
          <p:cNvSpPr/>
          <p:nvPr/>
        </p:nvSpPr>
        <p:spPr>
          <a:xfrm>
            <a:off x="5486400" y="2103120"/>
            <a:ext cx="457200" cy="45720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5-Point Star 17"/>
          <p:cNvSpPr/>
          <p:nvPr/>
        </p:nvSpPr>
        <p:spPr>
          <a:xfrm>
            <a:off x="7315200" y="2103120"/>
            <a:ext cx="457200" cy="45720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ounded Rectangle 18"/>
          <p:cNvSpPr/>
          <p:nvPr/>
        </p:nvSpPr>
        <p:spPr>
          <a:xfrm>
            <a:off x="2755976" y="4693065"/>
            <a:ext cx="6400800" cy="73152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000" b="1">
                <a:solidFill>
                  <a:srgbClr val="A05ED6"/>
                </a:solidFill>
                <a:latin typeface="Microsoft YaHei"/>
              </a:defRPr>
            </a:pPr>
            <a:r>
              <a:rPr dirty="0" err="1"/>
              <a:t>下节课，魔术师会带来智慧百宝箱的第一把锁哦</a:t>
            </a:r>
            <a:r>
              <a:rPr dirty="0"/>
              <a:t>！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337560" y="5440680"/>
            <a:ext cx="5486400" cy="731520"/>
          </a:xfrm>
          <a:prstGeom prst="roundRect">
            <a:avLst/>
          </a:prstGeom>
          <a:solidFill>
            <a:srgbClr val="FFFBE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1800" b="1">
                <a:solidFill>
                  <a:srgbClr val="3E3E3E"/>
                </a:solidFill>
                <a:latin typeface="Microsoft YaHei"/>
              </a:defRPr>
            </a:pPr>
            <a:r>
              <a:t>只有拥有星星贴纸的小朋友才能来开锁！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43200" y="6035040"/>
            <a:ext cx="66751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A05ED6"/>
                </a:solidFill>
                <a:latin typeface="Microsoft YaHei"/>
              </a:defRPr>
            </a:pPr>
            <a:r>
              <a:rPr dirty="0"/>
              <a:t>👋 </a:t>
            </a:r>
            <a:r>
              <a:rPr dirty="0" err="1"/>
              <a:t>小朋友们再见</a:t>
            </a:r>
            <a:r>
              <a:rPr dirty="0"/>
              <a:t>！ ✨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3088580" y="776116"/>
            <a:ext cx="140704" cy="140704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5-Point Star 22"/>
          <p:cNvSpPr/>
          <p:nvPr/>
        </p:nvSpPr>
        <p:spPr>
          <a:xfrm>
            <a:off x="855370" y="6106236"/>
            <a:ext cx="178165" cy="178165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5-Point Star 23"/>
          <p:cNvSpPr/>
          <p:nvPr/>
        </p:nvSpPr>
        <p:spPr>
          <a:xfrm>
            <a:off x="8989505" y="4267281"/>
            <a:ext cx="275094" cy="275094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2498323" y="399177"/>
            <a:ext cx="165027" cy="165027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5557215" y="975124"/>
            <a:ext cx="310485" cy="310485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9304071" y="4930465"/>
            <a:ext cx="167845" cy="167845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11025436" y="4675321"/>
            <a:ext cx="279402" cy="279402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11036436" y="936584"/>
            <a:ext cx="141856" cy="141856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6697724" y="5837324"/>
            <a:ext cx="205796" cy="205796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5-Point Star 30"/>
          <p:cNvSpPr/>
          <p:nvPr/>
        </p:nvSpPr>
        <p:spPr>
          <a:xfrm>
            <a:off x="1122112" y="4505355"/>
            <a:ext cx="251870" cy="25187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5-Point Star 31"/>
          <p:cNvSpPr/>
          <p:nvPr/>
        </p:nvSpPr>
        <p:spPr>
          <a:xfrm>
            <a:off x="8051982" y="2121960"/>
            <a:ext cx="262297" cy="262297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5-Point Star 32"/>
          <p:cNvSpPr/>
          <p:nvPr/>
        </p:nvSpPr>
        <p:spPr>
          <a:xfrm>
            <a:off x="9156776" y="3741494"/>
            <a:ext cx="144670" cy="144670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5-Point Star 33"/>
          <p:cNvSpPr/>
          <p:nvPr/>
        </p:nvSpPr>
        <p:spPr>
          <a:xfrm>
            <a:off x="5053168" y="2544615"/>
            <a:ext cx="229690" cy="229690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5-Point Star 34"/>
          <p:cNvSpPr/>
          <p:nvPr/>
        </p:nvSpPr>
        <p:spPr>
          <a:xfrm>
            <a:off x="415463" y="2847801"/>
            <a:ext cx="226808" cy="226808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5-Point Star 35"/>
          <p:cNvSpPr/>
          <p:nvPr/>
        </p:nvSpPr>
        <p:spPr>
          <a:xfrm>
            <a:off x="10992558" y="4168219"/>
            <a:ext cx="288713" cy="288713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Cloud 36"/>
          <p:cNvSpPr/>
          <p:nvPr/>
        </p:nvSpPr>
        <p:spPr>
          <a:xfrm>
            <a:off x="9601200" y="274320"/>
            <a:ext cx="1828800" cy="914400"/>
          </a:xfrm>
          <a:prstGeom prst="cloud">
            <a:avLst/>
          </a:prstGeom>
          <a:solidFill>
            <a:srgbClr val="F5FAFF"/>
          </a:solidFill>
          <a:ln w="12700">
            <a:solidFill>
              <a:srgbClr val="87C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🌟 魔法师登场 - 情境导入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572000" y="2011680"/>
            <a:ext cx="3017520" cy="2286000"/>
          </a:xfrm>
          <a:prstGeom prst="round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4572000" y="2560320"/>
            <a:ext cx="301752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1">
                <a:solidFill>
                  <a:srgbClr val="FFFFFF"/>
                </a:solidFill>
                <a:latin typeface="Microsoft YaHei"/>
              </a:defRPr>
            </a:pPr>
            <a:r>
              <a:t>❓</a:t>
            </a:r>
          </a:p>
        </p:txBody>
      </p:sp>
      <p:sp>
        <p:nvSpPr>
          <p:cNvPr id="11" name="Isosceles Triangle 10"/>
          <p:cNvSpPr/>
          <p:nvPr/>
        </p:nvSpPr>
        <p:spPr>
          <a:xfrm>
            <a:off x="914400" y="1371600"/>
            <a:ext cx="1645920" cy="1371600"/>
          </a:xfrm>
          <a:prstGeom prst="triangl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ectangle 11"/>
          <p:cNvSpPr/>
          <p:nvPr/>
        </p:nvSpPr>
        <p:spPr>
          <a:xfrm>
            <a:off x="914400" y="2560320"/>
            <a:ext cx="1645920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ounded Rectangle 12"/>
          <p:cNvSpPr/>
          <p:nvPr/>
        </p:nvSpPr>
        <p:spPr>
          <a:xfrm>
            <a:off x="1005840" y="2834640"/>
            <a:ext cx="1463040" cy="201168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2286000" y="2286000"/>
            <a:ext cx="1371600" cy="100584"/>
          </a:xfrm>
          <a:prstGeom prst="rect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5-Point Star 14"/>
          <p:cNvSpPr/>
          <p:nvPr/>
        </p:nvSpPr>
        <p:spPr>
          <a:xfrm>
            <a:off x="3474720" y="1920240"/>
            <a:ext cx="731520" cy="73152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ounded Rectangle 15"/>
          <p:cNvSpPr/>
          <p:nvPr/>
        </p:nvSpPr>
        <p:spPr>
          <a:xfrm>
            <a:off x="3200400" y="4846320"/>
            <a:ext cx="5943600" cy="82296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200" b="1">
                <a:solidFill>
                  <a:srgbClr val="448AFF"/>
                </a:solidFill>
                <a:latin typeface="Microsoft YaHei"/>
              </a:defRPr>
            </a:pPr>
            <a:r>
              <a:t>小朋友们好！我是图形魔术师！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743200" y="5715000"/>
            <a:ext cx="7315200" cy="731520"/>
          </a:xfrm>
          <a:prstGeom prst="roundRect">
            <a:avLst/>
          </a:prstGeom>
          <a:solidFill>
            <a:srgbClr val="FFFBE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1800" b="0">
                <a:solidFill>
                  <a:srgbClr val="3E3E3E"/>
                </a:solidFill>
                <a:latin typeface="Microsoft YaHei"/>
              </a:defRPr>
            </a:pPr>
            <a:r>
              <a:t>我的魔法箱里跑出了三个调皮的小精灵，你们能帮我认认它们吗？</a:t>
            </a:r>
          </a:p>
        </p:txBody>
      </p:sp>
      <p:sp>
        <p:nvSpPr>
          <p:cNvPr id="18" name="Oval 17"/>
          <p:cNvSpPr/>
          <p:nvPr/>
        </p:nvSpPr>
        <p:spPr>
          <a:xfrm>
            <a:off x="9601200" y="1371600"/>
            <a:ext cx="731520" cy="731520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9601200" y="1554480"/>
            <a:ext cx="731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?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601200" y="2743200"/>
            <a:ext cx="640080" cy="640080"/>
          </a:xfrm>
          <a:prstGeom prst="round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9601200" y="2834640"/>
            <a:ext cx="640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?</a:t>
            </a:r>
          </a:p>
        </p:txBody>
      </p:sp>
      <p:sp>
        <p:nvSpPr>
          <p:cNvPr id="22" name="Isosceles Triangle 21"/>
          <p:cNvSpPr/>
          <p:nvPr/>
        </p:nvSpPr>
        <p:spPr>
          <a:xfrm>
            <a:off x="9601200" y="4114800"/>
            <a:ext cx="822960" cy="822960"/>
          </a:xfrm>
          <a:prstGeom prst="triangl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9601200" y="4297680"/>
            <a:ext cx="822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?</a:t>
            </a:r>
          </a:p>
        </p:txBody>
      </p:sp>
      <p:sp>
        <p:nvSpPr>
          <p:cNvPr id="24" name="5-Point Star 23"/>
          <p:cNvSpPr/>
          <p:nvPr/>
        </p:nvSpPr>
        <p:spPr>
          <a:xfrm>
            <a:off x="7524151" y="2958331"/>
            <a:ext cx="231814" cy="231814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3039875" y="666573"/>
            <a:ext cx="141006" cy="141006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2841406" y="1623477"/>
            <a:ext cx="150143" cy="150143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2828321" y="5821357"/>
            <a:ext cx="294370" cy="29437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6010081" y="1980405"/>
            <a:ext cx="225932" cy="225932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1750348" y="6005729"/>
            <a:ext cx="241592" cy="241592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2985119" y="3171979"/>
            <a:ext cx="211603" cy="211603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5-Point Star 30"/>
          <p:cNvSpPr/>
          <p:nvPr/>
        </p:nvSpPr>
        <p:spPr>
          <a:xfrm>
            <a:off x="1355649" y="2915146"/>
            <a:ext cx="214624" cy="214624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Cloud 31"/>
          <p:cNvSpPr/>
          <p:nvPr/>
        </p:nvSpPr>
        <p:spPr>
          <a:xfrm>
            <a:off x="274320" y="274320"/>
            <a:ext cx="1371600" cy="731520"/>
          </a:xfrm>
          <a:prstGeom prst="cloud">
            <a:avLst/>
          </a:prstGeom>
          <a:solidFill>
            <a:srgbClr val="F5FAFF"/>
          </a:solidFill>
          <a:ln w="12700">
            <a:solidFill>
              <a:srgbClr val="87C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Cloud 32"/>
          <p:cNvSpPr/>
          <p:nvPr/>
        </p:nvSpPr>
        <p:spPr>
          <a:xfrm>
            <a:off x="10058400" y="182880"/>
            <a:ext cx="1371600" cy="731520"/>
          </a:xfrm>
          <a:prstGeom prst="cloud">
            <a:avLst/>
          </a:prstGeom>
          <a:solidFill>
            <a:srgbClr val="F5FAFF"/>
          </a:solidFill>
          <a:ln w="12700">
            <a:solidFill>
              <a:srgbClr val="87C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⭕ 认识圆形精灵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9" name="Oval 8"/>
          <p:cNvSpPr/>
          <p:nvPr/>
        </p:nvSpPr>
        <p:spPr>
          <a:xfrm>
            <a:off x="1371600" y="1645920"/>
            <a:ext cx="3200400" cy="3200400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286000" y="228600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2331720" y="233172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3200400" y="228600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3246120" y="233172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Arc 13"/>
          <p:cNvSpPr/>
          <p:nvPr/>
        </p:nvSpPr>
        <p:spPr>
          <a:xfrm>
            <a:off x="2296926" y="3657600"/>
            <a:ext cx="1188720" cy="548640"/>
          </a:xfrm>
          <a:prstGeom prst="arc">
            <a:avLst/>
          </a:prstGeom>
          <a:noFill/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303520" y="13716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9A3D"/>
                </a:solidFill>
                <a:latin typeface="Microsoft YaHei"/>
              </a:defRPr>
            </a:pPr>
            <a:r>
              <a:rPr dirty="0"/>
              <a:t>☀️ </a:t>
            </a:r>
            <a:r>
              <a:rPr dirty="0" err="1"/>
              <a:t>太阳</a:t>
            </a:r>
            <a:endParaRPr dirty="0"/>
          </a:p>
        </p:txBody>
      </p:sp>
      <p:sp>
        <p:nvSpPr>
          <p:cNvPr id="16" name="TextBox 15"/>
          <p:cNvSpPr txBox="1"/>
          <p:nvPr/>
        </p:nvSpPr>
        <p:spPr>
          <a:xfrm>
            <a:off x="5303520" y="20116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448AFF"/>
                </a:solidFill>
                <a:latin typeface="Microsoft YaHei"/>
              </a:defRPr>
            </a:pPr>
            <a:r>
              <a:rPr dirty="0"/>
              <a:t>⚽ </a:t>
            </a:r>
            <a:r>
              <a:rPr dirty="0" err="1"/>
              <a:t>皮球</a:t>
            </a:r>
            <a:endParaRPr dirty="0"/>
          </a:p>
        </p:txBody>
      </p:sp>
      <p:sp>
        <p:nvSpPr>
          <p:cNvPr id="17" name="TextBox 16"/>
          <p:cNvSpPr txBox="1"/>
          <p:nvPr/>
        </p:nvSpPr>
        <p:spPr>
          <a:xfrm>
            <a:off x="5303520" y="26517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7EB3"/>
                </a:solidFill>
                <a:latin typeface="Microsoft YaHei"/>
              </a:defRPr>
            </a:pPr>
            <a:r>
              <a:rPr dirty="0"/>
              <a:t>🧷 </a:t>
            </a:r>
            <a:r>
              <a:rPr dirty="0" err="1"/>
              <a:t>纽扣</a:t>
            </a:r>
            <a:endParaRPr dirty="0"/>
          </a:p>
        </p:txBody>
      </p:sp>
      <p:sp>
        <p:nvSpPr>
          <p:cNvPr id="18" name="TextBox 17"/>
          <p:cNvSpPr txBox="1"/>
          <p:nvPr/>
        </p:nvSpPr>
        <p:spPr>
          <a:xfrm>
            <a:off x="5303520" y="347472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600" b="1">
                <a:solidFill>
                  <a:srgbClr val="FF7EB3"/>
                </a:solidFill>
                <a:latin typeface="Microsoft YaHei"/>
              </a:defRPr>
            </a:pPr>
            <a:r>
              <a:t>圆溜溜，像什么呀？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303520" y="4206240"/>
            <a:ext cx="5486400" cy="914400"/>
          </a:xfrm>
          <a:prstGeom prst="roundRect">
            <a:avLst/>
          </a:prstGeom>
          <a:solidFill>
            <a:srgbClr val="FFFBE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000" b="1">
                <a:solidFill>
                  <a:srgbClr val="3E3E3E"/>
                </a:solidFill>
                <a:latin typeface="Microsoft YaHei"/>
              </a:defRPr>
            </a:pPr>
            <a:r>
              <a:t>太阳！皮球！纽扣！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5765224"/>
            <a:ext cx="10332720" cy="640080"/>
          </a:xfrm>
          <a:prstGeom prst="round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386687" y="5935251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✋ 互动提示：小朋友伸出小手，跟老师一起在空中画一个大圆！</a:t>
            </a:r>
          </a:p>
        </p:txBody>
      </p:sp>
      <p:sp>
        <p:nvSpPr>
          <p:cNvPr id="22" name="Oval 21"/>
          <p:cNvSpPr/>
          <p:nvPr/>
        </p:nvSpPr>
        <p:spPr>
          <a:xfrm>
            <a:off x="10135523" y="529618"/>
            <a:ext cx="144854" cy="144854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881225" y="4844029"/>
            <a:ext cx="160999" cy="160999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3047759" y="1400369"/>
            <a:ext cx="122377" cy="122377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2335249" y="3481606"/>
            <a:ext cx="169107" cy="169107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5288384" y="5696203"/>
            <a:ext cx="133538" cy="133538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7696528" y="3643075"/>
            <a:ext cx="74771" cy="74771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0855961" y="5615211"/>
            <a:ext cx="91400" cy="91400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5728822" y="5717334"/>
            <a:ext cx="172175" cy="172175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4549196" y="6489644"/>
            <a:ext cx="102252" cy="102252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3469361" y="4641622"/>
            <a:ext cx="153308" cy="153308"/>
          </a:xfrm>
          <a:prstGeom prst="ellips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8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🔲 认识正方形精灵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494338" y="1600200"/>
            <a:ext cx="3200400" cy="3200400"/>
          </a:xfrm>
          <a:prstGeom prst="round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286000" y="237744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2331720" y="242316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3200400" y="237744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3246120" y="242316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Arc 13"/>
          <p:cNvSpPr/>
          <p:nvPr/>
        </p:nvSpPr>
        <p:spPr>
          <a:xfrm>
            <a:off x="2370383" y="3703320"/>
            <a:ext cx="1005840" cy="457200"/>
          </a:xfrm>
          <a:prstGeom prst="arc">
            <a:avLst/>
          </a:prstGeom>
          <a:noFill/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303520" y="13716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9A3D"/>
                </a:solidFill>
                <a:latin typeface="Microsoft YaHei"/>
              </a:defRPr>
            </a:pPr>
            <a:r>
              <a:t>🍪 饼干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03520" y="20116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448AFF"/>
                </a:solidFill>
                <a:latin typeface="Microsoft YaHei"/>
              </a:defRPr>
            </a:pPr>
            <a:r>
              <a:rPr dirty="0"/>
              <a:t>📦 </a:t>
            </a:r>
            <a:r>
              <a:rPr dirty="0" err="1"/>
              <a:t>盒子</a:t>
            </a:r>
            <a:endParaRPr dirty="0"/>
          </a:p>
        </p:txBody>
      </p:sp>
      <p:sp>
        <p:nvSpPr>
          <p:cNvPr id="17" name="TextBox 16"/>
          <p:cNvSpPr txBox="1"/>
          <p:nvPr/>
        </p:nvSpPr>
        <p:spPr>
          <a:xfrm>
            <a:off x="5303520" y="26517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5EC75A"/>
                </a:solidFill>
                <a:latin typeface="Microsoft YaHei"/>
              </a:defRPr>
            </a:pPr>
            <a:r>
              <a:t>🧊 积木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03520" y="347472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400" b="1">
                <a:solidFill>
                  <a:srgbClr val="5EC75A"/>
                </a:solidFill>
                <a:latin typeface="Microsoft YaHei"/>
              </a:defRPr>
            </a:pPr>
            <a:r>
              <a:t>方方正正，像不像我们吃的饼干？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303520" y="4206240"/>
            <a:ext cx="5486400" cy="914400"/>
          </a:xfrm>
          <a:prstGeom prst="roundRect">
            <a:avLst/>
          </a:prstGeom>
          <a:solidFill>
            <a:srgbClr val="FFFBE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000" b="1">
                <a:solidFill>
                  <a:srgbClr val="3E3E3E"/>
                </a:solidFill>
                <a:latin typeface="Microsoft YaHei"/>
              </a:defRPr>
            </a:pPr>
            <a:r>
              <a:t>饼干！盒子！积木！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5760720"/>
            <a:ext cx="10332720" cy="640080"/>
          </a:xfrm>
          <a:prstGeom prst="round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371600" y="5806440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✋ 互动提示：用手指跟着画正方形，边画边念"横——竖——横——竖"！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7657944" y="3255902"/>
            <a:ext cx="171888" cy="171888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5-Point Star 22"/>
          <p:cNvSpPr/>
          <p:nvPr/>
        </p:nvSpPr>
        <p:spPr>
          <a:xfrm>
            <a:off x="11080931" y="3822656"/>
            <a:ext cx="236316" cy="236316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5-Point Star 23"/>
          <p:cNvSpPr/>
          <p:nvPr/>
        </p:nvSpPr>
        <p:spPr>
          <a:xfrm>
            <a:off x="912037" y="3853272"/>
            <a:ext cx="229121" cy="229121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2030589" y="6160512"/>
            <a:ext cx="151810" cy="151810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1038722" y="690680"/>
            <a:ext cx="294769" cy="294769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1611736" y="5728647"/>
            <a:ext cx="182187" cy="182187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717665" y="776589"/>
            <a:ext cx="257380" cy="257380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6106316" y="6000779"/>
            <a:ext cx="174514" cy="174514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🔺 认识三角形精灵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9" name="Isosceles Triangle 8"/>
          <p:cNvSpPr/>
          <p:nvPr/>
        </p:nvSpPr>
        <p:spPr>
          <a:xfrm>
            <a:off x="1371600" y="1463040"/>
            <a:ext cx="3657600" cy="3657600"/>
          </a:xfrm>
          <a:prstGeom prst="triangl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377440" y="256032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2423160" y="260604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3291840" y="256032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3337560" y="260604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Arc 13"/>
          <p:cNvSpPr/>
          <p:nvPr/>
        </p:nvSpPr>
        <p:spPr>
          <a:xfrm>
            <a:off x="2560320" y="3017520"/>
            <a:ext cx="1005840" cy="457200"/>
          </a:xfrm>
          <a:prstGeom prst="arc">
            <a:avLst/>
          </a:prstGeom>
          <a:noFill/>
          <a:ln w="38100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5486400" y="13716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5252"/>
                </a:solidFill>
                <a:latin typeface="Microsoft YaHei"/>
              </a:defRPr>
            </a:pPr>
            <a:r>
              <a:t>🍉 西瓜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486400" y="201168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9A3D"/>
                </a:solidFill>
                <a:latin typeface="Microsoft YaHei"/>
              </a:defRPr>
            </a:pPr>
            <a:r>
              <a:t>🏠 屋顶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0" y="265176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5252"/>
                </a:solidFill>
                <a:latin typeface="Microsoft YaHei"/>
              </a:defRPr>
            </a:pPr>
            <a:r>
              <a:t>🚩 小旗子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0" y="3474720"/>
            <a:ext cx="5486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200" b="1">
                <a:solidFill>
                  <a:srgbClr val="FF9A3D"/>
                </a:solidFill>
                <a:latin typeface="Microsoft YaHei"/>
              </a:defRPr>
            </a:pPr>
            <a:r>
              <a:t>尖尖角，有三个角！像切开的西瓜吗？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0" y="4206240"/>
            <a:ext cx="5486400" cy="914400"/>
          </a:xfrm>
          <a:prstGeom prst="roundRect">
            <a:avLst/>
          </a:prstGeom>
          <a:solidFill>
            <a:srgbClr val="FFE8F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000" b="1">
                <a:solidFill>
                  <a:srgbClr val="3E3E3E"/>
                </a:solidFill>
                <a:latin typeface="Microsoft YaHei"/>
              </a:defRPr>
            </a:pPr>
            <a:r>
              <a:t>西瓜！屋顶！小旗子！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914400" y="5760720"/>
            <a:ext cx="10332720" cy="640080"/>
          </a:xfrm>
          <a:prstGeom prst="round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1371600" y="5806440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✋ 互动提示：伸出手指画三角形，念"尖尖尖，三个角"！</a:t>
            </a:r>
          </a:p>
        </p:txBody>
      </p:sp>
      <p:sp>
        <p:nvSpPr>
          <p:cNvPr id="22" name="5-Point Star 21"/>
          <p:cNvSpPr/>
          <p:nvPr/>
        </p:nvSpPr>
        <p:spPr>
          <a:xfrm>
            <a:off x="2937024" y="2699094"/>
            <a:ext cx="259998" cy="259998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5-Point Star 22"/>
          <p:cNvSpPr/>
          <p:nvPr/>
        </p:nvSpPr>
        <p:spPr>
          <a:xfrm>
            <a:off x="5374971" y="5965932"/>
            <a:ext cx="308287" cy="308287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5-Point Star 23"/>
          <p:cNvSpPr/>
          <p:nvPr/>
        </p:nvSpPr>
        <p:spPr>
          <a:xfrm>
            <a:off x="5386806" y="6391331"/>
            <a:ext cx="319326" cy="319326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6271997" y="3373612"/>
            <a:ext cx="161383" cy="161383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10100958" y="5661151"/>
            <a:ext cx="204739" cy="204739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5162566" y="3602333"/>
            <a:ext cx="192484" cy="192484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361592" y="5280292"/>
            <a:ext cx="191910" cy="19191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10748722" y="1097051"/>
            <a:ext cx="158269" cy="158269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8556482" y="1226668"/>
            <a:ext cx="188687" cy="188687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5-Point Star 30"/>
          <p:cNvSpPr/>
          <p:nvPr/>
        </p:nvSpPr>
        <p:spPr>
          <a:xfrm>
            <a:off x="8279771" y="1521654"/>
            <a:ext cx="253149" cy="253149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🎨 分小组——颜色动物抱抱团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914400" y="2011680"/>
            <a:ext cx="3200400" cy="3200400"/>
          </a:xfrm>
          <a:prstGeom prst="roundRect">
            <a:avLst/>
          </a:prstGeom>
          <a:solidFill>
            <a:srgbClr val="FF525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14400" y="2286000"/>
            <a:ext cx="3200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0">
                <a:solidFill>
                  <a:srgbClr val="FFFFFF"/>
                </a:solidFill>
                <a:latin typeface="Microsoft YaHei"/>
              </a:defRPr>
            </a:pPr>
            <a:r>
              <a:t>🍎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97280" y="3657600"/>
            <a:ext cx="28346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红苹果小队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480560" y="2011680"/>
            <a:ext cx="3200400" cy="3200400"/>
          </a:xfrm>
          <a:prstGeom prst="round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4480560" y="2286000"/>
            <a:ext cx="3200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0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63440" y="3657600"/>
            <a:ext cx="28346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黄香蕉小队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8046720" y="2011680"/>
            <a:ext cx="3200400" cy="320040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8046720" y="2286000"/>
            <a:ext cx="32004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6000" b="0">
                <a:solidFill>
                  <a:srgbClr val="FFFFFF"/>
                </a:solidFill>
                <a:latin typeface="Microsoft YaHei"/>
              </a:defRPr>
            </a:pPr>
            <a:r>
              <a:t>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0" y="3657600"/>
            <a:ext cx="283464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蓝莓小队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914400" y="5760720"/>
            <a:ext cx="10332720" cy="640080"/>
          </a:xfrm>
          <a:prstGeom prst="round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371600" y="5806440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📣 老师话术：请每个小队手拉手举高高，大声喊出小队的名字！</a:t>
            </a:r>
          </a:p>
        </p:txBody>
      </p:sp>
      <p:sp>
        <p:nvSpPr>
          <p:cNvPr id="20" name="5-Point Star 19"/>
          <p:cNvSpPr/>
          <p:nvPr/>
        </p:nvSpPr>
        <p:spPr>
          <a:xfrm>
            <a:off x="5912501" y="1812809"/>
            <a:ext cx="303244" cy="303244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5-Point Star 20"/>
          <p:cNvSpPr/>
          <p:nvPr/>
        </p:nvSpPr>
        <p:spPr>
          <a:xfrm>
            <a:off x="1303972" y="2869348"/>
            <a:ext cx="187759" cy="187759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5-Point Star 21"/>
          <p:cNvSpPr/>
          <p:nvPr/>
        </p:nvSpPr>
        <p:spPr>
          <a:xfrm>
            <a:off x="3995370" y="1075784"/>
            <a:ext cx="316345" cy="316345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5-Point Star 22"/>
          <p:cNvSpPr/>
          <p:nvPr/>
        </p:nvSpPr>
        <p:spPr>
          <a:xfrm>
            <a:off x="8543254" y="3654179"/>
            <a:ext cx="215375" cy="215375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5-Point Star 23"/>
          <p:cNvSpPr/>
          <p:nvPr/>
        </p:nvSpPr>
        <p:spPr>
          <a:xfrm>
            <a:off x="1522349" y="6064155"/>
            <a:ext cx="263533" cy="263533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5-Point Star 24"/>
          <p:cNvSpPr/>
          <p:nvPr/>
        </p:nvSpPr>
        <p:spPr>
          <a:xfrm>
            <a:off x="6360750" y="5387449"/>
            <a:ext cx="243689" cy="243689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5068883" y="530583"/>
            <a:ext cx="203847" cy="203847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10302435" y="1561349"/>
            <a:ext cx="182793" cy="182793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4219845" y="3704435"/>
            <a:ext cx="297127" cy="297127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8635252" y="5945993"/>
            <a:ext cx="180454" cy="180454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11164562" y="5241496"/>
            <a:ext cx="298353" cy="298353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5-Point Star 30"/>
          <p:cNvSpPr/>
          <p:nvPr/>
        </p:nvSpPr>
        <p:spPr>
          <a:xfrm>
            <a:off x="2275210" y="5938172"/>
            <a:ext cx="280242" cy="280242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F4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🎮 游戏一：小精灵躲猫猫（知识问答）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7</a:t>
            </a:r>
          </a:p>
        </p:txBody>
      </p:sp>
      <p:sp>
        <p:nvSpPr>
          <p:cNvPr id="9" name="Isosceles Triangle 8"/>
          <p:cNvSpPr/>
          <p:nvPr/>
        </p:nvSpPr>
        <p:spPr>
          <a:xfrm>
            <a:off x="3200400" y="1371600"/>
            <a:ext cx="5486400" cy="2286000"/>
          </a:xfrm>
          <a:prstGeom prst="triangl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ounded Rectangle 9"/>
          <p:cNvSpPr/>
          <p:nvPr/>
        </p:nvSpPr>
        <p:spPr>
          <a:xfrm>
            <a:off x="4114800" y="2926080"/>
            <a:ext cx="3657600" cy="2286000"/>
          </a:xfrm>
          <a:prstGeom prst="roundRect">
            <a:avLst/>
          </a:prstGeom>
          <a:solidFill>
            <a:srgbClr val="FFFBE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4572000" y="3383280"/>
            <a:ext cx="822960" cy="822960"/>
          </a:xfrm>
          <a:prstGeom prst="ellipse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Rounded Rectangle 11"/>
          <p:cNvSpPr/>
          <p:nvPr/>
        </p:nvSpPr>
        <p:spPr>
          <a:xfrm>
            <a:off x="5486400" y="3840480"/>
            <a:ext cx="731520" cy="1371600"/>
          </a:xfrm>
          <a:prstGeom prst="round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71600" y="2560320"/>
            <a:ext cx="1371600" cy="1371600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1920240" y="3474720"/>
            <a:ext cx="274320" cy="731520"/>
          </a:xfrm>
          <a:prstGeom prst="rect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8961120" y="2286000"/>
            <a:ext cx="1645920" cy="1645920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Isosceles Triangle 15"/>
          <p:cNvSpPr/>
          <p:nvPr/>
        </p:nvSpPr>
        <p:spPr>
          <a:xfrm>
            <a:off x="7863840" y="1645920"/>
            <a:ext cx="1097280" cy="1097280"/>
          </a:xfrm>
          <a:prstGeom prst="triangl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8321040" y="1828800"/>
            <a:ext cx="164592" cy="1645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8412480" y="1847088"/>
            <a:ext cx="82296" cy="82296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8595360" y="1828800"/>
            <a:ext cx="164592" cy="1645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8686800" y="1847088"/>
            <a:ext cx="82296" cy="82296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Rounded Rectangle 20"/>
          <p:cNvSpPr/>
          <p:nvPr/>
        </p:nvSpPr>
        <p:spPr>
          <a:xfrm>
            <a:off x="424732" y="1094840"/>
            <a:ext cx="5029200" cy="822960"/>
          </a:xfrm>
          <a:prstGeom prst="roundRect">
            <a:avLst/>
          </a:prstGeom>
          <a:solidFill>
            <a:srgbClr val="FFFFFF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000" b="1">
                <a:solidFill>
                  <a:srgbClr val="448AFF"/>
                </a:solidFill>
                <a:latin typeface="Microsoft YaHei"/>
              </a:defRPr>
            </a:pPr>
            <a:r>
              <a:rPr dirty="0" err="1"/>
              <a:t>哎呀，三角形精灵藏进画里了！谁能把它找出来</a:t>
            </a:r>
            <a:r>
              <a:rPr dirty="0"/>
              <a:t>？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401756" y="5024935"/>
            <a:ext cx="5486400" cy="822960"/>
          </a:xfrm>
          <a:prstGeom prst="roundRect">
            <a:avLst/>
          </a:prstGeom>
          <a:solidFill>
            <a:srgbClr val="FFFBE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1800" b="1">
                <a:solidFill>
                  <a:srgbClr val="3E3E3E"/>
                </a:solidFill>
                <a:latin typeface="Microsoft YaHei"/>
              </a:defRPr>
            </a:pPr>
            <a:r>
              <a:rPr b="1" dirty="0" err="1">
                <a:solidFill>
                  <a:srgbClr val="3E3E3E"/>
                </a:solidFill>
                <a:latin typeface="Microsoft YaHei"/>
              </a:rPr>
              <a:t>红苹果</a:t>
            </a:r>
            <a:r>
              <a:rPr lang="zh-CN" altLang="en-US" b="1" dirty="0">
                <a:solidFill>
                  <a:srgbClr val="3E3E3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，黄香蕉，蓝莓</a:t>
            </a:r>
            <a:r>
              <a:rPr dirty="0" err="1"/>
              <a:t>小队，请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</a:t>
            </a:r>
            <a:r>
              <a:rPr dirty="0" err="1"/>
              <a:t>派一位小勇士上来指一指</a:t>
            </a:r>
            <a:r>
              <a:rPr dirty="0"/>
              <a:t>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94418" y="5822161"/>
            <a:ext cx="10332720" cy="64008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1402080" y="6008846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👆 </a:t>
            </a:r>
            <a:r>
              <a:rPr dirty="0" err="1"/>
              <a:t>互动方式：老师牵着孩子的手一起指，指对后全班鼓掌、贴星星</a:t>
            </a:r>
            <a:r>
              <a:rPr dirty="0"/>
              <a:t>！</a:t>
            </a:r>
          </a:p>
        </p:txBody>
      </p:sp>
      <p:sp>
        <p:nvSpPr>
          <p:cNvPr id="25" name="5-Point Star 24"/>
          <p:cNvSpPr/>
          <p:nvPr/>
        </p:nvSpPr>
        <p:spPr>
          <a:xfrm>
            <a:off x="9223798" y="5567990"/>
            <a:ext cx="285429" cy="285429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5-Point Star 25"/>
          <p:cNvSpPr/>
          <p:nvPr/>
        </p:nvSpPr>
        <p:spPr>
          <a:xfrm>
            <a:off x="2050280" y="4570686"/>
            <a:ext cx="207119" cy="207119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5-Point Star 26"/>
          <p:cNvSpPr/>
          <p:nvPr/>
        </p:nvSpPr>
        <p:spPr>
          <a:xfrm>
            <a:off x="9852511" y="1637055"/>
            <a:ext cx="286497" cy="286497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5-Point Star 27"/>
          <p:cNvSpPr/>
          <p:nvPr/>
        </p:nvSpPr>
        <p:spPr>
          <a:xfrm>
            <a:off x="6533770" y="5301319"/>
            <a:ext cx="296507" cy="296507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5-Point Star 28"/>
          <p:cNvSpPr/>
          <p:nvPr/>
        </p:nvSpPr>
        <p:spPr>
          <a:xfrm>
            <a:off x="538312" y="1457525"/>
            <a:ext cx="197192" cy="197192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11060625" y="1984373"/>
            <a:ext cx="254474" cy="254474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Cloud 30"/>
          <p:cNvSpPr/>
          <p:nvPr/>
        </p:nvSpPr>
        <p:spPr>
          <a:xfrm>
            <a:off x="182880" y="0"/>
            <a:ext cx="1097280" cy="548640"/>
          </a:xfrm>
          <a:prstGeom prst="cloud">
            <a:avLst/>
          </a:prstGeom>
          <a:solidFill>
            <a:srgbClr val="F5FAFF"/>
          </a:solidFill>
          <a:ln w="12700">
            <a:solidFill>
              <a:srgbClr val="87C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Cloud 31"/>
          <p:cNvSpPr/>
          <p:nvPr/>
        </p:nvSpPr>
        <p:spPr>
          <a:xfrm>
            <a:off x="10515600" y="182880"/>
            <a:ext cx="1371600" cy="640080"/>
          </a:xfrm>
          <a:prstGeom prst="cloud">
            <a:avLst/>
          </a:prstGeom>
          <a:solidFill>
            <a:srgbClr val="F5FAFF"/>
          </a:solidFill>
          <a:ln w="12700">
            <a:solidFill>
              <a:srgbClr val="87CEE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Isosceles Triangle 15">
            <a:extLst>
              <a:ext uri="{FF2B5EF4-FFF2-40B4-BE49-F238E27FC236}">
                <a16:creationId xmlns:a16="http://schemas.microsoft.com/office/drawing/2014/main" id="{4993F0F0-8F42-942F-F37A-5BDE54282040}"/>
              </a:ext>
            </a:extLst>
          </p:cNvPr>
          <p:cNvSpPr/>
          <p:nvPr/>
        </p:nvSpPr>
        <p:spPr>
          <a:xfrm rot="9437658">
            <a:off x="304800" y="2098240"/>
            <a:ext cx="1097280" cy="1097280"/>
          </a:xfrm>
          <a:prstGeom prst="triangle">
            <a:avLst>
              <a:gd name="adj" fmla="val 52796"/>
            </a:avLst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0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🐟 游戏二：数一数，有几个三角形？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9" name="Isosceles Triangle 8"/>
          <p:cNvSpPr/>
          <p:nvPr/>
        </p:nvSpPr>
        <p:spPr>
          <a:xfrm>
            <a:off x="1549631" y="1999340"/>
            <a:ext cx="2353446" cy="2059785"/>
          </a:xfrm>
          <a:prstGeom prst="triangl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Isosceles Triangle 9"/>
          <p:cNvSpPr/>
          <p:nvPr/>
        </p:nvSpPr>
        <p:spPr>
          <a:xfrm>
            <a:off x="3719036" y="1975886"/>
            <a:ext cx="3270469" cy="2456315"/>
          </a:xfrm>
          <a:prstGeom prst="triangle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Isosceles Triangle 10"/>
          <p:cNvSpPr/>
          <p:nvPr/>
        </p:nvSpPr>
        <p:spPr>
          <a:xfrm>
            <a:off x="7278314" y="2011680"/>
            <a:ext cx="2322885" cy="2202202"/>
          </a:xfrm>
          <a:prstGeom prst="triangl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828800" y="1554480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920240" y="1600200"/>
            <a:ext cx="228600" cy="228600"/>
          </a:xfrm>
          <a:prstGeom prst="ellipse">
            <a:avLst/>
          </a:prstGeom>
          <a:solidFill>
            <a:srgbClr val="3E3E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Isosceles Triangle 13"/>
          <p:cNvSpPr/>
          <p:nvPr/>
        </p:nvSpPr>
        <p:spPr>
          <a:xfrm>
            <a:off x="9989478" y="1635283"/>
            <a:ext cx="1163928" cy="1733882"/>
          </a:xfrm>
          <a:prstGeom prst="triangl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221550" y="4543408"/>
            <a:ext cx="197720" cy="197720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102327" y="5006712"/>
            <a:ext cx="184931" cy="184931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203458" y="4751871"/>
            <a:ext cx="144156" cy="144156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3400940" y="4452339"/>
            <a:ext cx="280981" cy="280981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3371647" y="5026317"/>
            <a:ext cx="158309" cy="158309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3456341" y="4606761"/>
            <a:ext cx="145277" cy="145277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5566146" y="4484203"/>
            <a:ext cx="284654" cy="284654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5612012" y="5018275"/>
            <a:ext cx="271949" cy="271949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5522433" y="4650875"/>
            <a:ext cx="310690" cy="310690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7940790" y="4503082"/>
            <a:ext cx="258480" cy="258480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7795191" y="5010920"/>
            <a:ext cx="229902" cy="229902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7894361" y="4631652"/>
            <a:ext cx="264665" cy="264665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0159790" y="4424203"/>
            <a:ext cx="258762" cy="258762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0127738" y="4983138"/>
            <a:ext cx="168986" cy="168986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10162477" y="4646263"/>
            <a:ext cx="289631" cy="289631"/>
          </a:xfrm>
          <a:prstGeom prst="ellipse">
            <a:avLst/>
          </a:prstGeom>
          <a:solidFill>
            <a:srgbClr val="BFE0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3200400" y="484632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7EB3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303520" y="484632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448AFF"/>
                </a:solidFill>
                <a:latin typeface="Microsoft YaHei"/>
              </a:defRPr>
            </a:pPr>
            <a:r>
              <a:rPr dirty="0"/>
              <a:t>2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406640" y="4846320"/>
            <a:ext cx="18288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5EC75A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2286000" y="5669280"/>
            <a:ext cx="7315200" cy="731520"/>
          </a:xfrm>
          <a:prstGeom prst="roundRect">
            <a:avLst/>
          </a:prstGeom>
          <a:solidFill>
            <a:srgbClr val="FFD700"/>
          </a:solidFill>
          <a:ln w="25400">
            <a:solidFill>
              <a:srgbClr val="448A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152400" tIns="101600" rIns="152400" bIns="101600" rtlCol="0" anchor="ctr"/>
          <a:lstStyle/>
          <a:p>
            <a:pPr algn="ctr">
              <a:defRPr sz="2200" b="1">
                <a:solidFill>
                  <a:srgbClr val="3E3E3E"/>
                </a:solidFill>
                <a:latin typeface="Microsoft YaHei"/>
              </a:defRPr>
            </a:pPr>
            <a:r>
              <a:t>一共有几个三角形呀？</a:t>
            </a:r>
          </a:p>
        </p:txBody>
      </p:sp>
      <p:sp>
        <p:nvSpPr>
          <p:cNvPr id="36" name="Oval 35"/>
          <p:cNvSpPr/>
          <p:nvPr/>
        </p:nvSpPr>
        <p:spPr>
          <a:xfrm>
            <a:off x="3683956" y="1528217"/>
            <a:ext cx="159371" cy="159371"/>
          </a:xfrm>
          <a:prstGeom prst="ellips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7726031" y="3159176"/>
            <a:ext cx="121669" cy="121669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6072340" y="5263421"/>
            <a:ext cx="178472" cy="178472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7773789" y="1999340"/>
            <a:ext cx="145995" cy="145995"/>
          </a:xfrm>
          <a:prstGeom prst="ellips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4044731" y="5421444"/>
            <a:ext cx="155572" cy="155572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2771063" y="1457470"/>
            <a:ext cx="75832" cy="75832"/>
          </a:xfrm>
          <a:prstGeom prst="ellipse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11519239" y="4095522"/>
            <a:ext cx="157476" cy="157476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4957837" y="4213882"/>
            <a:ext cx="94486" cy="94486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5878816" y="1744575"/>
            <a:ext cx="145139" cy="145139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10467606" y="5690387"/>
            <a:ext cx="170312" cy="170312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Oval 45"/>
          <p:cNvSpPr/>
          <p:nvPr/>
        </p:nvSpPr>
        <p:spPr>
          <a:xfrm>
            <a:off x="2704245" y="5329826"/>
            <a:ext cx="149513" cy="149513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761468" y="1777948"/>
            <a:ext cx="166238" cy="166238"/>
          </a:xfrm>
          <a:prstGeom prst="ellipse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Isosceles Triangle 8">
            <a:extLst>
              <a:ext uri="{FF2B5EF4-FFF2-40B4-BE49-F238E27FC236}">
                <a16:creationId xmlns:a16="http://schemas.microsoft.com/office/drawing/2014/main" id="{704941C2-01F4-2E82-F19A-2CEAF5C73CDC}"/>
              </a:ext>
            </a:extLst>
          </p:cNvPr>
          <p:cNvSpPr/>
          <p:nvPr/>
        </p:nvSpPr>
        <p:spPr>
          <a:xfrm rot="6470899">
            <a:off x="239963" y="1100934"/>
            <a:ext cx="1096676" cy="803311"/>
          </a:xfrm>
          <a:prstGeom prst="triangl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Isosceles Triangle 13">
            <a:extLst>
              <a:ext uri="{FF2B5EF4-FFF2-40B4-BE49-F238E27FC236}">
                <a16:creationId xmlns:a16="http://schemas.microsoft.com/office/drawing/2014/main" id="{41C5F7A7-93C8-42AA-9C15-8AC86D725BFA}"/>
              </a:ext>
            </a:extLst>
          </p:cNvPr>
          <p:cNvSpPr/>
          <p:nvPr/>
        </p:nvSpPr>
        <p:spPr>
          <a:xfrm rot="17677695">
            <a:off x="6416637" y="1546964"/>
            <a:ext cx="1032847" cy="1453373"/>
          </a:xfrm>
          <a:prstGeom prst="triangle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Isosceles Triangle 9">
            <a:extLst>
              <a:ext uri="{FF2B5EF4-FFF2-40B4-BE49-F238E27FC236}">
                <a16:creationId xmlns:a16="http://schemas.microsoft.com/office/drawing/2014/main" id="{2AE4E4AD-B78A-43A2-AAE6-559790C76D28}"/>
              </a:ext>
            </a:extLst>
          </p:cNvPr>
          <p:cNvSpPr/>
          <p:nvPr/>
        </p:nvSpPr>
        <p:spPr>
          <a:xfrm>
            <a:off x="10637918" y="4960577"/>
            <a:ext cx="1337184" cy="487709"/>
          </a:xfrm>
          <a:prstGeom prst="triangle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583680"/>
            <a:ext cx="2438339" cy="274320"/>
          </a:xfrm>
          <a:prstGeom prst="rect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2438339" y="6583680"/>
            <a:ext cx="2438339" cy="274320"/>
          </a:xfrm>
          <a:prstGeom prst="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4876678" y="6583680"/>
            <a:ext cx="2438339" cy="274320"/>
          </a:xfrm>
          <a:prstGeom prst="rect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7315017" y="6583680"/>
            <a:ext cx="2438339" cy="274320"/>
          </a:xfrm>
          <a:prstGeom prst="rect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9753356" y="6583680"/>
            <a:ext cx="2438339" cy="274320"/>
          </a:xfrm>
          <a:prstGeom prst="rect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457200" y="274320"/>
            <a:ext cx="11247120" cy="731520"/>
          </a:xfrm>
          <a:prstGeom prst="round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🏆 魔法授勋仪式（评优）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155680" y="6446520"/>
            <a:ext cx="914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1200" b="1">
                <a:solidFill>
                  <a:srgbClr val="448AFF"/>
                </a:solidFill>
                <a:latin typeface="Microsoft YaHei"/>
              </a:defRPr>
            </a:pPr>
            <a:r>
              <a:t>9</a:t>
            </a:r>
          </a:p>
        </p:txBody>
      </p:sp>
      <p:sp>
        <p:nvSpPr>
          <p:cNvPr id="9" name="Oval 8"/>
          <p:cNvSpPr/>
          <p:nvPr/>
        </p:nvSpPr>
        <p:spPr>
          <a:xfrm>
            <a:off x="2011680" y="1828800"/>
            <a:ext cx="1828800" cy="1828800"/>
          </a:xfrm>
          <a:prstGeom prst="ellipse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194560" y="2011680"/>
            <a:ext cx="1463040" cy="14630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5-Point Star 10"/>
          <p:cNvSpPr/>
          <p:nvPr/>
        </p:nvSpPr>
        <p:spPr>
          <a:xfrm>
            <a:off x="2468880" y="1965960"/>
            <a:ext cx="914400" cy="91440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463040" y="384048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7EB3"/>
                </a:solidFill>
                <a:latin typeface="Microsoft YaHei"/>
              </a:defRPr>
            </a:pPr>
            <a:r>
              <a:t>🍎 红苹果小队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463040" y="420624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3E3E3E"/>
                </a:solidFill>
                <a:latin typeface="Microsoft YaHei"/>
              </a:defRPr>
            </a:pPr>
            <a:r>
              <a:t>获得"火眼金睛奖"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4663440"/>
            <a:ext cx="3017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E3E3E"/>
                </a:solidFill>
                <a:latin typeface="Microsoft YaHei"/>
              </a:defRPr>
            </a:pPr>
            <a:r>
              <a:t>找图形最快</a:t>
            </a:r>
          </a:p>
        </p:txBody>
      </p:sp>
      <p:sp>
        <p:nvSpPr>
          <p:cNvPr id="15" name="Oval 14"/>
          <p:cNvSpPr/>
          <p:nvPr/>
        </p:nvSpPr>
        <p:spPr>
          <a:xfrm>
            <a:off x="5212080" y="1828800"/>
            <a:ext cx="1828800" cy="1828800"/>
          </a:xfrm>
          <a:prstGeom prst="ellipse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5394960" y="2011680"/>
            <a:ext cx="1463040" cy="14630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5-Point Star 16"/>
          <p:cNvSpPr/>
          <p:nvPr/>
        </p:nvSpPr>
        <p:spPr>
          <a:xfrm>
            <a:off x="5669280" y="1965960"/>
            <a:ext cx="914400" cy="91440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663440" y="384048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D700"/>
                </a:solidFill>
                <a:latin typeface="Microsoft YaHei"/>
              </a:defRPr>
            </a:pPr>
            <a:r>
              <a:t>🍌 黄香蕉小队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63440" y="420624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3E3E3E"/>
                </a:solidFill>
                <a:latin typeface="Microsoft YaHei"/>
              </a:defRPr>
            </a:pPr>
            <a:r>
              <a:t>获得"最强魔法奖"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663440" y="4663440"/>
            <a:ext cx="3017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E3E3E"/>
                </a:solidFill>
                <a:latin typeface="Microsoft YaHei"/>
              </a:defRPr>
            </a:pPr>
            <a:r>
              <a:t>数数声音最响亮</a:t>
            </a:r>
          </a:p>
        </p:txBody>
      </p:sp>
      <p:sp>
        <p:nvSpPr>
          <p:cNvPr id="21" name="Oval 20"/>
          <p:cNvSpPr/>
          <p:nvPr/>
        </p:nvSpPr>
        <p:spPr>
          <a:xfrm>
            <a:off x="8412480" y="1828800"/>
            <a:ext cx="1828800" cy="1828800"/>
          </a:xfrm>
          <a:prstGeom prst="ellipse">
            <a:avLst/>
          </a:prstGeom>
          <a:solidFill>
            <a:srgbClr val="448A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8595360" y="2011680"/>
            <a:ext cx="1463040" cy="14630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5-Point Star 22"/>
          <p:cNvSpPr/>
          <p:nvPr/>
        </p:nvSpPr>
        <p:spPr>
          <a:xfrm>
            <a:off x="8869680" y="1965960"/>
            <a:ext cx="914400" cy="914400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7863840" y="384048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48AFF"/>
                </a:solidFill>
                <a:latin typeface="Microsoft YaHei"/>
              </a:defRPr>
            </a:pPr>
            <a:r>
              <a:t>🫐 蓝莓小队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63840" y="4206240"/>
            <a:ext cx="30175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3E3E3E"/>
                </a:solidFill>
                <a:latin typeface="Microsoft YaHei"/>
              </a:defRPr>
            </a:pPr>
            <a:r>
              <a:t>获得"智慧之星奖"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863840" y="4663440"/>
            <a:ext cx="30175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E3E3E"/>
                </a:solidFill>
                <a:latin typeface="Microsoft YaHei"/>
              </a:defRPr>
            </a:pPr>
            <a:r>
              <a:t>回答最积极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914400" y="4572000"/>
            <a:ext cx="10332720" cy="640080"/>
          </a:xfrm>
          <a:prstGeom prst="roundRect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TextBox 27"/>
          <p:cNvSpPr txBox="1"/>
          <p:nvPr/>
        </p:nvSpPr>
        <p:spPr>
          <a:xfrm>
            <a:off x="1371600" y="4617720"/>
            <a:ext cx="94183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3E3E3E"/>
                </a:solidFill>
                <a:latin typeface="Microsoft YaHei"/>
              </a:defRPr>
            </a:pPr>
            <a:r>
              <a:t>⭐ 老师动作：走到每个孩子面前，在手背贴上魔法星星贴纸！</a:t>
            </a:r>
          </a:p>
        </p:txBody>
      </p:sp>
      <p:sp>
        <p:nvSpPr>
          <p:cNvPr id="29" name="5-Point Star 28"/>
          <p:cNvSpPr/>
          <p:nvPr/>
        </p:nvSpPr>
        <p:spPr>
          <a:xfrm>
            <a:off x="1761808" y="3120947"/>
            <a:ext cx="234293" cy="234293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5-Point Star 29"/>
          <p:cNvSpPr/>
          <p:nvPr/>
        </p:nvSpPr>
        <p:spPr>
          <a:xfrm>
            <a:off x="6916995" y="6094718"/>
            <a:ext cx="300183" cy="300183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5-Point Star 30"/>
          <p:cNvSpPr/>
          <p:nvPr/>
        </p:nvSpPr>
        <p:spPr>
          <a:xfrm>
            <a:off x="9366271" y="5739264"/>
            <a:ext cx="215202" cy="215202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5-Point Star 31"/>
          <p:cNvSpPr/>
          <p:nvPr/>
        </p:nvSpPr>
        <p:spPr>
          <a:xfrm>
            <a:off x="5248789" y="1249397"/>
            <a:ext cx="294710" cy="294710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5-Point Star 32"/>
          <p:cNvSpPr/>
          <p:nvPr/>
        </p:nvSpPr>
        <p:spPr>
          <a:xfrm>
            <a:off x="3165777" y="1789029"/>
            <a:ext cx="253775" cy="253775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5-Point Star 33"/>
          <p:cNvSpPr/>
          <p:nvPr/>
        </p:nvSpPr>
        <p:spPr>
          <a:xfrm>
            <a:off x="5680329" y="1740054"/>
            <a:ext cx="217603" cy="217603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5-Point Star 34"/>
          <p:cNvSpPr/>
          <p:nvPr/>
        </p:nvSpPr>
        <p:spPr>
          <a:xfrm>
            <a:off x="2890255" y="2331883"/>
            <a:ext cx="300476" cy="300476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5-Point Star 35"/>
          <p:cNvSpPr/>
          <p:nvPr/>
        </p:nvSpPr>
        <p:spPr>
          <a:xfrm>
            <a:off x="1817976" y="1691138"/>
            <a:ext cx="264069" cy="264069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5-Point Star 36"/>
          <p:cNvSpPr/>
          <p:nvPr/>
        </p:nvSpPr>
        <p:spPr>
          <a:xfrm>
            <a:off x="990836" y="2771469"/>
            <a:ext cx="236392" cy="236392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5-Point Star 37"/>
          <p:cNvSpPr/>
          <p:nvPr/>
        </p:nvSpPr>
        <p:spPr>
          <a:xfrm>
            <a:off x="968936" y="5377011"/>
            <a:ext cx="208387" cy="208387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5-Point Star 38"/>
          <p:cNvSpPr/>
          <p:nvPr/>
        </p:nvSpPr>
        <p:spPr>
          <a:xfrm>
            <a:off x="10828285" y="393982"/>
            <a:ext cx="298214" cy="298214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5-Point Star 39"/>
          <p:cNvSpPr/>
          <p:nvPr/>
        </p:nvSpPr>
        <p:spPr>
          <a:xfrm>
            <a:off x="4517729" y="310442"/>
            <a:ext cx="201489" cy="201489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5-Point Star 40"/>
          <p:cNvSpPr/>
          <p:nvPr/>
        </p:nvSpPr>
        <p:spPr>
          <a:xfrm>
            <a:off x="9795112" y="6115491"/>
            <a:ext cx="213790" cy="213790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5-Point Star 41"/>
          <p:cNvSpPr/>
          <p:nvPr/>
        </p:nvSpPr>
        <p:spPr>
          <a:xfrm>
            <a:off x="9197393" y="5774743"/>
            <a:ext cx="226447" cy="226447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5-Point Star 42"/>
          <p:cNvSpPr/>
          <p:nvPr/>
        </p:nvSpPr>
        <p:spPr>
          <a:xfrm>
            <a:off x="5136366" y="452139"/>
            <a:ext cx="198631" cy="198631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5-Point Star 43"/>
          <p:cNvSpPr/>
          <p:nvPr/>
        </p:nvSpPr>
        <p:spPr>
          <a:xfrm>
            <a:off x="8353055" y="5423661"/>
            <a:ext cx="305325" cy="305325"/>
          </a:xfrm>
          <a:prstGeom prst="star5">
            <a:avLst/>
          </a:prstGeom>
          <a:solidFill>
            <a:srgbClr val="FF9A3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5-Point Star 44"/>
          <p:cNvSpPr/>
          <p:nvPr/>
        </p:nvSpPr>
        <p:spPr>
          <a:xfrm>
            <a:off x="6232832" y="5830601"/>
            <a:ext cx="245405" cy="245405"/>
          </a:xfrm>
          <a:prstGeom prst="star5">
            <a:avLst/>
          </a:prstGeom>
          <a:solidFill>
            <a:srgbClr val="FFD7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5-Point Star 45"/>
          <p:cNvSpPr/>
          <p:nvPr/>
        </p:nvSpPr>
        <p:spPr>
          <a:xfrm>
            <a:off x="1210811" y="2900207"/>
            <a:ext cx="295689" cy="295689"/>
          </a:xfrm>
          <a:prstGeom prst="star5">
            <a:avLst/>
          </a:prstGeom>
          <a:solidFill>
            <a:srgbClr val="FF7EB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5-Point Star 46"/>
          <p:cNvSpPr/>
          <p:nvPr/>
        </p:nvSpPr>
        <p:spPr>
          <a:xfrm>
            <a:off x="835279" y="2596892"/>
            <a:ext cx="175868" cy="175868"/>
          </a:xfrm>
          <a:prstGeom prst="star5">
            <a:avLst/>
          </a:prstGeom>
          <a:solidFill>
            <a:srgbClr val="5EC75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5-Point Star 47"/>
          <p:cNvSpPr/>
          <p:nvPr/>
        </p:nvSpPr>
        <p:spPr>
          <a:xfrm>
            <a:off x="4039368" y="5663416"/>
            <a:ext cx="188047" cy="188047"/>
          </a:xfrm>
          <a:prstGeom prst="star5">
            <a:avLst/>
          </a:prstGeom>
          <a:solidFill>
            <a:srgbClr val="A05ED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246</Words>
  <Application>Microsoft Office PowerPoint</Application>
  <PresentationFormat>宽屏</PresentationFormat>
  <Paragraphs>76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Microsoft YaHei</vt:lpstr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3</cp:revision>
  <dcterms:created xsi:type="dcterms:W3CDTF">2013-01-27T09:14:16Z</dcterms:created>
  <dcterms:modified xsi:type="dcterms:W3CDTF">2026-06-03T13:49:09Z</dcterms:modified>
  <cp:category/>
</cp:coreProperties>
</file>