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1695" cy="3200400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18288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ectangle 4"/>
          <p:cNvSpPr/>
          <p:nvPr/>
        </p:nvSpPr>
        <p:spPr>
          <a:xfrm>
            <a:off x="873252" y="5943600"/>
            <a:ext cx="36576" cy="32004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731520" y="6085332"/>
            <a:ext cx="32004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4530852" y="5943600"/>
            <a:ext cx="36576" cy="32004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Rectangle 7"/>
          <p:cNvSpPr/>
          <p:nvPr/>
        </p:nvSpPr>
        <p:spPr>
          <a:xfrm>
            <a:off x="4389120" y="6085332"/>
            <a:ext cx="32004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Rectangle 8"/>
          <p:cNvSpPr/>
          <p:nvPr/>
        </p:nvSpPr>
        <p:spPr>
          <a:xfrm>
            <a:off x="8188452" y="5943600"/>
            <a:ext cx="36576" cy="32004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8046720" y="6085332"/>
            <a:ext cx="32004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1846052" y="5943600"/>
            <a:ext cx="36576" cy="32004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11704320" y="6085332"/>
            <a:ext cx="32004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5486400" y="457200"/>
            <a:ext cx="1371600" cy="137160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Oval 13"/>
          <p:cNvSpPr/>
          <p:nvPr/>
        </p:nvSpPr>
        <p:spPr>
          <a:xfrm>
            <a:off x="5541264" y="512064"/>
            <a:ext cx="1261872" cy="126187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6766560" y="164592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31520" y="210312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FFFFFF"/>
                </a:solidFill>
                <a:latin typeface="Microsoft YaHei"/>
              </a:defRPr>
            </a:pPr>
            <a:r>
              <a:t>🔍 图形大侦探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301752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C7A070"/>
                </a:solidFill>
                <a:latin typeface="Microsoft YaHei"/>
              </a:defRPr>
            </a:pPr>
            <a:r>
              <a:t>特 训 营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4389120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C7A070"/>
                </a:solidFill>
                <a:latin typeface="Microsoft YaHei"/>
              </a:defRPr>
            </a:pPr>
            <a:r>
              <a:t>视错觉 · 对称几何 · 迷宫暗号 · 京剧脸谱 · 星图连线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54864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面向：7-12岁儿童 | 时长：约40分钟 | 战队积分竞技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6035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55749"/>
                </a:solidFill>
                <a:latin typeface="Microsoft YaHei"/>
              </a:defRPr>
            </a:pPr>
            <a:r>
              <a:t>爱心托管班 · 第四节课 · 高龄组进阶版（7-12岁）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🎭 竞技场二：京剧脸谱复原 —— 精细挑战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🎨 提供网格线脸谱图（只有左半边）——考验空间几何感知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58952" y="2130551"/>
            <a:ext cx="502920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31520" y="2103120"/>
            <a:ext cx="502920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3152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2148840"/>
            <a:ext cx="49377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523A31"/>
                </a:solidFill>
                <a:latin typeface="Microsoft YaHei"/>
              </a:defRPr>
            </a:pPr>
            <a:r>
              <a:t>🎭 题目：只有左半边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2697480"/>
            <a:ext cx="46634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┌─┬─┬─┬─┬─┐</a:t>
            </a:r>
            <a:br/>
            <a:r>
              <a:t>│█│ │█│ │█│ ← 左半边</a:t>
            </a:r>
            <a:br/>
            <a:r>
              <a:t>├─┼─┼─┼─┼─┤    有图案</a:t>
            </a:r>
            <a:br/>
            <a:r>
              <a:t>│ │█│ │█│ │</a:t>
            </a:r>
            <a:br/>
            <a:r>
              <a:t>├─┼─┼─┼─┼─┤</a:t>
            </a:r>
            <a:br/>
            <a:r>
              <a:t>│█│ │ │ │█│   ┃ ← 对称轴</a:t>
            </a:r>
            <a:br/>
            <a:r>
              <a:t>├─┼─┼─┼─┼─┤</a:t>
            </a:r>
            <a:br/>
            <a:r>
              <a:t>│ │ │ │ │ │   → 右半边</a:t>
            </a:r>
            <a:br/>
            <a:r>
              <a:t>│ │ │ │ │ │      空白网格</a:t>
            </a:r>
            <a:br/>
            <a:r>
              <a:t>└─┴─┴─┴─┴─┘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943600" y="2926080"/>
            <a:ext cx="457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523A31"/>
                </a:solidFill>
                <a:latin typeface="Microsoft YaHei"/>
              </a:defRPr>
            </a:pPr>
            <a:r>
              <a:t>➡️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28232" y="2130551"/>
            <a:ext cx="502920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400800" y="2103120"/>
            <a:ext cx="502920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0080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6446520" y="2148840"/>
            <a:ext cx="493776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58368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655749"/>
                </a:solidFill>
                <a:latin typeface="Microsoft YaHei"/>
              </a:defRPr>
            </a:pPr>
            <a:r>
              <a:t>🎯 任务：完美对称复制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583680" y="2697480"/>
            <a:ext cx="4663440" cy="20116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评分标准：</a:t>
            </a:r>
            <a:br/>
            <a:r>
              <a:t>✅ 线条对称 30分</a:t>
            </a:r>
            <a:br/>
            <a:r>
              <a:t>✅ 色彩无误 30分</a:t>
            </a:r>
            <a:br/>
            <a:r>
              <a:t>✅ 画面整洁 20分</a:t>
            </a:r>
            <a:br/>
            <a:r>
              <a:t>✅ 网格精准 20分</a:t>
            </a:r>
            <a:br/>
            <a:br/>
            <a:r>
              <a:t>━━━━━━━━</a:t>
            </a:r>
            <a:br/>
            <a:r>
              <a:t>⏱ 使用倒计时沙漏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731520" y="5303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523A31"/>
                </a:solidFill>
                <a:latin typeface="Microsoft YaHei"/>
              </a:defRPr>
            </a:pPr>
            <a:r>
              <a:t>💡 关键方法：数格子！左边第几格有颜色，右边对应位置画相同颜色</a:t>
            </a:r>
          </a:p>
        </p:txBody>
      </p:sp>
      <p:sp>
        <p:nvSpPr>
          <p:cNvPr id="28" name="Rectangle 27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10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🌟 竞技场三：50点神秘星图 —— 逻辑追踪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⭐ 1到50连点图——连接错误图形密码会爆炸（失效）！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41832" y="2039112"/>
            <a:ext cx="10332720" cy="164592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914400" y="2011680"/>
            <a:ext cx="10332720" cy="16459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914400" y="2011680"/>
            <a:ext cx="1033272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60120" y="2057400"/>
            <a:ext cx="1024128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2148840"/>
            <a:ext cx="99669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A2F31"/>
                </a:solidFill>
                <a:latin typeface="Microsoft YaHei"/>
              </a:defRPr>
            </a:pPr>
            <a:r>
              <a:t>🔢 连线规则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2560320"/>
            <a:ext cx="99669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41E1D"/>
                </a:solidFill>
                <a:latin typeface="Microsoft YaHei"/>
              </a:defRPr>
            </a:pPr>
            <a:r>
              <a:t>1→2→3→4→5→...→50  严格按顺序！  数字排列有干扰——相邻数字可能离很远，要仔细搜寻！</a:t>
            </a:r>
          </a:p>
        </p:txBody>
      </p:sp>
      <p:sp>
        <p:nvSpPr>
          <p:cNvPr id="20" name="Rectangle 19"/>
          <p:cNvSpPr/>
          <p:nvPr/>
        </p:nvSpPr>
        <p:spPr>
          <a:xfrm>
            <a:off x="941832" y="3959352"/>
            <a:ext cx="5029200" cy="18288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914400" y="3931920"/>
            <a:ext cx="5029200" cy="18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914400" y="39319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1097280" y="4023360"/>
            <a:ext cx="466344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500" b="0">
                <a:solidFill>
                  <a:srgbClr val="523A31"/>
                </a:solidFill>
                <a:latin typeface="Microsoft YaHei"/>
              </a:defRPr>
            </a:pPr>
            <a:r>
              <a:t>🔮 连完后会呈现：</a:t>
            </a:r>
            <a:br/>
            <a:br/>
            <a:r>
              <a:t>多颗五角星嵌套的</a:t>
            </a:r>
            <a:br/>
            <a:r>
              <a:t>立体几何花朵</a:t>
            </a:r>
            <a:br/>
            <a:br/>
            <a:r>
              <a:t>🌟⭐🌟⭐🌟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28232" y="3959352"/>
            <a:ext cx="4846320" cy="18288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6400800" y="3931920"/>
            <a:ext cx="4846320" cy="182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400800" y="3931920"/>
            <a:ext cx="484632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6446520" y="3977639"/>
            <a:ext cx="475488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583680" y="4023360"/>
            <a:ext cx="4480560" cy="1645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1">
                <a:solidFill>
                  <a:srgbClr val="241E1D"/>
                </a:solidFill>
                <a:latin typeface="Microsoft YaHei"/>
              </a:defRPr>
            </a:pPr>
            <a:r>
              <a:t>🤝 团队互助机制：</a:t>
            </a:r>
            <a:br/>
            <a:br/>
            <a:r>
              <a:t>完成后可当"侦探助理"</a:t>
            </a:r>
            <a:br/>
            <a:r>
              <a:t>帮助组内较慢同学</a:t>
            </a:r>
            <a:br/>
            <a:r>
              <a:t>全组完成=团队满分15分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11</a:t>
            </a:r>
          </a:p>
        </p:txBody>
      </p:sp>
      <p:sp>
        <p:nvSpPr>
          <p:cNvPr id="33" name="Oval 32"/>
          <p:cNvSpPr/>
          <p:nvPr/>
        </p:nvSpPr>
        <p:spPr>
          <a:xfrm>
            <a:off x="274320" y="1353312"/>
            <a:ext cx="411480" cy="4114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Oval 33"/>
          <p:cNvSpPr/>
          <p:nvPr/>
        </p:nvSpPr>
        <p:spPr>
          <a:xfrm>
            <a:off x="329184" y="1408176"/>
            <a:ext cx="301752" cy="30175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Rectangle 34"/>
          <p:cNvSpPr/>
          <p:nvPr/>
        </p:nvSpPr>
        <p:spPr>
          <a:xfrm>
            <a:off x="594360" y="1581912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📊 特训营积分榜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🏁 老师和队长一起核对总分：迷宫分+脸谱分+连线分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24712" y="2039112"/>
            <a:ext cx="9966960" cy="38404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1097280" y="2011680"/>
            <a:ext cx="9966960" cy="38404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097280" y="2011680"/>
            <a:ext cx="99669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1143000" y="2057400"/>
            <a:ext cx="9875520" cy="4572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143000" y="2103120"/>
            <a:ext cx="987552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7A070"/>
                </a:solidFill>
                <a:latin typeface="Microsoft YaHei"/>
              </a:defRPr>
            </a:pPr>
            <a:r>
              <a:t>🏆 王牌侦探战队积分榜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97280" y="2468880"/>
            <a:ext cx="9966960" cy="365760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143000" y="2487168"/>
            <a:ext cx="822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排名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057400" y="2487168"/>
            <a:ext cx="283464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战队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83480" y="24871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迷宫暗号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629400" y="24871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脸谱复原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75320" y="2487168"/>
            <a:ext cx="1554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星图连线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921240" y="2487168"/>
            <a:ext cx="10972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总分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097280" y="2834640"/>
            <a:ext cx="9966960" cy="502920"/>
          </a:xfrm>
          <a:prstGeom prst="rect">
            <a:avLst/>
          </a:prstGeom>
          <a:solidFill>
            <a:srgbClr val="F0E8D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1143000" y="2907792"/>
            <a:ext cx="822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🥇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057400" y="2907792"/>
            <a:ext cx="2834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飞鹰侦探队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983480" y="290779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629400" y="290779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75320" y="290779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15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9921240" y="2907792"/>
            <a:ext cx="10972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523A31"/>
                </a:solidFill>
                <a:latin typeface="Microsoft YaHei"/>
              </a:defRPr>
            </a:pPr>
            <a:r>
              <a:t>34</a:t>
            </a:r>
          </a:p>
        </p:txBody>
      </p:sp>
      <p:sp>
        <p:nvSpPr>
          <p:cNvPr id="33" name="Rectangle 32"/>
          <p:cNvSpPr/>
          <p:nvPr/>
        </p:nvSpPr>
        <p:spPr>
          <a:xfrm>
            <a:off x="1097280" y="3383280"/>
            <a:ext cx="9966960" cy="502920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1143000" y="3456432"/>
            <a:ext cx="822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🥈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057400" y="3456432"/>
            <a:ext cx="2834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柯南特搜队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983480" y="345643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629400" y="345643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275320" y="345643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10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921240" y="3456432"/>
            <a:ext cx="10972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28</a:t>
            </a:r>
          </a:p>
        </p:txBody>
      </p:sp>
      <p:sp>
        <p:nvSpPr>
          <p:cNvPr id="40" name="Rectangle 39"/>
          <p:cNvSpPr/>
          <p:nvPr/>
        </p:nvSpPr>
        <p:spPr>
          <a:xfrm>
            <a:off x="1097280" y="3931920"/>
            <a:ext cx="9966960" cy="5029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143000" y="4005072"/>
            <a:ext cx="822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🥉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57400" y="4005072"/>
            <a:ext cx="2834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破案神速队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4983480" y="400507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6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6629400" y="400507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275320" y="400507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12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921240" y="4005072"/>
            <a:ext cx="10972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26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097280" y="4480560"/>
            <a:ext cx="9966960" cy="502920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1143000" y="4553712"/>
            <a:ext cx="82296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057400" y="4553712"/>
            <a:ext cx="283464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真相之眼队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4983480" y="455371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4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629400" y="455371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7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8275320" y="4553712"/>
            <a:ext cx="15544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8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9921240" y="4553712"/>
            <a:ext cx="109728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19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731520" y="5943600"/>
            <a:ext cx="1069848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7A070"/>
                </a:solidFill>
                <a:latin typeface="Microsoft YaHei"/>
              </a:defRPr>
            </a:pPr>
            <a:r>
              <a:t>🎉 总分第一名 = 王牌侦探战队！</a:t>
            </a:r>
          </a:p>
        </p:txBody>
      </p:sp>
      <p:sp>
        <p:nvSpPr>
          <p:cNvPr id="55" name="Rectangle 54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6" name="Rectangle 55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7" name="TextBox 56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🏆 王牌加冕仪式！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41E1D"/>
                </a:solidFill>
                <a:latin typeface="Microsoft YaHei"/>
              </a:defRPr>
            </a:pPr>
            <a:r>
              <a:t>👑 最高荣誉 + 专项表彰 = 每个战队都有荣耀！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463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2103120"/>
            <a:ext cx="269748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523A31"/>
                </a:solidFill>
                <a:latin typeface="Microsoft YaHei"/>
              </a:defRPr>
            </a:pPr>
            <a:r>
              <a:t>王牌侦探战队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2004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总分第一名</a:t>
            </a:r>
            <a:br/>
            <a:r>
              <a:t>颁发纸质大奖状</a:t>
            </a:r>
            <a:br/>
            <a:r>
              <a:t>或特制徽章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1071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338328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38328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3383280" y="2103120"/>
            <a:ext cx="269748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47472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7472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655749"/>
                </a:solidFill>
                <a:latin typeface="Microsoft YaHei"/>
              </a:defRPr>
            </a:pPr>
            <a:r>
              <a:t>最佳合作奖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32004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全组最快全员通过连线</a:t>
            </a:r>
            <a:br/>
            <a:r>
              <a:t>团队互助精神</a:t>
            </a:r>
            <a:br/>
            <a:r>
              <a:t>第一名的团队默契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3679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30936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30936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2103120"/>
            <a:ext cx="269748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🎨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80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A2F31"/>
                </a:solidFill>
                <a:latin typeface="Microsoft YaHei"/>
              </a:defRPr>
            </a:pPr>
            <a:r>
              <a:t>完美细节奖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00800" y="32004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脸谱画得最精致</a:t>
            </a:r>
            <a:br/>
            <a:r>
              <a:t>线条对称+色彩无误</a:t>
            </a:r>
            <a:br/>
            <a:r>
              <a:t>工匠精神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26287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923544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923544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9235440" y="2103120"/>
            <a:ext cx="2697480" cy="54864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32688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⚡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2688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B0F0E"/>
                </a:solidFill>
                <a:latin typeface="Microsoft YaHei"/>
              </a:defRPr>
            </a:pPr>
            <a:r>
              <a:t>极速破案奖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326880" y="3200400"/>
            <a:ext cx="2514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迷宫暗号最快完成</a:t>
            </a:r>
            <a:br/>
            <a:r>
              <a:t>速度与准确兼顾</a:t>
            </a:r>
            <a:br/>
            <a:r>
              <a:t>闪电般的效率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3492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7A070"/>
                </a:solidFill>
                <a:latin typeface="Microsoft YaHei"/>
              </a:defRPr>
            </a:pPr>
            <a:r>
              <a:t>🌟 竞争中有合作，每个人都有属于自己的高光时刻！</a:t>
            </a:r>
          </a:p>
        </p:txBody>
      </p:sp>
      <p:sp>
        <p:nvSpPr>
          <p:cNvPr id="43" name="Rectangle 4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🎓 特训营毕业：火眼金睛 + 团队力量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84632" y="176479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57200" y="173736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173736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1737360"/>
            <a:ext cx="269748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Oval 16"/>
          <p:cNvSpPr/>
          <p:nvPr/>
        </p:nvSpPr>
        <p:spPr>
          <a:xfrm>
            <a:off x="1234440" y="1920240"/>
            <a:ext cx="685800" cy="685800"/>
          </a:xfrm>
          <a:prstGeom prst="ellipse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234440" y="1965960"/>
            <a:ext cx="685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👁️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不轻信眼睛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视错觉告诉我们</a:t>
            </a:r>
            <a:br/>
            <a:r>
              <a:t>眼见不一定为实</a:t>
            </a:r>
            <a:br/>
            <a:r>
              <a:t>用工具+逻辑验证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10712" y="176479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3383280" y="173736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383280" y="173736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3383280" y="1737360"/>
            <a:ext cx="269748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Oval 24"/>
          <p:cNvSpPr/>
          <p:nvPr/>
        </p:nvSpPr>
        <p:spPr>
          <a:xfrm>
            <a:off x="4160520" y="1920240"/>
            <a:ext cx="685800" cy="68580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160520" y="1965960"/>
            <a:ext cx="685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📐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对称思维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7472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轴对称=对折重合</a:t>
            </a:r>
            <a:br/>
            <a:r>
              <a:t>网格定位精准画图</a:t>
            </a:r>
            <a:br/>
            <a:r>
              <a:t>数学+美学结合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336792" y="176479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309360" y="173736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173736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309360" y="1737360"/>
            <a:ext cx="269748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Oval 32"/>
          <p:cNvSpPr/>
          <p:nvPr/>
        </p:nvSpPr>
        <p:spPr>
          <a:xfrm>
            <a:off x="7086600" y="1920240"/>
            <a:ext cx="685800" cy="685800"/>
          </a:xfrm>
          <a:prstGeom prst="ellipse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7086600" y="1965960"/>
            <a:ext cx="685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🧩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多维解密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迷宫+字母+连点</a:t>
            </a:r>
            <a:br/>
            <a:r>
              <a:t>多种密码形式</a:t>
            </a:r>
            <a:br/>
            <a:r>
              <a:t>综合破解能力</a:t>
            </a:r>
          </a:p>
        </p:txBody>
      </p:sp>
      <p:sp>
        <p:nvSpPr>
          <p:cNvPr id="37" name="Rectangle 36"/>
          <p:cNvSpPr/>
          <p:nvPr/>
        </p:nvSpPr>
        <p:spPr>
          <a:xfrm>
            <a:off x="9262872" y="176479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9235440" y="173736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9235440" y="173736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9235440" y="1737360"/>
            <a:ext cx="2697480" cy="54864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Oval 40"/>
          <p:cNvSpPr/>
          <p:nvPr/>
        </p:nvSpPr>
        <p:spPr>
          <a:xfrm>
            <a:off x="10012680" y="1920240"/>
            <a:ext cx="685800" cy="685800"/>
          </a:xfrm>
          <a:prstGeom prst="ellipse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TextBox 41"/>
          <p:cNvSpPr txBox="1"/>
          <p:nvPr/>
        </p:nvSpPr>
        <p:spPr>
          <a:xfrm>
            <a:off x="10012680" y="1965960"/>
            <a:ext cx="68580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团队制胜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32688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策略分工+互助</a:t>
            </a:r>
            <a:br/>
            <a:r>
              <a:t>快的帮慢的</a:t>
            </a:r>
            <a:br/>
            <a:r>
              <a:t>一起拿满分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523A31"/>
                </a:solidFill>
                <a:latin typeface="Microsoft YaHei"/>
              </a:defRPr>
            </a:pPr>
            <a:r>
              <a:t>💡 用对称的眼光观察世界，用团队的力量破解难题！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📋 教具准备 &amp; 时间看板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🖥️ 大屏幕/投影（展示视错觉图）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230428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🎭 视错觉图片集（花瓶人脸/线段/旋转蛇）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268833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🎨 京剧脸谱+故宫窗花图片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31520" y="307238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🗺️ 高难度迷宫图（含9字母，每人一份）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3456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🎭 网格脸谱画纸（左半边+右空白，每人一份）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31520" y="384048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🌟 50点复杂连点图（每人一份）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31520" y="422452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⏳ 倒计时沙漏/计时器（投屏更佳）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31520" y="46085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📝 小白板/A4纸（每组一套）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31520" y="499262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📊 积分榜海报（黑板张贴）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31520" y="537667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🏆 大奖状/特制徽章（奖品）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146304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⏱ 40分钟时间看板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192024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👁️ 视错觉+对称几何      8分钟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230428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🦅 战队组建+口号          4分钟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268833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🏃 竞技场一：迷宫暗号  7分钟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3072384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🎭 竞技场二：脸谱复原  9分钟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3456432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🌟 竞技场三：星图连线  7分钟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384048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━━━━━━━━━━━━━━━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0" y="4224528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241E1D"/>
                </a:solidFill>
                <a:latin typeface="Microsoft YaHei"/>
              </a:defRPr>
            </a:pPr>
            <a:r>
              <a:t>🏆 积分结算+加冕          5分钟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4608576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523A31"/>
                </a:solidFill>
                <a:latin typeface="Microsoft YaHei"/>
              </a:defRPr>
            </a:pPr>
            <a:r>
              <a:t>📌 总计                          约40分钟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教学锦囊 &amp; 备课提醒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🖥️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1463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提前测试视错觉图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5920" y="1828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确保投影清晰可见。</a:t>
            </a:r>
            <a:br/>
            <a:r>
              <a:t>准备3-4张经典错觉图</a:t>
            </a:r>
            <a:br/>
            <a:r>
              <a:t>先让学生猜再揭晓答案</a:t>
            </a:r>
          </a:p>
        </p:txBody>
      </p:sp>
      <p:sp>
        <p:nvSpPr>
          <p:cNvPr id="17" name="Oval 16"/>
          <p:cNvSpPr/>
          <p:nvPr/>
        </p:nvSpPr>
        <p:spPr>
          <a:xfrm>
            <a:off x="731520" y="2651760"/>
            <a:ext cx="640080" cy="640080"/>
          </a:xfrm>
          <a:prstGeom prst="ellipse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2697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🎭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5920" y="2606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脸谱图网格要清晰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45920" y="2971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网格线必须清晰打印</a:t>
            </a:r>
            <a:br/>
            <a:r>
              <a:t>建议A3大小以便数格子</a:t>
            </a:r>
            <a:br/>
            <a:r>
              <a:t>提前示范一次对称画法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3794759"/>
            <a:ext cx="640080" cy="640080"/>
          </a:xfrm>
          <a:prstGeom prst="ellipse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3840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⚡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5920" y="3749039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时间控制要精准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5920" y="4114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三个竞技场严格计时</a:t>
            </a:r>
            <a:br/>
            <a:r>
              <a:t>可在大屏幕显示倒计时</a:t>
            </a:r>
            <a:br/>
            <a:r>
              <a:t>超时直接进入评分</a:t>
            </a:r>
          </a:p>
        </p:txBody>
      </p:sp>
      <p:sp>
        <p:nvSpPr>
          <p:cNvPr id="25" name="Oval 24"/>
          <p:cNvSpPr/>
          <p:nvPr/>
        </p:nvSpPr>
        <p:spPr>
          <a:xfrm>
            <a:off x="731520" y="4937759"/>
            <a:ext cx="640080" cy="640080"/>
          </a:xfrm>
          <a:prstGeom prst="ellipse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4983479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45920" y="4892040"/>
            <a:ext cx="411480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强调团队互助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45920" y="5257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第三关设计为团队满分制</a:t>
            </a:r>
            <a:br/>
            <a:r>
              <a:t>快的帮慢的→共同完成</a:t>
            </a:r>
            <a:br/>
            <a:r>
              <a:t>培养互助而非只顾自己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82880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5486400" y="548640"/>
            <a:ext cx="1188720" cy="11887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5541264" y="603503"/>
            <a:ext cx="1078992" cy="10789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6583680" y="155448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31520" y="210312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400" b="1">
                <a:solidFill>
                  <a:srgbClr val="FFFFFF"/>
                </a:solidFill>
                <a:latin typeface="Microsoft YaHei"/>
              </a:defRPr>
            </a:pPr>
            <a:r>
              <a:t>🎓 图形大侦探特训营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92608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C7A070"/>
                </a:solidFill>
                <a:latin typeface="Microsoft YaHei"/>
              </a:defRPr>
            </a:pPr>
            <a:r>
              <a:t>顺利毕业！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41148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Microsoft YaHei"/>
              </a:defRPr>
            </a:pPr>
            <a:r>
              <a:t>用对称的眼光观察世界</a:t>
            </a:r>
            <a:br/>
            <a:r>
              <a:t>用团队的力量破解难题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96112" y="5486400"/>
            <a:ext cx="36576" cy="36576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Rectangle 11"/>
          <p:cNvSpPr/>
          <p:nvPr/>
        </p:nvSpPr>
        <p:spPr>
          <a:xfrm>
            <a:off x="731520" y="5650992"/>
            <a:ext cx="36576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553712" y="5486400"/>
            <a:ext cx="36576" cy="36576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389120" y="5650992"/>
            <a:ext cx="36576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8211312" y="5486400"/>
            <a:ext cx="36576" cy="36576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8046720" y="5650992"/>
            <a:ext cx="36576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11868912" y="5486400"/>
            <a:ext cx="36576" cy="36576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1704320" y="5650992"/>
            <a:ext cx="365760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55749"/>
                </a:solidFill>
                <a:latin typeface="Microsoft YaHei"/>
              </a:defRPr>
            </a:pPr>
            <a:r>
              <a:t>爱心托管班 · 第四节课 · 高龄组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182880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731520" y="228600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FFFF"/>
                </a:solidFill>
                <a:latin typeface="Microsoft YaHei"/>
              </a:defRPr>
            </a:pPr>
            <a:r>
              <a:t>🔮 下节课预告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29184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C7A070"/>
                </a:solidFill>
                <a:latin typeface="Microsoft YaHei"/>
              </a:defRPr>
            </a:pPr>
            <a:r>
              <a:t>图形王国的终极挑战——</a:t>
            </a:r>
            <a:br/>
            <a:r>
              <a:t>将考验你的创造力和想象力！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4864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🌟 各位王牌侦探，准备好了吗？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612648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655749"/>
                </a:solidFill>
                <a:latin typeface="Microsoft YaHei"/>
              </a:defRPr>
            </a:pPr>
            <a:r>
              <a:t>爱心托管班 · 图形大侦探系列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🗺️ 特训营任务地图 —— 三大竞技场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Rectangle 12"/>
          <p:cNvSpPr/>
          <p:nvPr/>
        </p:nvSpPr>
        <p:spPr>
          <a:xfrm>
            <a:off x="484632" y="203911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457200" y="201168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201168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2011680"/>
            <a:ext cx="269748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548640" y="219456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👁️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864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火眼金睛训练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05840" y="3063240"/>
            <a:ext cx="1600200" cy="18288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54864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视错觉揭秘</a:t>
            </a:r>
            <a:br/>
            <a:r>
              <a:t>轴对称vs中心对称</a:t>
            </a:r>
            <a:br/>
            <a:r>
              <a:t>脸谱+窗花美学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154680" y="320040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7A07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410712" y="203911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383280" y="201168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3383280" y="201168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3383280" y="2011680"/>
            <a:ext cx="269748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3474720" y="219456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🦅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战队组建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931920" y="3063240"/>
            <a:ext cx="1600200" cy="18288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347472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飞鹰队·柯南队</a:t>
            </a:r>
            <a:br/>
            <a:r>
              <a:t>选队长·定口号</a:t>
            </a:r>
            <a:br/>
            <a:r>
              <a:t>策略分工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080760" y="320040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7A07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336792" y="203911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6309360" y="201168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6309360" y="201168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6309360" y="2011680"/>
            <a:ext cx="269748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400800" y="219456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🏟️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三大竞技场</a:t>
            </a:r>
          </a:p>
        </p:txBody>
      </p:sp>
      <p:sp>
        <p:nvSpPr>
          <p:cNvPr id="37" name="Rectangle 36"/>
          <p:cNvSpPr/>
          <p:nvPr/>
        </p:nvSpPr>
        <p:spPr>
          <a:xfrm>
            <a:off x="6858000" y="3063240"/>
            <a:ext cx="1600200" cy="18288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TextBox 37"/>
          <p:cNvSpPr txBox="1"/>
          <p:nvPr/>
        </p:nvSpPr>
        <p:spPr>
          <a:xfrm>
            <a:off x="640080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迷宫暗号·脸谱复原</a:t>
            </a:r>
            <a:br/>
            <a:r>
              <a:t>·50点星图</a:t>
            </a:r>
            <a:br/>
            <a:r>
              <a:t>23分钟积分赛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006840" y="320040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7A070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40" name="Rectangle 39"/>
          <p:cNvSpPr/>
          <p:nvPr/>
        </p:nvSpPr>
        <p:spPr>
          <a:xfrm>
            <a:off x="9262872" y="2039112"/>
            <a:ext cx="2697480" cy="310896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Rectangle 40"/>
          <p:cNvSpPr/>
          <p:nvPr/>
        </p:nvSpPr>
        <p:spPr>
          <a:xfrm>
            <a:off x="9235440" y="2011680"/>
            <a:ext cx="2697480" cy="31089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2" name="Rectangle 41"/>
          <p:cNvSpPr/>
          <p:nvPr/>
        </p:nvSpPr>
        <p:spPr>
          <a:xfrm>
            <a:off x="9235440" y="201168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9235440" y="2011680"/>
            <a:ext cx="2697480" cy="54864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TextBox 43"/>
          <p:cNvSpPr txBox="1"/>
          <p:nvPr/>
        </p:nvSpPr>
        <p:spPr>
          <a:xfrm>
            <a:off x="9326880" y="219456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326880" y="265176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王牌加冕</a:t>
            </a:r>
          </a:p>
        </p:txBody>
      </p:sp>
      <p:sp>
        <p:nvSpPr>
          <p:cNvPr id="46" name="Rectangle 45"/>
          <p:cNvSpPr/>
          <p:nvPr/>
        </p:nvSpPr>
        <p:spPr>
          <a:xfrm>
            <a:off x="9784080" y="3063240"/>
            <a:ext cx="1600200" cy="18288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TextBox 46"/>
          <p:cNvSpPr txBox="1"/>
          <p:nvPr/>
        </p:nvSpPr>
        <p:spPr>
          <a:xfrm>
            <a:off x="932688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积分结算·大奖状</a:t>
            </a:r>
            <a:br/>
            <a:r>
              <a:t>最佳合作奖·完美细节奖</a:t>
            </a:r>
            <a:br/>
            <a:r>
              <a:t>全员成就感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731520" y="539496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523A31"/>
                </a:solidFill>
                <a:latin typeface="Microsoft YaHei"/>
              </a:defRPr>
            </a:pPr>
            <a:r>
              <a:t>💡 特训营口号：眼睛会撒谎，火眼金睛看本质！</a:t>
            </a:r>
          </a:p>
        </p:txBody>
      </p:sp>
      <p:sp>
        <p:nvSpPr>
          <p:cNvPr id="49" name="Rectangle 48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0" name="Rectangle 49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1" name="TextBox 50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🧠 7-12岁大侦探心理分析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Oval 12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🧩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645920" y="146304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逻辑思维成熟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645920" y="18745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能理解轴对称/中心对称</a:t>
            </a:r>
            <a:br/>
            <a:r>
              <a:t>抽象几何概念</a:t>
            </a:r>
            <a:br/>
            <a:r>
              <a:t>适合网格坐标定位</a:t>
            </a:r>
          </a:p>
        </p:txBody>
      </p:sp>
      <p:sp>
        <p:nvSpPr>
          <p:cNvPr id="17" name="Oval 16"/>
          <p:cNvSpPr/>
          <p:nvPr/>
        </p:nvSpPr>
        <p:spPr>
          <a:xfrm>
            <a:off x="731520" y="2697480"/>
            <a:ext cx="640080" cy="6400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731520" y="2743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645920" y="26517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强烈的竞争意识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45920" y="30632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积分制激发斗志</a:t>
            </a:r>
            <a:br/>
            <a:r>
              <a:t>战队荣誉高于一切</a:t>
            </a:r>
            <a:br/>
            <a:r>
              <a:t>排名驱动全力以赴</a:t>
            </a:r>
          </a:p>
        </p:txBody>
      </p:sp>
      <p:sp>
        <p:nvSpPr>
          <p:cNvPr id="21" name="Oval 20"/>
          <p:cNvSpPr/>
          <p:nvPr/>
        </p:nvSpPr>
        <p:spPr>
          <a:xfrm>
            <a:off x="731520" y="3886200"/>
            <a:ext cx="640080" cy="640080"/>
          </a:xfrm>
          <a:prstGeom prst="ellipse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731520" y="3931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645920" y="38404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团队协作能力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645920" y="425196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队长策略分工</a:t>
            </a:r>
            <a:br/>
            <a:r>
              <a:t>快的帮慢的</a:t>
            </a:r>
            <a:br/>
            <a:r>
              <a:t>共同完成任务</a:t>
            </a:r>
          </a:p>
        </p:txBody>
      </p:sp>
      <p:sp>
        <p:nvSpPr>
          <p:cNvPr id="25" name="Oval 24"/>
          <p:cNvSpPr/>
          <p:nvPr/>
        </p:nvSpPr>
        <p:spPr>
          <a:xfrm>
            <a:off x="731520" y="5074920"/>
            <a:ext cx="640080" cy="640080"/>
          </a:xfrm>
          <a:prstGeom prst="ellipse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731520" y="51206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241E1D"/>
                </a:solidFill>
                <a:latin typeface="Microsoft YaHei"/>
              </a:defRPr>
            </a:pPr>
            <a:r>
              <a:t>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645920" y="5029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241E1D"/>
                </a:solidFill>
                <a:latin typeface="Microsoft YaHei"/>
              </a:defRPr>
            </a:pPr>
            <a:r>
              <a:t>喜欢动脑筋挑战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645920" y="54406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视错觉颠覆认知</a:t>
            </a:r>
            <a:br/>
            <a:r>
              <a:t>迷宫+密码双重难度</a:t>
            </a:r>
            <a:br/>
            <a:r>
              <a:t>复杂的图形任务</a:t>
            </a:r>
          </a:p>
        </p:txBody>
      </p:sp>
      <p:sp>
        <p:nvSpPr>
          <p:cNvPr id="29" name="Rectangle 28"/>
          <p:cNvSpPr/>
          <p:nvPr/>
        </p:nvSpPr>
        <p:spPr>
          <a:xfrm>
            <a:off x="8074152" y="1581912"/>
            <a:ext cx="3474720" cy="47548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8046720" y="1554480"/>
            <a:ext cx="3474720" cy="4754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8046720" y="1554480"/>
            <a:ext cx="347472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8092440" y="1600200"/>
            <a:ext cx="3383280" cy="91440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8183879" y="1691640"/>
            <a:ext cx="320040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7A070"/>
                </a:solidFill>
                <a:latin typeface="Microsoft YaHei"/>
              </a:defRPr>
            </a:pPr>
            <a:r>
              <a:t>🎯 特训目标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229600" y="2560320"/>
            <a:ext cx="3017520" cy="3474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1. 识别视错觉</a:t>
            </a:r>
            <a:br/>
            <a:r>
              <a:t>   不被眼睛欺骗</a:t>
            </a:r>
            <a:br/>
            <a:br/>
            <a:r>
              <a:t>2. 掌握轴对称</a:t>
            </a:r>
            <a:br/>
            <a:r>
              <a:t>   网格精准定位</a:t>
            </a:r>
            <a:br/>
            <a:br/>
            <a:r>
              <a:t>3. 团队策略</a:t>
            </a:r>
            <a:br/>
            <a:r>
              <a:t>   分工+互助</a:t>
            </a:r>
            <a:br/>
            <a:br/>
            <a:r>
              <a:t>4. 抗压竞速</a:t>
            </a:r>
            <a:br/>
            <a:r>
              <a:t>   限时完成任务</a:t>
            </a:r>
          </a:p>
        </p:txBody>
      </p:sp>
      <p:sp>
        <p:nvSpPr>
          <p:cNvPr id="35" name="Rectangle 34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TextBox 36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👁️ 火眼金睛：眼睛看到的就一定是真的吗？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41E1D"/>
                </a:solidFill>
                <a:latin typeface="Microsoft YaHei"/>
              </a:defRPr>
            </a:pPr>
            <a:r>
              <a:t>🧐 大屏幕展示经典视错觉图片——图形也会撒谎！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4632" y="2130551"/>
            <a:ext cx="3566160" cy="27432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2103120"/>
            <a:ext cx="3566160" cy="274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210312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2103120"/>
            <a:ext cx="35661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22402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0">
                <a:solidFill>
                  <a:srgbClr val="241E1D"/>
                </a:solidFill>
                <a:latin typeface="Microsoft YaHei"/>
              </a:defRPr>
            </a:pPr>
            <a:r>
              <a:t>🏺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269748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花瓶还是人脸？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0632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鲁宾之杯</a:t>
            </a:r>
            <a:br/>
            <a:r>
              <a:t>名画错觉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3611880"/>
            <a:ext cx="33832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655749"/>
                </a:solidFill>
                <a:latin typeface="Microsoft YaHei"/>
              </a:defRPr>
            </a:pPr>
            <a:r>
              <a:t>注意看！背景和</a:t>
            </a:r>
            <a:br/>
            <a:r>
              <a:t>前景在打架</a:t>
            </a:r>
          </a:p>
        </p:txBody>
      </p:sp>
      <p:sp>
        <p:nvSpPr>
          <p:cNvPr id="22" name="Rectangle 21"/>
          <p:cNvSpPr/>
          <p:nvPr/>
        </p:nvSpPr>
        <p:spPr>
          <a:xfrm>
            <a:off x="4325112" y="2130551"/>
            <a:ext cx="3566160" cy="27432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4297680" y="2103120"/>
            <a:ext cx="3566160" cy="274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4297680" y="210312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Rectangle 24"/>
          <p:cNvSpPr/>
          <p:nvPr/>
        </p:nvSpPr>
        <p:spPr>
          <a:xfrm>
            <a:off x="4297680" y="2103120"/>
            <a:ext cx="35661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389120" y="22402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0">
                <a:solidFill>
                  <a:srgbClr val="241E1D"/>
                </a:solidFill>
                <a:latin typeface="Microsoft YaHei"/>
              </a:defRPr>
            </a:pPr>
            <a:r>
              <a:t>📏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389120" y="269748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哪条线段更长？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389120" y="30632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缪勒-莱尔错觉</a:t>
            </a:r>
            <a:br/>
            <a:r>
              <a:t>箭头方向骗了你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4389120" y="3611880"/>
            <a:ext cx="33832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655749"/>
                </a:solidFill>
                <a:latin typeface="Microsoft YaHei"/>
              </a:defRPr>
            </a:pPr>
            <a:r>
              <a:t>一样长！</a:t>
            </a:r>
            <a:br/>
            <a:r>
              <a:t>用尺子量一量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165592" y="2130551"/>
            <a:ext cx="3566160" cy="27432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8138160" y="2103120"/>
            <a:ext cx="3566160" cy="2743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Rectangle 31"/>
          <p:cNvSpPr/>
          <p:nvPr/>
        </p:nvSpPr>
        <p:spPr>
          <a:xfrm>
            <a:off x="8138160" y="210312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Rectangle 32"/>
          <p:cNvSpPr/>
          <p:nvPr/>
        </p:nvSpPr>
        <p:spPr>
          <a:xfrm>
            <a:off x="8138160" y="2103120"/>
            <a:ext cx="35661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8229600" y="2240280"/>
            <a:ext cx="338328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200" b="0">
                <a:solidFill>
                  <a:srgbClr val="241E1D"/>
                </a:solidFill>
                <a:latin typeface="Microsoft YaHei"/>
              </a:defRPr>
            </a:pPr>
            <a:r>
              <a:t>🔄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229600" y="269748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静止还是转动？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29600" y="3063240"/>
            <a:ext cx="33832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旋转蛇错觉</a:t>
            </a:r>
            <a:br/>
            <a:r>
              <a:t>周边视觉在欺骗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229600" y="3611880"/>
            <a:ext cx="33832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655749"/>
                </a:solidFill>
                <a:latin typeface="Microsoft YaHei"/>
              </a:defRPr>
            </a:pPr>
            <a:r>
              <a:t>盯住中心不动</a:t>
            </a:r>
            <a:br/>
            <a:r>
              <a:t>它就停了！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31520" y="51206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523A31"/>
                </a:solidFill>
                <a:latin typeface="Microsoft YaHei"/>
              </a:defRPr>
            </a:pPr>
            <a:r>
              <a:t>💡 大侦探第一课：眼见不一定为实，需要用工具和逻辑来验证！</a:t>
            </a:r>
          </a:p>
        </p:txBody>
      </p:sp>
      <p:sp>
        <p:nvSpPr>
          <p:cNvPr id="39" name="Rectangle 38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📐 轴对称：京剧脸谱与中国窗花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41E1D"/>
                </a:solidFill>
                <a:latin typeface="Microsoft YaHei"/>
              </a:defRPr>
            </a:pPr>
            <a:r>
              <a:t>🎭 展示中国传统京剧脸谱和故宫窗花——对称之美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58952" y="2130551"/>
            <a:ext cx="5029200" cy="32004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31520" y="2103120"/>
            <a:ext cx="5029200" cy="3200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3152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777240" y="2148840"/>
            <a:ext cx="49377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1440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523A31"/>
                </a:solidFill>
                <a:latin typeface="Microsoft YaHei"/>
              </a:defRPr>
            </a:pPr>
            <a:r>
              <a:t>🎭 京剧脸谱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14400" y="2697480"/>
            <a:ext cx="466344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41E1D"/>
                </a:solidFill>
                <a:latin typeface="Microsoft YaHei"/>
              </a:defRPr>
            </a:pPr>
            <a:r>
              <a:t>左半边 🎨  |  右半边 🎨</a:t>
            </a:r>
            <a:br/>
            <a:br/>
            <a:r>
              <a:t>左边一笔黑</a:t>
            </a:r>
            <a:br/>
            <a:r>
              <a:t>右边必定一笔黑</a:t>
            </a:r>
            <a:br/>
            <a:br/>
            <a:r>
              <a:t>中间一条线——</a:t>
            </a:r>
            <a:br/>
            <a:r>
              <a:t>对称轴！</a:t>
            </a:r>
            <a:br/>
            <a:br/>
            <a:r>
              <a:t>对折能完全重合</a:t>
            </a:r>
            <a:br/>
            <a:r>
              <a:t>= 轴对称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28232" y="2130551"/>
            <a:ext cx="5029200" cy="32004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400800" y="2103120"/>
            <a:ext cx="5029200" cy="32004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40080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46520" y="2148840"/>
            <a:ext cx="493776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58368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655749"/>
                </a:solidFill>
                <a:latin typeface="Microsoft YaHei"/>
              </a:defRPr>
            </a:pPr>
            <a:r>
              <a:t>🏯 故宫窗花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0" y="2697480"/>
            <a:ext cx="4663440" cy="2286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241E1D"/>
                </a:solidFill>
                <a:latin typeface="Microsoft YaHei"/>
              </a:defRPr>
            </a:pPr>
            <a:r>
              <a:t>❄️ 🏮 ❄️</a:t>
            </a:r>
            <a:br/>
            <a:br/>
            <a:r>
              <a:t>中国传统建筑中的</a:t>
            </a:r>
            <a:br/>
            <a:r>
              <a:t>窗花纹样</a:t>
            </a:r>
            <a:br/>
            <a:br/>
            <a:r>
              <a:t>从中心向外辐射</a:t>
            </a:r>
            <a:br/>
            <a:r>
              <a:t>= 中心对称</a:t>
            </a:r>
            <a:br/>
            <a:br/>
            <a:r>
              <a:t>可利用坐标格子</a:t>
            </a:r>
            <a:br/>
            <a:r>
              <a:t>精准定位！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31520" y="55778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523A31"/>
                </a:solidFill>
                <a:latin typeface="Microsoft YaHei"/>
              </a:defRPr>
            </a:pPr>
            <a:r>
              <a:t>💡 核心技巧：用网格坐标来找对称点！左边(x,y)→右边(-x,y)</a:t>
            </a:r>
          </a:p>
        </p:txBody>
      </p:sp>
      <p:sp>
        <p:nvSpPr>
          <p:cNvPr id="27" name="Rectangle 26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📏 网格定位法：对称绘制的秘密武器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🔢 利用坐标格子找准对称位置——大侦探的精准工具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41832" y="2130551"/>
            <a:ext cx="5029200" cy="347472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914400" y="2103120"/>
            <a:ext cx="5029200" cy="3474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91440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60120" y="2148840"/>
            <a:ext cx="493776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A2F31"/>
                </a:solidFill>
                <a:latin typeface="Microsoft YaHei"/>
              </a:defRPr>
            </a:pPr>
            <a:r>
              <a:t>📐 坐标网格法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2697480"/>
            <a:ext cx="466344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400" b="0">
                <a:solidFill>
                  <a:srgbClr val="241E1D"/>
                </a:solidFill>
                <a:latin typeface="Microsoft YaHei"/>
              </a:defRPr>
            </a:pPr>
            <a:r>
              <a:t>┌─┬─┬─┬─┬─┐</a:t>
            </a:r>
            <a:br/>
            <a:r>
              <a:t>│A│B│C│D│E│  ← 左边网格</a:t>
            </a:r>
            <a:br/>
            <a:r>
              <a:t>├─┼─┼─┼─┼─┤</a:t>
            </a:r>
            <a:br/>
            <a:r>
              <a:t>│ │ │●│ │ │  ● = 坐标(C,2)</a:t>
            </a:r>
            <a:br/>
            <a:r>
              <a:t>├─┼─┼─┼─┼─┤</a:t>
            </a:r>
            <a:br/>
            <a:r>
              <a:t>│ │ │ │ │ │</a:t>
            </a:r>
            <a:br/>
            <a:r>
              <a:t>├─┼─┼─┼─┼─┤</a:t>
            </a:r>
            <a:br/>
            <a:r>
              <a:t>│ │ │ │ │ │</a:t>
            </a:r>
            <a:br/>
            <a:r>
              <a:t>└─┴─┴─┴─┴─┘</a:t>
            </a:r>
            <a:br/>
            <a:br/>
            <a:r>
              <a:t>找到对称位置：</a:t>
            </a:r>
            <a:br/>
            <a:r>
              <a:t>左边(C,2) → 右边对应位置</a:t>
            </a:r>
            <a:br/>
            <a:r>
              <a:t>数格子，不靠眼睛猜！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428232" y="2130551"/>
            <a:ext cx="5029200" cy="347472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Rectangle 20"/>
          <p:cNvSpPr/>
          <p:nvPr/>
        </p:nvSpPr>
        <p:spPr>
          <a:xfrm>
            <a:off x="6400800" y="2103120"/>
            <a:ext cx="5029200" cy="347472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400800" y="210312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6446520" y="2148840"/>
            <a:ext cx="49377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6583680" y="224028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523A31"/>
                </a:solidFill>
                <a:latin typeface="Microsoft YaHei"/>
              </a:defRPr>
            </a:pPr>
            <a:r>
              <a:t>🎯 三步精准对称法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583680" y="2697480"/>
            <a:ext cx="4663440" cy="2560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500" b="0">
                <a:solidFill>
                  <a:srgbClr val="241E1D"/>
                </a:solidFill>
                <a:latin typeface="Microsoft YaHei"/>
              </a:defRPr>
            </a:pPr>
            <a:r>
              <a:t>第1步：找到对称轴</a:t>
            </a:r>
            <a:br/>
            <a:r>
              <a:t>        画一条竖线</a:t>
            </a:r>
            <a:br/>
            <a:br/>
            <a:r>
              <a:t>第2步：数格子</a:t>
            </a:r>
            <a:br/>
            <a:r>
              <a:t>        左边图案距轴几格？</a:t>
            </a:r>
            <a:br/>
            <a:br/>
            <a:r>
              <a:t>第3步：对应画</a:t>
            </a:r>
            <a:br/>
            <a:r>
              <a:t>        右边同样距离</a:t>
            </a:r>
            <a:br/>
            <a:r>
              <a:t>        画相同的图案</a:t>
            </a:r>
            <a:br/>
            <a:br/>
            <a:r>
              <a:t>✅ 不靠眼睛估计</a:t>
            </a:r>
            <a:br/>
            <a:r>
              <a:t>✅ 靠数格子精准定位！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🦅 侦探战队组建！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241E1D"/>
                </a:solidFill>
                <a:latin typeface="Microsoft YaHei"/>
              </a:defRPr>
            </a:pPr>
            <a:r>
              <a:t>📋 4-6人自由组队，2分钟完成战队建设！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463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2103120"/>
            <a:ext cx="269748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54864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👔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4864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523A31"/>
                </a:solidFill>
                <a:latin typeface="Microsoft YaHei"/>
              </a:defRPr>
            </a:pPr>
            <a:r>
              <a:t>选队长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统筹全局</a:t>
            </a:r>
            <a:br/>
            <a:r>
              <a:t>策略分工</a:t>
            </a:r>
            <a:br/>
            <a:r>
              <a:t>关键时刻决策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41071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338328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Rectangle 22"/>
          <p:cNvSpPr/>
          <p:nvPr/>
        </p:nvSpPr>
        <p:spPr>
          <a:xfrm>
            <a:off x="338328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Rectangle 23"/>
          <p:cNvSpPr/>
          <p:nvPr/>
        </p:nvSpPr>
        <p:spPr>
          <a:xfrm>
            <a:off x="3383280" y="2103120"/>
            <a:ext cx="269748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347472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🏷️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347472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2A2F31"/>
                </a:solidFill>
                <a:latin typeface="Microsoft YaHei"/>
              </a:defRPr>
            </a:pPr>
            <a:r>
              <a:t>定队名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47472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飞鹰队🦅</a:t>
            </a:r>
            <a:br/>
            <a:r>
              <a:t>柯南队🔍</a:t>
            </a:r>
            <a:br/>
            <a:r>
              <a:t>破案神速队⚡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33679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630936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30936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Rectangle 30"/>
          <p:cNvSpPr/>
          <p:nvPr/>
        </p:nvSpPr>
        <p:spPr>
          <a:xfrm>
            <a:off x="6309360" y="2103120"/>
            <a:ext cx="269748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640080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📢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0080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655749"/>
                </a:solidFill>
                <a:latin typeface="Microsoft YaHei"/>
              </a:defRPr>
            </a:pPr>
            <a:r>
              <a:t>喊口号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40080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霸气+搞笑</a:t>
            </a:r>
            <a:br/>
            <a:r>
              <a:t>"真相只有一个！"</a:t>
            </a:r>
            <a:br/>
            <a:r>
              <a:t>"火眼金睛无敌！"</a:t>
            </a:r>
          </a:p>
        </p:txBody>
      </p:sp>
      <p:sp>
        <p:nvSpPr>
          <p:cNvPr id="35" name="Rectangle 34"/>
          <p:cNvSpPr/>
          <p:nvPr/>
        </p:nvSpPr>
        <p:spPr>
          <a:xfrm>
            <a:off x="9262872" y="2130551"/>
            <a:ext cx="2697480" cy="2926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Rectangle 35"/>
          <p:cNvSpPr/>
          <p:nvPr/>
        </p:nvSpPr>
        <p:spPr>
          <a:xfrm>
            <a:off x="9235440" y="2103120"/>
            <a:ext cx="2697480" cy="29260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9235440" y="2103120"/>
            <a:ext cx="269748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9235440" y="2103120"/>
            <a:ext cx="2697480" cy="54864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9326880" y="2240280"/>
            <a:ext cx="251460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241E1D"/>
                </a:solidFill>
                <a:latin typeface="Microsoft YaHei"/>
              </a:defRPr>
            </a:pPr>
            <a:r>
              <a:t>📊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9326880" y="269748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B0F0E"/>
                </a:solidFill>
                <a:latin typeface="Microsoft YaHei"/>
              </a:defRPr>
            </a:pPr>
            <a:r>
              <a:t>登积分榜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326880" y="3154680"/>
            <a:ext cx="2514600" cy="1554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队名+口号</a:t>
            </a:r>
            <a:br/>
            <a:r>
              <a:t>写在黑板积分榜上</a:t>
            </a:r>
            <a:br/>
            <a:r>
              <a:t>准备战斗！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31520" y="53492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7A070"/>
                </a:solidFill>
                <a:latin typeface="Microsoft YaHei"/>
              </a:defRPr>
            </a:pPr>
            <a:r>
              <a:t>⏱ 预计时间：4分钟 | 黑板积分榜已备好，等待战队登场！</a:t>
            </a:r>
          </a:p>
        </p:txBody>
      </p:sp>
      <p:sp>
        <p:nvSpPr>
          <p:cNvPr id="43" name="Rectangle 42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7</a:t>
            </a:r>
          </a:p>
        </p:txBody>
      </p:sp>
      <p:sp>
        <p:nvSpPr>
          <p:cNvPr id="47" name="Oval 46"/>
          <p:cNvSpPr/>
          <p:nvPr/>
        </p:nvSpPr>
        <p:spPr>
          <a:xfrm>
            <a:off x="274320" y="1353312"/>
            <a:ext cx="411480" cy="4114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Oval 47"/>
          <p:cNvSpPr/>
          <p:nvPr/>
        </p:nvSpPr>
        <p:spPr>
          <a:xfrm>
            <a:off x="329184" y="1408176"/>
            <a:ext cx="301752" cy="30175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Rectangle 48"/>
          <p:cNvSpPr/>
          <p:nvPr/>
        </p:nvSpPr>
        <p:spPr>
          <a:xfrm>
            <a:off x="594360" y="1581912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🏟️ 三大竞技场 —— 积分赛规则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37160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🏆 积分制竞技：每个竞技场按排名获得积分！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84632" y="1947672"/>
            <a:ext cx="3566160" cy="36576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457200" y="1920240"/>
            <a:ext cx="3566160" cy="365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457200" y="192024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457200" y="1920240"/>
            <a:ext cx="356616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457200" y="1920240"/>
            <a:ext cx="3566160" cy="64008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548640" y="201168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🏃 竞技场一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8640" y="2651760"/>
            <a:ext cx="3383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速度对决</a:t>
            </a:r>
            <a:br/>
            <a:r>
              <a:t>迷宫暗号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48640" y="3246120"/>
            <a:ext cx="33832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9个字母打乱→拼出</a:t>
            </a:r>
            <a:br/>
            <a:r>
              <a:t>DETECTIVE(侦探)</a:t>
            </a:r>
            <a:br/>
            <a:r>
              <a:t>限时4分钟</a:t>
            </a:r>
          </a:p>
        </p:txBody>
      </p:sp>
      <p:sp>
        <p:nvSpPr>
          <p:cNvPr id="22" name="Rectangle 21"/>
          <p:cNvSpPr/>
          <p:nvPr/>
        </p:nvSpPr>
        <p:spPr>
          <a:xfrm>
            <a:off x="914400" y="4343400"/>
            <a:ext cx="2651760" cy="18288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548640" y="44348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523A31"/>
                </a:solidFill>
                <a:latin typeface="Microsoft YaHei"/>
              </a:defRPr>
            </a:pPr>
            <a:r>
              <a:t>10分制</a:t>
            </a:r>
            <a:br/>
            <a:r>
              <a:t>第1名10分</a:t>
            </a:r>
            <a:br/>
            <a:r>
              <a:t>第2名8分...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640" y="48463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7A070"/>
                </a:solidFill>
                <a:latin typeface="Microsoft YaHei"/>
              </a:defRPr>
            </a:pPr>
            <a:r>
              <a:t>⏱ 7分钟</a:t>
            </a:r>
          </a:p>
        </p:txBody>
      </p:sp>
      <p:sp>
        <p:nvSpPr>
          <p:cNvPr id="25" name="Rectangle 24"/>
          <p:cNvSpPr/>
          <p:nvPr/>
        </p:nvSpPr>
        <p:spPr>
          <a:xfrm>
            <a:off x="4325112" y="1947672"/>
            <a:ext cx="3566160" cy="36576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4297680" y="1920240"/>
            <a:ext cx="3566160" cy="365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Rectangle 26"/>
          <p:cNvSpPr/>
          <p:nvPr/>
        </p:nvSpPr>
        <p:spPr>
          <a:xfrm>
            <a:off x="4297680" y="192024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Rectangle 27"/>
          <p:cNvSpPr/>
          <p:nvPr/>
        </p:nvSpPr>
        <p:spPr>
          <a:xfrm>
            <a:off x="4297680" y="1920240"/>
            <a:ext cx="3566160" cy="54864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Rectangle 28"/>
          <p:cNvSpPr/>
          <p:nvPr/>
        </p:nvSpPr>
        <p:spPr>
          <a:xfrm>
            <a:off x="4297680" y="1920240"/>
            <a:ext cx="3566160" cy="64008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4389120" y="201168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🎭 竞技场二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4389120" y="2651760"/>
            <a:ext cx="3383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精细挑战</a:t>
            </a:r>
            <a:br/>
            <a:r>
              <a:t>京剧脸谱复原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4389120" y="3246120"/>
            <a:ext cx="33832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网格定位法</a:t>
            </a:r>
            <a:br/>
            <a:r>
              <a:t>左半边→对称复制</a:t>
            </a:r>
            <a:br/>
            <a:r>
              <a:t>到右边空白网格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754880" y="4343400"/>
            <a:ext cx="2651760" cy="18288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4389120" y="44348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655749"/>
                </a:solidFill>
                <a:latin typeface="Microsoft YaHei"/>
              </a:defRPr>
            </a:pPr>
            <a:r>
              <a:t>10分制</a:t>
            </a:r>
            <a:br/>
            <a:r>
              <a:t>老师+助教</a:t>
            </a:r>
            <a:br/>
            <a:r>
              <a:t>联合评分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4389120" y="48463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7A070"/>
                </a:solidFill>
                <a:latin typeface="Microsoft YaHei"/>
              </a:defRPr>
            </a:pPr>
            <a:r>
              <a:t>⏱ 9分钟</a:t>
            </a:r>
          </a:p>
        </p:txBody>
      </p:sp>
      <p:sp>
        <p:nvSpPr>
          <p:cNvPr id="36" name="Rectangle 35"/>
          <p:cNvSpPr/>
          <p:nvPr/>
        </p:nvSpPr>
        <p:spPr>
          <a:xfrm>
            <a:off x="8165592" y="1947672"/>
            <a:ext cx="3566160" cy="36576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7" name="Rectangle 36"/>
          <p:cNvSpPr/>
          <p:nvPr/>
        </p:nvSpPr>
        <p:spPr>
          <a:xfrm>
            <a:off x="8138160" y="1920240"/>
            <a:ext cx="3566160" cy="3657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8138160" y="1920240"/>
            <a:ext cx="356616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8138160" y="1920240"/>
            <a:ext cx="3566160" cy="54864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8138160" y="1920240"/>
            <a:ext cx="3566160" cy="640080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8229600" y="2011680"/>
            <a:ext cx="33832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🌟 竞技场三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8229600" y="2651760"/>
            <a:ext cx="33832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241E1D"/>
                </a:solidFill>
                <a:latin typeface="Microsoft YaHei"/>
              </a:defRPr>
            </a:pPr>
            <a:r>
              <a:t>逻辑追踪</a:t>
            </a:r>
            <a:br/>
            <a:r>
              <a:t>50点神秘星图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8229600" y="3246120"/>
            <a:ext cx="33832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0">
                <a:solidFill>
                  <a:srgbClr val="523A31"/>
                </a:solidFill>
                <a:latin typeface="Microsoft YaHei"/>
              </a:defRPr>
            </a:pPr>
            <a:r>
              <a:t>复杂连点图</a:t>
            </a:r>
            <a:br/>
            <a:r>
              <a:t>嵌套五角星立体花</a:t>
            </a:r>
            <a:br/>
            <a:r>
              <a:t>干扰性排列</a:t>
            </a:r>
          </a:p>
        </p:txBody>
      </p:sp>
      <p:sp>
        <p:nvSpPr>
          <p:cNvPr id="44" name="Rectangle 43"/>
          <p:cNvSpPr/>
          <p:nvPr/>
        </p:nvSpPr>
        <p:spPr>
          <a:xfrm>
            <a:off x="8595360" y="4343400"/>
            <a:ext cx="2651760" cy="18288"/>
          </a:xfrm>
          <a:prstGeom prst="rect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8229600" y="44348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200" b="1">
                <a:solidFill>
                  <a:srgbClr val="2A2F31"/>
                </a:solidFill>
                <a:latin typeface="Microsoft YaHei"/>
              </a:defRPr>
            </a:pPr>
            <a:r>
              <a:t>15分制</a:t>
            </a:r>
            <a:br/>
            <a:r>
              <a:t>全组全部完成</a:t>
            </a:r>
            <a:br/>
            <a:r>
              <a:t>才能拿满分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8229600" y="48463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7A070"/>
                </a:solidFill>
                <a:latin typeface="Microsoft YaHei"/>
              </a:defRPr>
            </a:pPr>
            <a:r>
              <a:t>⏱ 7分钟</a:t>
            </a:r>
          </a:p>
        </p:txBody>
      </p:sp>
      <p:sp>
        <p:nvSpPr>
          <p:cNvPr id="47" name="Rectangle 46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Rectangle 47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9" name="TextBox 48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8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Rectangle 2"/>
          <p:cNvSpPr/>
          <p:nvPr/>
        </p:nvSpPr>
        <p:spPr>
          <a:xfrm>
            <a:off x="0" y="36576"/>
            <a:ext cx="12191695" cy="118872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ectangle 3"/>
          <p:cNvSpPr/>
          <p:nvPr/>
        </p:nvSpPr>
        <p:spPr>
          <a:xfrm>
            <a:off x="0" y="1225296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Oval 4"/>
          <p:cNvSpPr/>
          <p:nvPr/>
        </p:nvSpPr>
        <p:spPr>
          <a:xfrm>
            <a:off x="3657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Oval 5"/>
          <p:cNvSpPr/>
          <p:nvPr/>
        </p:nvSpPr>
        <p:spPr>
          <a:xfrm>
            <a:off x="4206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Rectangle 6"/>
          <p:cNvSpPr/>
          <p:nvPr/>
        </p:nvSpPr>
        <p:spPr>
          <a:xfrm>
            <a:off x="7772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Oval 7"/>
          <p:cNvSpPr/>
          <p:nvPr/>
        </p:nvSpPr>
        <p:spPr>
          <a:xfrm>
            <a:off x="11338560" y="1371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Oval 8"/>
          <p:cNvSpPr/>
          <p:nvPr/>
        </p:nvSpPr>
        <p:spPr>
          <a:xfrm>
            <a:off x="11393424" y="192024"/>
            <a:ext cx="393192" cy="39319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11750040" y="457200"/>
            <a:ext cx="91440" cy="411480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1097280" y="201168"/>
            <a:ext cx="9966960" cy="777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000" b="1">
                <a:solidFill>
                  <a:srgbClr val="FFFFFF"/>
                </a:solidFill>
                <a:latin typeface="Microsoft YaHei"/>
              </a:defRPr>
            </a:pPr>
            <a:r>
              <a:t>🏃 竞技场一：迷宫暗号 —— 速度对决</a:t>
            </a:r>
          </a:p>
        </p:txBody>
      </p:sp>
      <p:sp>
        <p:nvSpPr>
          <p:cNvPr id="12" name="Rectangle 11"/>
          <p:cNvSpPr/>
          <p:nvPr/>
        </p:nvSpPr>
        <p:spPr>
          <a:xfrm>
            <a:off x="0" y="1261872"/>
            <a:ext cx="12191695" cy="5230368"/>
          </a:xfrm>
          <a:prstGeom prst="rect">
            <a:avLst/>
          </a:prstGeom>
          <a:solidFill>
            <a:srgbClr val="F5F0E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731520" y="14630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241E1D"/>
                </a:solidFill>
                <a:latin typeface="Microsoft YaHei"/>
              </a:defRPr>
            </a:pPr>
            <a:r>
              <a:t>🔍 高难度密集型迷宫，散落9个打乱字母——限时4分钟！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41832" y="2039112"/>
            <a:ext cx="10332720" cy="22860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914400" y="2011680"/>
            <a:ext cx="10332720" cy="2286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914400" y="2011680"/>
            <a:ext cx="1033272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Rectangle 16"/>
          <p:cNvSpPr/>
          <p:nvPr/>
        </p:nvSpPr>
        <p:spPr>
          <a:xfrm>
            <a:off x="960120" y="2057400"/>
            <a:ext cx="10241280" cy="54864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097280" y="2148840"/>
            <a:ext cx="99669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523A31"/>
                </a:solidFill>
                <a:latin typeface="Microsoft YaHei"/>
              </a:defRPr>
            </a:pPr>
            <a:r>
              <a:t>🔤 迷宫中的9个字母（打乱顺序）</a:t>
            </a:r>
          </a:p>
        </p:txBody>
      </p:sp>
      <p:sp>
        <p:nvSpPr>
          <p:cNvPr id="19" name="Oval 18"/>
          <p:cNvSpPr/>
          <p:nvPr/>
        </p:nvSpPr>
        <p:spPr>
          <a:xfrm>
            <a:off x="164592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64592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D</a:t>
            </a:r>
          </a:p>
        </p:txBody>
      </p:sp>
      <p:sp>
        <p:nvSpPr>
          <p:cNvPr id="21" name="Oval 20"/>
          <p:cNvSpPr/>
          <p:nvPr/>
        </p:nvSpPr>
        <p:spPr>
          <a:xfrm>
            <a:off x="2743200" y="2651760"/>
            <a:ext cx="640080" cy="6400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TextBox 21"/>
          <p:cNvSpPr txBox="1"/>
          <p:nvPr/>
        </p:nvSpPr>
        <p:spPr>
          <a:xfrm>
            <a:off x="2743200" y="2697480"/>
            <a:ext cx="640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E</a:t>
            </a:r>
          </a:p>
        </p:txBody>
      </p:sp>
      <p:sp>
        <p:nvSpPr>
          <p:cNvPr id="23" name="Oval 22"/>
          <p:cNvSpPr/>
          <p:nvPr/>
        </p:nvSpPr>
        <p:spPr>
          <a:xfrm>
            <a:off x="384048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4" name="TextBox 23"/>
          <p:cNvSpPr txBox="1"/>
          <p:nvPr/>
        </p:nvSpPr>
        <p:spPr>
          <a:xfrm>
            <a:off x="384048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T</a:t>
            </a:r>
          </a:p>
        </p:txBody>
      </p:sp>
      <p:sp>
        <p:nvSpPr>
          <p:cNvPr id="25" name="Oval 24"/>
          <p:cNvSpPr/>
          <p:nvPr/>
        </p:nvSpPr>
        <p:spPr>
          <a:xfrm>
            <a:off x="4937759" y="2651760"/>
            <a:ext cx="640080" cy="6400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TextBox 25"/>
          <p:cNvSpPr txBox="1"/>
          <p:nvPr/>
        </p:nvSpPr>
        <p:spPr>
          <a:xfrm>
            <a:off x="4937759" y="2697480"/>
            <a:ext cx="640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E</a:t>
            </a:r>
          </a:p>
        </p:txBody>
      </p:sp>
      <p:sp>
        <p:nvSpPr>
          <p:cNvPr id="27" name="Oval 26"/>
          <p:cNvSpPr/>
          <p:nvPr/>
        </p:nvSpPr>
        <p:spPr>
          <a:xfrm>
            <a:off x="603504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8" name="TextBox 27"/>
          <p:cNvSpPr txBox="1"/>
          <p:nvPr/>
        </p:nvSpPr>
        <p:spPr>
          <a:xfrm>
            <a:off x="603504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C</a:t>
            </a:r>
          </a:p>
        </p:txBody>
      </p:sp>
      <p:sp>
        <p:nvSpPr>
          <p:cNvPr id="29" name="Oval 28"/>
          <p:cNvSpPr/>
          <p:nvPr/>
        </p:nvSpPr>
        <p:spPr>
          <a:xfrm>
            <a:off x="713232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TextBox 29"/>
          <p:cNvSpPr txBox="1"/>
          <p:nvPr/>
        </p:nvSpPr>
        <p:spPr>
          <a:xfrm>
            <a:off x="713232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T</a:t>
            </a:r>
          </a:p>
        </p:txBody>
      </p:sp>
      <p:sp>
        <p:nvSpPr>
          <p:cNvPr id="31" name="Oval 30"/>
          <p:cNvSpPr/>
          <p:nvPr/>
        </p:nvSpPr>
        <p:spPr>
          <a:xfrm>
            <a:off x="822960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2" name="TextBox 31"/>
          <p:cNvSpPr txBox="1"/>
          <p:nvPr/>
        </p:nvSpPr>
        <p:spPr>
          <a:xfrm>
            <a:off x="822960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I</a:t>
            </a:r>
          </a:p>
        </p:txBody>
      </p:sp>
      <p:sp>
        <p:nvSpPr>
          <p:cNvPr id="33" name="Oval 32"/>
          <p:cNvSpPr/>
          <p:nvPr/>
        </p:nvSpPr>
        <p:spPr>
          <a:xfrm>
            <a:off x="9326880" y="2651760"/>
            <a:ext cx="502920" cy="50292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TextBox 33"/>
          <p:cNvSpPr txBox="1"/>
          <p:nvPr/>
        </p:nvSpPr>
        <p:spPr>
          <a:xfrm>
            <a:off x="9326880" y="2697480"/>
            <a:ext cx="5029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FFFF"/>
                </a:solidFill>
                <a:latin typeface="Microsoft YaHei"/>
              </a:defRPr>
            </a:pPr>
            <a:r>
              <a:t>V</a:t>
            </a:r>
          </a:p>
        </p:txBody>
      </p:sp>
      <p:sp>
        <p:nvSpPr>
          <p:cNvPr id="35" name="Oval 34"/>
          <p:cNvSpPr/>
          <p:nvPr/>
        </p:nvSpPr>
        <p:spPr>
          <a:xfrm>
            <a:off x="10424160" y="2651760"/>
            <a:ext cx="640080" cy="640080"/>
          </a:xfrm>
          <a:prstGeom prst="ellipse">
            <a:avLst/>
          </a:prstGeom>
          <a:solidFill>
            <a:srgbClr val="2A2F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6" name="TextBox 35"/>
          <p:cNvSpPr txBox="1"/>
          <p:nvPr/>
        </p:nvSpPr>
        <p:spPr>
          <a:xfrm>
            <a:off x="10424160" y="2697480"/>
            <a:ext cx="6400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1097280" y="3291840"/>
            <a:ext cx="99669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7A070"/>
                </a:solidFill>
                <a:latin typeface="Microsoft YaHei"/>
              </a:defRPr>
            </a:pPr>
            <a:r>
              <a:t>→ 拼出单词：D E T E C T I V E  →  DETECTIVE（侦探）</a:t>
            </a:r>
          </a:p>
        </p:txBody>
      </p:sp>
      <p:sp>
        <p:nvSpPr>
          <p:cNvPr id="38" name="Rectangle 37"/>
          <p:cNvSpPr/>
          <p:nvPr/>
        </p:nvSpPr>
        <p:spPr>
          <a:xfrm>
            <a:off x="941832" y="4599432"/>
            <a:ext cx="5029200" cy="13716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Rectangle 38"/>
          <p:cNvSpPr/>
          <p:nvPr/>
        </p:nvSpPr>
        <p:spPr>
          <a:xfrm>
            <a:off x="914400" y="4572000"/>
            <a:ext cx="5029200" cy="137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0" name="Rectangle 39"/>
          <p:cNvSpPr/>
          <p:nvPr/>
        </p:nvSpPr>
        <p:spPr>
          <a:xfrm>
            <a:off x="914400" y="4572000"/>
            <a:ext cx="502920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1" name="TextBox 40"/>
          <p:cNvSpPr txBox="1"/>
          <p:nvPr/>
        </p:nvSpPr>
        <p:spPr>
          <a:xfrm>
            <a:off x="1097280" y="4663440"/>
            <a:ext cx="466344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241E1D"/>
                </a:solidFill>
                <a:latin typeface="Microsoft YaHei"/>
              </a:defRPr>
            </a:pPr>
            <a:r>
              <a:t>📋 规则：</a:t>
            </a:r>
            <a:br/>
            <a:r>
              <a:t>• 限时4分钟独立完成迷宫</a:t>
            </a:r>
            <a:br/>
            <a:r>
              <a:t>• 找到字母后小组讨论拼单词</a:t>
            </a:r>
            <a:br/>
            <a:r>
              <a:t>• 全组完成+喊出单词意思=完成</a:t>
            </a:r>
            <a:br/>
            <a:r>
              <a:t>• 第1名积10分，依此类推</a:t>
            </a:r>
          </a:p>
        </p:txBody>
      </p:sp>
      <p:sp>
        <p:nvSpPr>
          <p:cNvPr id="42" name="Rectangle 41"/>
          <p:cNvSpPr/>
          <p:nvPr/>
        </p:nvSpPr>
        <p:spPr>
          <a:xfrm>
            <a:off x="6428232" y="4599432"/>
            <a:ext cx="4846320" cy="1371600"/>
          </a:xfrm>
          <a:prstGeom prst="rect">
            <a:avLst/>
          </a:prstGeom>
          <a:solidFill>
            <a:srgbClr val="65574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3" name="Rectangle 42"/>
          <p:cNvSpPr/>
          <p:nvPr/>
        </p:nvSpPr>
        <p:spPr>
          <a:xfrm>
            <a:off x="6400800" y="4572000"/>
            <a:ext cx="4846320" cy="1371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4" name="Rectangle 43"/>
          <p:cNvSpPr/>
          <p:nvPr/>
        </p:nvSpPr>
        <p:spPr>
          <a:xfrm>
            <a:off x="6400800" y="4572000"/>
            <a:ext cx="4846320" cy="45720"/>
          </a:xfrm>
          <a:prstGeom prst="rect">
            <a:avLst/>
          </a:prstGeom>
          <a:solidFill>
            <a:srgbClr val="523A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5" name="TextBox 44"/>
          <p:cNvSpPr txBox="1"/>
          <p:nvPr/>
        </p:nvSpPr>
        <p:spPr>
          <a:xfrm>
            <a:off x="6583680" y="4663440"/>
            <a:ext cx="4480560" cy="1188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523A31"/>
                </a:solidFill>
                <a:latin typeface="Microsoft YaHei"/>
              </a:defRPr>
            </a:pPr>
            <a:r>
              <a:t>💡 策略建议：</a:t>
            </a:r>
            <a:br/>
            <a:r>
              <a:t>• 分工：2人走迷宫+2人拼词</a:t>
            </a:r>
            <a:br/>
            <a:r>
              <a:t>• 先走完的人帮助拼单词</a:t>
            </a:r>
            <a:br/>
            <a:r>
              <a:t>• 队长举手+喊出DETECTIVE</a:t>
            </a:r>
            <a:br/>
            <a:r>
              <a:t>• 速度+准确=高分</a:t>
            </a:r>
          </a:p>
        </p:txBody>
      </p:sp>
      <p:sp>
        <p:nvSpPr>
          <p:cNvPr id="46" name="Rectangle 45"/>
          <p:cNvSpPr/>
          <p:nvPr/>
        </p:nvSpPr>
        <p:spPr>
          <a:xfrm>
            <a:off x="0" y="6492240"/>
            <a:ext cx="12191695" cy="365760"/>
          </a:xfrm>
          <a:prstGeom prst="rect">
            <a:avLst/>
          </a:prstGeom>
          <a:solidFill>
            <a:srgbClr val="0B0F0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7" name="Rectangle 46"/>
          <p:cNvSpPr/>
          <p:nvPr/>
        </p:nvSpPr>
        <p:spPr>
          <a:xfrm>
            <a:off x="0" y="6492240"/>
            <a:ext cx="12191695" cy="36576"/>
          </a:xfrm>
          <a:prstGeom prst="rect">
            <a:avLst/>
          </a:prstGeom>
          <a:solidFill>
            <a:srgbClr val="C7A07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8" name="TextBox 47"/>
          <p:cNvSpPr txBox="1"/>
          <p:nvPr/>
        </p:nvSpPr>
        <p:spPr>
          <a:xfrm>
            <a:off x="4572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图形大侦探特训营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6400800" y="6537960"/>
            <a:ext cx="5486400" cy="2560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C7A070"/>
                </a:solidFill>
                <a:latin typeface="Microsoft YaHei"/>
              </a:defRPr>
            </a:pPr>
            <a:r>
              <a:t>—— 王牌侦探战队 ——  9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