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小朋友们，欢迎回来！上节课我们了解了孝感作为“红色驿站”的重要性，也留下了一个悬念：孝感走出了哪些大英雄？今天，我们就来揭开谜底，认识几位从我们家乡走出去的真英雄！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位英雄，我们叫他“老虎大将”——徐海东爷爷。他小时候家里很穷，做过窑工。参加革命后，他打起仗来勇猛无比，就像一只下山的老虎，所以大家都叫他“徐老虎”。连毛主席都亲口夸奖他，说他是“对中国革命有大功的人”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徐海东爷爷的故事非常感人。为了革命事业，他的家中有66位亲人都被敌人残忍地杀害了。这是多么巨大的牺牲啊！但他没有被打倒，而是把对家人的爱，化作了为全天下穷苦人奋斗的更大的爱。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位英雄，是一位非常了不起的阿姨，她叫杨威。她为了革命，把自己的名字改成“杨威”，意思就是要在敌人面前扬眉吐气，大显神威！她被捕后，面对敌人的折磨，坚贞不屈，最后在20岁的时候英勇牺牲。她的生命虽然短暂，但精神永远闪亮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小朋友们，杨威阿姨就像一朵开在我们孝感大地上最勇敢、最美丽的花。虽然花期很短，但她的美丽和坚强永远留在了我们心中。我们要向杨威阿姨学习，做一个坚强勇敢的人！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小朋友们，今天我们认识了勇猛的徐海东爷爷，坚强的杨威阿姨，还有机智的小交通员们。正是因为有了无数像他们一样的英雄，我们才有了今天幸福、和平的生活。所以，我们一定要珍惜现在的好日子！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听了这么多英雄的故事，小朋友们的心里一定有很多想法吧？下节课，老师想请大家来当“小老师”，分享你心中的红色文化。你可以画一幅画，写几句话，或者讲一个你听过的红色小故事。大家回去好好准备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今天的动画片时间，我们要看的是《英雄王二小》。王二小也是一个和我们差不多大的孩子，他非常机智勇敢。让我们看看他是怎么帮助八路军，把敌人带进埋伏圈的吧！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6316" y="-686266"/>
            <a:ext cx="6142311" cy="3151514"/>
          </a:xfrm>
          <a:custGeom>
            <a:avLst/>
            <a:gdLst/>
            <a:ahLst/>
            <a:cxnLst/>
            <a:rect l="l" t="t" r="r" b="b"/>
            <a:pathLst>
              <a:path w="6142311" h="3151514">
                <a:moveTo>
                  <a:pt x="50958" y="644807"/>
                </a:moveTo>
                <a:cubicBezTo>
                  <a:pt x="101915" y="335143"/>
                  <a:pt x="2057889" y="0"/>
                  <a:pt x="3073116" y="74475"/>
                </a:cubicBezTo>
                <a:cubicBezTo>
                  <a:pt x="4088342" y="148952"/>
                  <a:pt x="6142311" y="335050"/>
                  <a:pt x="6142311" y="1091661"/>
                </a:cubicBezTo>
                <a:cubicBezTo>
                  <a:pt x="5913712" y="2847340"/>
                  <a:pt x="3970749" y="713401"/>
                  <a:pt x="2767372" y="1932457"/>
                </a:cubicBezTo>
                <a:cubicBezTo>
                  <a:pt x="1563996" y="3151514"/>
                  <a:pt x="0" y="954471"/>
                  <a:pt x="50958" y="64480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8229600" y="1282700"/>
            <a:ext cx="660400" cy="660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10617200" y="449450"/>
            <a:ext cx="3539068" cy="2184400"/>
          </a:xfrm>
          <a:custGeom>
            <a:avLst/>
            <a:gdLst/>
            <a:ahLst/>
            <a:cxnLst/>
            <a:rect l="l" t="t" r="r" b="b"/>
            <a:pathLst>
              <a:path w="3539068" h="2184400">
                <a:moveTo>
                  <a:pt x="0" y="406400"/>
                </a:moveTo>
                <a:cubicBezTo>
                  <a:pt x="0" y="41672"/>
                  <a:pt x="1255889" y="0"/>
                  <a:pt x="1845734" y="50800"/>
                </a:cubicBezTo>
                <a:cubicBezTo>
                  <a:pt x="2435579" y="101600"/>
                  <a:pt x="3539068" y="346472"/>
                  <a:pt x="3539068" y="711200"/>
                </a:cubicBezTo>
                <a:cubicBezTo>
                  <a:pt x="3539068" y="1075930"/>
                  <a:pt x="2173114" y="558800"/>
                  <a:pt x="1845734" y="1371600"/>
                </a:cubicBezTo>
                <a:cubicBezTo>
                  <a:pt x="1518355" y="2184400"/>
                  <a:pt x="0" y="771130"/>
                  <a:pt x="0" y="4064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Freeform 6"/>
          <p:cNvSpPr/>
          <p:nvPr/>
        </p:nvSpPr>
        <p:spPr>
          <a:xfrm>
            <a:off x="5968873" y="4118783"/>
            <a:ext cx="8590228" cy="4482437"/>
          </a:xfrm>
          <a:custGeom>
            <a:avLst/>
            <a:gdLst/>
            <a:ahLst/>
            <a:cxnLst/>
            <a:rect l="l" t="t" r="r" b="b"/>
            <a:pathLst>
              <a:path w="8590228" h="4482437">
                <a:moveTo>
                  <a:pt x="90965" y="2714395"/>
                </a:moveTo>
                <a:cubicBezTo>
                  <a:pt x="181930" y="2195627"/>
                  <a:pt x="3105772" y="328432"/>
                  <a:pt x="5098051" y="1326088"/>
                </a:cubicBezTo>
                <a:cubicBezTo>
                  <a:pt x="7090329" y="2323745"/>
                  <a:pt x="8175362" y="0"/>
                  <a:pt x="8590228" y="2451928"/>
                </a:cubicBezTo>
                <a:cubicBezTo>
                  <a:pt x="8590228" y="3549187"/>
                  <a:pt x="5968806" y="4394949"/>
                  <a:pt x="4552263" y="4438693"/>
                </a:cubicBezTo>
                <a:cubicBezTo>
                  <a:pt x="3135720" y="4482437"/>
                  <a:pt x="0" y="3233162"/>
                  <a:pt x="90965" y="2714395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Freeform 7"/>
          <p:cNvSpPr/>
          <p:nvPr/>
        </p:nvSpPr>
        <p:spPr>
          <a:xfrm>
            <a:off x="-1052011" y="3461734"/>
            <a:ext cx="6160027" cy="6367332"/>
          </a:xfrm>
          <a:custGeom>
            <a:avLst/>
            <a:gdLst/>
            <a:ahLst/>
            <a:cxnLst/>
            <a:rect l="l" t="t" r="r" b="b"/>
            <a:pathLst>
              <a:path w="6160027" h="6367332">
                <a:moveTo>
                  <a:pt x="231820" y="558394"/>
                </a:moveTo>
                <a:cubicBezTo>
                  <a:pt x="463640" y="0"/>
                  <a:pt x="2116759" y="2426733"/>
                  <a:pt x="3104793" y="2721852"/>
                </a:cubicBezTo>
                <a:cubicBezTo>
                  <a:pt x="4092828" y="3016970"/>
                  <a:pt x="6160027" y="1365506"/>
                  <a:pt x="6160027" y="2329102"/>
                </a:cubicBezTo>
                <a:cubicBezTo>
                  <a:pt x="6160027" y="3292696"/>
                  <a:pt x="2701906" y="6367332"/>
                  <a:pt x="1713870" y="6072214"/>
                </a:cubicBezTo>
                <a:cubicBezTo>
                  <a:pt x="725836" y="5777096"/>
                  <a:pt x="0" y="1116787"/>
                  <a:pt x="231820" y="558394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19900" y="1943100"/>
            <a:ext cx="2616200" cy="431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27300" y="3695700"/>
            <a:ext cx="2057400" cy="3378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01100" y="2768600"/>
            <a:ext cx="3581400" cy="3314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2300" y="4965700"/>
            <a:ext cx="2019300" cy="2222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2700" y="546100"/>
            <a:ext cx="7632700" cy="381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381000" y="762000"/>
            <a:ext cx="698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B94A2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第四课：孝感走出的真英雄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81000" y="1778000"/>
            <a:ext cx="698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81000" y="2921000"/>
            <a:ext cx="6858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571500" y="3048000"/>
            <a:ext cx="6477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500" b="0" i="0" u="none" strike="noStrike">
                <a:solidFill>
                  <a:srgbClr val="50464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上节课我们解锁了孝感“红色驿站”的独特密码，这节课让我们走近这片红色热土孕育出的英雄儿女。他们用热血书写忠诚，用生命捍卫信仰，是孝感人民的骄傲，更是我们永远学习的榜样！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381000" y="5461000"/>
            <a:ext cx="685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A8382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铭记英雄事迹 · 传承红色基因 · 争做时代新人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7124573" y="-30607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3492588" y="1018012"/>
            <a:ext cx="7833046" cy="7145763"/>
          </a:xfrm>
          <a:custGeom>
            <a:avLst/>
            <a:gdLst/>
            <a:ahLst/>
            <a:cxnLst/>
            <a:rect l="l" t="t" r="r" b="b"/>
            <a:pathLst>
              <a:path w="7833046" h="7145763">
                <a:moveTo>
                  <a:pt x="206806" y="2482147"/>
                </a:moveTo>
                <a:cubicBezTo>
                  <a:pt x="0" y="1326917"/>
                  <a:pt x="1816033" y="214383"/>
                  <a:pt x="3087072" y="107191"/>
                </a:cubicBezTo>
                <a:cubicBezTo>
                  <a:pt x="4358112" y="0"/>
                  <a:pt x="7833047" y="1048692"/>
                  <a:pt x="7833047" y="1838999"/>
                </a:cubicBezTo>
                <a:cubicBezTo>
                  <a:pt x="7833047" y="2629307"/>
                  <a:pt x="5598953" y="6931379"/>
                  <a:pt x="4327914" y="7038571"/>
                </a:cubicBezTo>
                <a:cubicBezTo>
                  <a:pt x="3056874" y="7145763"/>
                  <a:pt x="413613" y="3637376"/>
                  <a:pt x="206806" y="2482147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966200" y="4686300"/>
            <a:ext cx="5346700" cy="4343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0200" y="1409700"/>
            <a:ext cx="2730500" cy="4838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1282700" y="1778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940300" y="3556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715000" y="3429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2136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1226800" y="29083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92200" y="495300"/>
            <a:ext cx="57150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“老虎大将”——徐海东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035300" y="2006600"/>
            <a:ext cx="4457700" cy="378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00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他是从窑洞里走出的英雄，童年家境贫寒，曾做过窑工，在艰苦的环境中磨砺出了钢铁般的意志。投身革命后，他作战勇猛无比，打起仗来像下山的老虎一样一往无前、不惧生死，敌人听到他的名字就心生畏惧，“徐老虎”的威名由此传开。毛主席更是对他给予了极高的评价，亲口称赞他是“对中国革命有大功的人”，这是对他毕生革命贡献最崇高的肯定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911600" y="13335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000000"/>
                </a:solidFill>
                <a:latin typeface="Kaiti SC"/>
                <a:ea typeface="Kaiti SC"/>
                <a:cs typeface="Kaiti SC"/>
                <a:sym typeface="Kaiti SC"/>
              </a:rPr>
              <a:t>威震敌胆的“徐老虎”</a:t>
            </a:r>
            <a:endParaRPr lang="en-US" sz="1100"/>
          </a:p>
        </p:txBody>
      </p:sp>
      <p:sp>
        <p:nvSpPr>
          <p:cNvPr id="16" name="AutoShape 14"/>
          <p:cNvSpPr/>
          <p:nvPr/>
        </p:nvSpPr>
        <p:spPr>
          <a:xfrm>
            <a:off x="7924800" y="939800"/>
            <a:ext cx="4102100" cy="4978400"/>
          </a:xfrm>
          <a:prstGeom prst="roundRect">
            <a:avLst>
              <a:gd name="adj" fmla="val 16718"/>
            </a:avLst>
          </a:prstGeom>
          <a:blipFill rotWithShape="1">
            <a:blip r:embed="rId2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102227" y="-30734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8305712" y="-994315"/>
            <a:ext cx="7833046" cy="3000300"/>
          </a:xfrm>
          <a:custGeom>
            <a:avLst/>
            <a:gdLst/>
            <a:ahLst/>
            <a:cxnLst/>
            <a:rect l="l" t="t" r="r" b="b"/>
            <a:pathLst>
              <a:path w="7833046" h="3000300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5598953" y="2910287"/>
                  <a:pt x="4327914" y="2955293"/>
                </a:cubicBezTo>
                <a:cubicBezTo>
                  <a:pt x="3056874" y="3000300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901700" y="2527300"/>
            <a:ext cx="5346700" cy="56388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1442700" y="6121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59817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5499100" y="6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9537700" y="1143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571500" y="355600"/>
            <a:ext cx="3708400" cy="9779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B91C1C"/>
                </a:solidFill>
                <a:latin typeface="Kaiti SC"/>
                <a:ea typeface="Kaiti SC"/>
                <a:cs typeface="Kaiti SC"/>
                <a:sym typeface="Kaiti SC"/>
              </a:rPr>
              <a:t>满门忠烈，全家革命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2984500" y="990600"/>
            <a:ext cx="6667500" cy="2679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海东将军为了革命事业，家中有66位亲人惨遭敌人残忍杀害，这是为民族解放所付出的沉重而伟大的牺牲。他将失去亲人的锥心之痛，化作了对全天下穷苦人民的深切关爱。这份爱超越了血缘与小家，凝聚成为劳苦大众谋幸福、为民族谋复兴的磅礴力量，淋漓尽致地展现出共产党人无私无畏、心怀天下的崇高革命品格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642100" y="3289300"/>
            <a:ext cx="5168900" cy="3581400"/>
          </a:xfrm>
          <a:prstGeom prst="roundRect">
            <a:avLst>
              <a:gd name="adj" fmla="val 16666"/>
            </a:avLst>
          </a:prstGeom>
          <a:blipFill rotWithShape="1">
            <a:blip r:embed="rId1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3606927" y="4368771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3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8136872" y="-349749"/>
            <a:ext cx="7986748" cy="7781586"/>
          </a:xfrm>
          <a:custGeom>
            <a:avLst/>
            <a:gdLst/>
            <a:ahLst/>
            <a:cxnLst/>
            <a:rect l="l" t="t" r="r" b="b"/>
            <a:pathLst>
              <a:path w="7986748" h="7781586">
                <a:moveTo>
                  <a:pt x="210865" y="2703006"/>
                </a:moveTo>
                <a:cubicBezTo>
                  <a:pt x="0" y="1444986"/>
                  <a:pt x="1851667" y="233459"/>
                  <a:pt x="3147647" y="116729"/>
                </a:cubicBezTo>
                <a:cubicBezTo>
                  <a:pt x="4443627" y="0"/>
                  <a:pt x="7986748" y="1142003"/>
                  <a:pt x="7986748" y="2002632"/>
                </a:cubicBezTo>
                <a:cubicBezTo>
                  <a:pt x="7986748" y="2863261"/>
                  <a:pt x="5708817" y="7548127"/>
                  <a:pt x="4412836" y="7664856"/>
                </a:cubicBezTo>
                <a:cubicBezTo>
                  <a:pt x="3116856" y="7781586"/>
                  <a:pt x="421728" y="3961027"/>
                  <a:pt x="210865" y="2703006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2146300" y="-2527300"/>
            <a:ext cx="5346700" cy="4343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4940300" y="3556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72136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 l="81" r="81"/>
          <a:stretch>
            <a:fillRect/>
          </a:stretch>
        </p:blipFill>
        <p:spPr>
          <a:xfrm>
            <a:off x="8686800" y="266700"/>
            <a:ext cx="3746500" cy="3898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1816100" y="254000"/>
            <a:ext cx="5892800" cy="3924300"/>
          </a:xfrm>
          <a:prstGeom prst="roundRect">
            <a:avLst>
              <a:gd name="adj" fmla="val 16504"/>
            </a:avLst>
          </a:prstGeom>
          <a:blipFill rotWithShape="1">
            <a:blip r:embed="rId2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168400" y="4292600"/>
            <a:ext cx="7429500" cy="2311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4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“少年女杰”杨威：以生命铸就信仰的丰碑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她为革命毅然改名“杨威”，立志要在敌人面前“扬眉吐气，大显神威”，尽显巾帼豪情。被捕后，面对敌人的威逼利诱与残酷折磨，她始终坚贞不屈，严守组织秘密，用血肉之躯捍卫革命尊严。这位永远定格在20岁的英雄，生命虽短暂，却如流星般璀璨，她的精神激励着无数后人坚守初心、奋勇向前。</a:t>
            </a:r>
            <a:endParaRPr lang="en-US" sz="16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6219011" y="-68841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 rot="659999">
            <a:off x="-3657688" y="5355685"/>
            <a:ext cx="7833046" cy="4367086"/>
          </a:xfrm>
          <a:custGeom>
            <a:avLst/>
            <a:gdLst/>
            <a:ahLst/>
            <a:cxnLst/>
            <a:rect l="l" t="t" r="r" b="b"/>
            <a:pathLst>
              <a:path w="7833046" h="4367086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6426726" y="1543500"/>
                  <a:pt x="4327914" y="2955293"/>
                </a:cubicBezTo>
                <a:cubicBezTo>
                  <a:pt x="2229101" y="4367086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089900" y="6502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79400" y="4533900"/>
            <a:ext cx="165100" cy="165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 rot="10800000">
            <a:off x="5689600" y="190500"/>
            <a:ext cx="241300" cy="2413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Freeform 8"/>
          <p:cNvSpPr/>
          <p:nvPr/>
        </p:nvSpPr>
        <p:spPr>
          <a:xfrm>
            <a:off x="7494817" y="178424"/>
            <a:ext cx="8449376" cy="8946778"/>
          </a:xfrm>
          <a:custGeom>
            <a:avLst/>
            <a:gdLst/>
            <a:ahLst/>
            <a:cxnLst/>
            <a:rect l="l" t="t" r="r" b="b"/>
            <a:pathLst>
              <a:path w="8449376" h="8946778">
                <a:moveTo>
                  <a:pt x="518160" y="6507080"/>
                </a:moveTo>
                <a:cubicBezTo>
                  <a:pt x="1036320" y="5681313"/>
                  <a:pt x="4041007" y="0"/>
                  <a:pt x="6245192" y="3076876"/>
                </a:cubicBezTo>
                <a:cubicBezTo>
                  <a:pt x="8449376" y="6153752"/>
                  <a:pt x="6736080" y="5337919"/>
                  <a:pt x="5600300" y="8104874"/>
                </a:cubicBezTo>
                <a:cubicBezTo>
                  <a:pt x="5600300" y="8946777"/>
                  <a:pt x="3983255" y="8297780"/>
                  <a:pt x="3136232" y="8031481"/>
                </a:cubicBezTo>
                <a:cubicBezTo>
                  <a:pt x="2289208" y="7765182"/>
                  <a:pt x="0" y="7332847"/>
                  <a:pt x="518160" y="6507080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Freeform 9"/>
          <p:cNvSpPr/>
          <p:nvPr/>
        </p:nvSpPr>
        <p:spPr>
          <a:xfrm>
            <a:off x="-4117316" y="-4876432"/>
            <a:ext cx="11375738" cy="6744194"/>
          </a:xfrm>
          <a:custGeom>
            <a:avLst/>
            <a:gdLst/>
            <a:ahLst/>
            <a:cxnLst/>
            <a:rect l="l" t="t" r="r" b="b"/>
            <a:pathLst>
              <a:path w="11375738" h="6744194">
                <a:moveTo>
                  <a:pt x="128495" y="3617537"/>
                </a:moveTo>
                <a:cubicBezTo>
                  <a:pt x="0" y="2788745"/>
                  <a:pt x="918271" y="0"/>
                  <a:pt x="3552602" y="1771439"/>
                </a:cubicBezTo>
                <a:cubicBezTo>
                  <a:pt x="6186931" y="3542877"/>
                  <a:pt x="5752235" y="3416730"/>
                  <a:pt x="8518636" y="3617537"/>
                </a:cubicBezTo>
                <a:cubicBezTo>
                  <a:pt x="11375738" y="3487532"/>
                  <a:pt x="6640438" y="6744194"/>
                  <a:pt x="4323565" y="6744194"/>
                </a:cubicBezTo>
                <a:cubicBezTo>
                  <a:pt x="2006692" y="6744194"/>
                  <a:pt x="256988" y="4446330"/>
                  <a:pt x="128495" y="361753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1379200" y="889000"/>
            <a:ext cx="520700" cy="5207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 rot="10800000">
            <a:off x="4775200" y="6502400"/>
            <a:ext cx="241300" cy="2413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361950" y="304800"/>
            <a:ext cx="7581900" cy="3556000"/>
          </a:xfrm>
          <a:prstGeom prst="roundRect">
            <a:avLst>
              <a:gd name="adj" fmla="val 20000"/>
            </a:avLst>
          </a:prstGeom>
          <a:blipFill rotWithShape="1">
            <a:blip r:embed="rId1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565150" y="4356100"/>
            <a:ext cx="1092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4800" b="0" i="0" u="none" strike="noStrike">
                <a:solidFill>
                  <a:srgbClr val="C43C3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开在大地上最美的“花”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3997">
            <a:off x="635004" y="5327650"/>
            <a:ext cx="1092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08971">
                <a:alpha val="5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5" name="AutoShape 15"/>
          <p:cNvSpPr/>
          <p:nvPr/>
        </p:nvSpPr>
        <p:spPr>
          <a:xfrm>
            <a:off x="635000" y="5461000"/>
            <a:ext cx="10922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t" anchorCtr="0"/>
          <a:lstStyle/>
          <a:p>
            <a:pPr marL="0" indent="0" algn="just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杨威阿姨就像一朵勇敢的花，在风雨中傲然挺立。虽然她的生命花期短暂，但那份坚韧不拔的精神永远在孝感的大地上绽放。她的故事告诉我们，生命的意义不在于长度，而在于厚度，我们要向杨威阿姨学习，做一个坚强、勇敢且心怀大爱的人。</a:t>
            </a:r>
            <a:endParaRPr lang="en-US" sz="1100"/>
          </a:p>
        </p:txBody>
      </p:sp>
      <p:sp>
        <p:nvSpPr>
          <p:cNvPr id="16" name="文本框 15"/>
          <p:cNvSpPr txBox="1"/>
          <p:nvPr/>
        </p:nvSpPr>
        <p:spPr>
          <a:xfrm>
            <a:off x="7952740" y="10350500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2052197" y="-1241696"/>
            <a:ext cx="6543067" cy="5715005"/>
          </a:xfrm>
          <a:custGeom>
            <a:avLst/>
            <a:gdLst/>
            <a:ahLst/>
            <a:cxnLst/>
            <a:rect l="l" t="t" r="r" b="b"/>
            <a:pathLst>
              <a:path w="6543067" h="5715005">
                <a:moveTo>
                  <a:pt x="189245" y="1400026"/>
                </a:moveTo>
                <a:cubicBezTo>
                  <a:pt x="378492" y="860913"/>
                  <a:pt x="2152434" y="617665"/>
                  <a:pt x="3211405" y="568238"/>
                </a:cubicBezTo>
                <a:cubicBezTo>
                  <a:pt x="4270374" y="518811"/>
                  <a:pt x="6543067" y="0"/>
                  <a:pt x="6543067" y="1103467"/>
                </a:cubicBezTo>
                <a:cubicBezTo>
                  <a:pt x="6475334" y="2233139"/>
                  <a:pt x="2677697" y="1890817"/>
                  <a:pt x="2075928" y="3802911"/>
                </a:cubicBezTo>
                <a:cubicBezTo>
                  <a:pt x="1474159" y="5715006"/>
                  <a:pt x="0" y="1939138"/>
                  <a:pt x="189245" y="140002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9853943" y="-757903"/>
            <a:ext cx="3553179" cy="1676399"/>
          </a:xfrm>
          <a:custGeom>
            <a:avLst/>
            <a:gdLst/>
            <a:ahLst/>
            <a:cxnLst/>
            <a:rect l="l" t="t" r="r" b="b"/>
            <a:pathLst>
              <a:path w="3553179" h="1676399">
                <a:moveTo>
                  <a:pt x="14111" y="702733"/>
                </a:moveTo>
                <a:cubicBezTo>
                  <a:pt x="28222" y="433211"/>
                  <a:pt x="1354667" y="0"/>
                  <a:pt x="1944512" y="50800"/>
                </a:cubicBezTo>
                <a:cubicBezTo>
                  <a:pt x="2534357" y="101600"/>
                  <a:pt x="3553179" y="642804"/>
                  <a:pt x="3553179" y="1007533"/>
                </a:cubicBezTo>
                <a:cubicBezTo>
                  <a:pt x="3553179" y="1372262"/>
                  <a:pt x="2762957" y="1659467"/>
                  <a:pt x="1859845" y="1667933"/>
                </a:cubicBezTo>
                <a:cubicBezTo>
                  <a:pt x="956733" y="1676399"/>
                  <a:pt x="0" y="972255"/>
                  <a:pt x="14111" y="70273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1025980" y="4789534"/>
            <a:ext cx="4426802" cy="4108543"/>
          </a:xfrm>
          <a:custGeom>
            <a:avLst/>
            <a:gdLst/>
            <a:ahLst/>
            <a:cxnLst/>
            <a:rect l="l" t="t" r="r" b="b"/>
            <a:pathLst>
              <a:path w="4426802" h="4108543">
                <a:moveTo>
                  <a:pt x="683244" y="273384"/>
                </a:moveTo>
                <a:cubicBezTo>
                  <a:pt x="1006682" y="0"/>
                  <a:pt x="1940621" y="1463876"/>
                  <a:pt x="2564547" y="1966054"/>
                </a:cubicBezTo>
                <a:cubicBezTo>
                  <a:pt x="3188474" y="2468233"/>
                  <a:pt x="4426802" y="2604848"/>
                  <a:pt x="4426802" y="3286456"/>
                </a:cubicBezTo>
                <a:cubicBezTo>
                  <a:pt x="4426802" y="3968063"/>
                  <a:pt x="1247853" y="4108543"/>
                  <a:pt x="623927" y="3606365"/>
                </a:cubicBezTo>
                <a:cubicBezTo>
                  <a:pt x="0" y="3104187"/>
                  <a:pt x="359807" y="546770"/>
                  <a:pt x="683244" y="273384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029700" y="1739900"/>
            <a:ext cx="3162300" cy="56261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7696200" y="292100"/>
            <a:ext cx="317500" cy="3175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8445500" y="2946400"/>
            <a:ext cx="317500" cy="3175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9702800" y="1282700"/>
            <a:ext cx="317500" cy="3175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Freeform 10"/>
          <p:cNvSpPr/>
          <p:nvPr/>
        </p:nvSpPr>
        <p:spPr>
          <a:xfrm>
            <a:off x="-1145529" y="4134721"/>
            <a:ext cx="4545189" cy="4386340"/>
          </a:xfrm>
          <a:custGeom>
            <a:avLst/>
            <a:gdLst/>
            <a:ahLst/>
            <a:cxnLst/>
            <a:rect l="l" t="t" r="r" b="b"/>
            <a:pathLst>
              <a:path w="4545189" h="4386340">
                <a:moveTo>
                  <a:pt x="15522" y="1891964"/>
                </a:moveTo>
                <a:cubicBezTo>
                  <a:pt x="0" y="1188401"/>
                  <a:pt x="602546" y="62088"/>
                  <a:pt x="1133122" y="31044"/>
                </a:cubicBezTo>
                <a:cubicBezTo>
                  <a:pt x="1663700" y="0"/>
                  <a:pt x="3232857" y="4386340"/>
                  <a:pt x="3198989" y="1705697"/>
                </a:cubicBezTo>
                <a:cubicBezTo>
                  <a:pt x="4545189" y="4240523"/>
                  <a:pt x="1756835" y="4221374"/>
                  <a:pt x="1226257" y="4252417"/>
                </a:cubicBezTo>
                <a:cubicBezTo>
                  <a:pt x="695678" y="4283461"/>
                  <a:pt x="31046" y="2595526"/>
                  <a:pt x="15522" y="1891964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143000" y="1562100"/>
            <a:ext cx="2552700" cy="4127500"/>
          </a:xfrm>
          <a:prstGeom prst="roundRect">
            <a:avLst>
              <a:gd name="adj" fmla="val 16417"/>
            </a:avLst>
          </a:prstGeom>
          <a:blipFill rotWithShape="1">
            <a:blip r:embed="rId2"/>
            <a:tile tx="0" ty="0" sx="100000" sy="100000" flip="none" algn="tl"/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 rot="-5400000">
            <a:off x="5168900" y="927100"/>
            <a:ext cx="3200400" cy="5181600"/>
          </a:xfrm>
          <a:prstGeom prst="roundRect">
            <a:avLst>
              <a:gd name="adj" fmla="val 16666"/>
            </a:avLst>
          </a:prstGeom>
          <a:blipFill rotWithShape="1">
            <a:blip r:embed="rId3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1054100" y="4572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B91C1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幸福生活来之不易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54100" y="5080000"/>
            <a:ext cx="711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我们今天的幸福生活，是无数英雄用生命和鲜血换来的！正是这些勇敢的人，为我们挡住了黑暗，带来了光明的未来。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029700" y="5143500"/>
            <a:ext cx="29845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9093200" y="5232400"/>
            <a:ext cx="28575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英雄榜样永铭记：</a:t>
            </a:r>
            <a:r>
              <a:rPr lang="en-US" sz="1200" b="0" i="0" u="none" strike="noStrike">
                <a:solidFill>
                  <a:srgbClr val="45454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勇猛的徐海东爷爷、坚强的杨威阿姨，还有机智的小交通员们，他们都是值得我们学习的榜样，我们要永远珍惜这和平的幸福时光！</a:t>
            </a:r>
            <a:endParaRPr lang="en-US" sz="1100"/>
          </a:p>
        </p:txBody>
      </p:sp>
      <p:sp>
        <p:nvSpPr>
          <p:cNvPr id="17" name="文本框 16"/>
          <p:cNvSpPr txBox="1"/>
          <p:nvPr/>
        </p:nvSpPr>
        <p:spPr>
          <a:xfrm>
            <a:off x="-1273175" y="5445760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8085911" y="-10675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2184488" y="-1502315"/>
            <a:ext cx="7833046" cy="3000300"/>
          </a:xfrm>
          <a:custGeom>
            <a:avLst/>
            <a:gdLst/>
            <a:ahLst/>
            <a:cxnLst/>
            <a:rect l="l" t="t" r="r" b="b"/>
            <a:pathLst>
              <a:path w="7833046" h="3000300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5598953" y="2910287"/>
                  <a:pt x="4327914" y="2955293"/>
                </a:cubicBezTo>
                <a:cubicBezTo>
                  <a:pt x="3056874" y="3000300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-1230079" y="2776753"/>
            <a:ext cx="7243162" cy="7346123"/>
          </a:xfrm>
          <a:custGeom>
            <a:avLst/>
            <a:gdLst/>
            <a:ahLst/>
            <a:cxnLst/>
            <a:rect l="l" t="t" r="r" b="b"/>
            <a:pathLst>
              <a:path w="7243162" h="7346123">
                <a:moveTo>
                  <a:pt x="81815" y="3940408"/>
                </a:moveTo>
                <a:cubicBezTo>
                  <a:pt x="0" y="3037644"/>
                  <a:pt x="584682" y="0"/>
                  <a:pt x="2262012" y="1929542"/>
                </a:cubicBezTo>
                <a:cubicBezTo>
                  <a:pt x="3939345" y="3859085"/>
                  <a:pt x="3726065" y="3467677"/>
                  <a:pt x="5423987" y="3940408"/>
                </a:cubicBezTo>
                <a:cubicBezTo>
                  <a:pt x="7243162" y="3798800"/>
                  <a:pt x="4228101" y="7346124"/>
                  <a:pt x="2752900" y="7346124"/>
                </a:cubicBezTo>
                <a:cubicBezTo>
                  <a:pt x="1277701" y="7346124"/>
                  <a:pt x="163630" y="4843171"/>
                  <a:pt x="81815" y="394040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708900" y="63881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7112000" y="3302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965200" y="15621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914400" y="228600"/>
            <a:ext cx="660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B91C1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下节课，你来当“小老师”！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14400" y="1524000"/>
            <a:ext cx="6604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041400" y="16510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000" b="1" i="0" u="none" strike="noStrike">
                <a:solidFill>
                  <a:srgbClr val="991B1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本期主题：我心中的红色文化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红色文化是英雄们用热血书写的故事，是刻在骨子里的信仰。这一次，轮到你把这份感动传递出去啦！</a:t>
            </a:r>
            <a:endParaRPr lang="en-US" sz="14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914400" y="3302000"/>
            <a:ext cx="2095500" cy="2032000"/>
          </a:xfrm>
          <a:prstGeom prst="roundRect">
            <a:avLst>
              <a:gd name="adj" fmla="val 0"/>
            </a:avLst>
          </a:prstGeom>
          <a:solidFill>
            <a:srgbClr val="FEF2F2">
              <a:alpha val="100000"/>
            </a:srgbClr>
          </a:solidFill>
          <a:ln w="12700" cap="flat" cmpd="sng">
            <a:solidFill>
              <a:srgbClr val="FCA5A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1041400" y="3429000"/>
            <a:ext cx="1841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🎨 画一幅画</a:t>
            </a:r>
            <a:endParaRPr lang="en-US" sz="1100"/>
          </a:p>
          <a:p>
            <a:pPr marL="0" indent="0" algn="just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用画笔描绘你印象中的红色场景，比如飘扬的红旗、英雄的模样，让色彩留住红色记忆。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3263900" y="3302000"/>
            <a:ext cx="2095500" cy="2032000"/>
          </a:xfrm>
          <a:prstGeom prst="roundRect">
            <a:avLst>
              <a:gd name="adj" fmla="val 0"/>
            </a:avLst>
          </a:prstGeom>
          <a:solidFill>
            <a:srgbClr val="FEF2F2">
              <a:alpha val="100000"/>
            </a:srgbClr>
          </a:solidFill>
          <a:ln w="12700" cap="flat" cmpd="sng">
            <a:solidFill>
              <a:srgbClr val="FCA5A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3390900" y="3429000"/>
            <a:ext cx="1841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✍️ 写几句话</a:t>
            </a:r>
            <a:endParaRPr lang="en-US" sz="1100"/>
          </a:p>
          <a:p>
            <a:pPr marL="0" indent="0" algn="just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把你听完故事后的心里话写下来，哪怕只有短短几句，也是你对红色精神最真诚的感悟。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5549900" y="3302000"/>
            <a:ext cx="2095500" cy="2032000"/>
          </a:xfrm>
          <a:prstGeom prst="roundRect">
            <a:avLst>
              <a:gd name="adj" fmla="val 0"/>
            </a:avLst>
          </a:prstGeom>
          <a:solidFill>
            <a:srgbClr val="FEF2F2">
              <a:alpha val="100000"/>
            </a:srgbClr>
          </a:solidFill>
          <a:ln w="12700" cap="flat" cmpd="sng">
            <a:solidFill>
              <a:srgbClr val="FCA5A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5676900" y="3429000"/>
            <a:ext cx="1841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📖 讲小故事</a:t>
            </a:r>
            <a:endParaRPr lang="en-US" sz="1100"/>
          </a:p>
          <a:p>
            <a:pPr marL="0" indent="0" algn="just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分享一个你最喜欢的红色小故事，讲给同学们听，让英雄的事迹被更多人记住。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914400" y="5651500"/>
            <a:ext cx="6731000" cy="762000"/>
          </a:xfrm>
          <a:prstGeom prst="roundRect">
            <a:avLst>
              <a:gd name="adj" fmla="val 0"/>
            </a:avLst>
          </a:prstGeom>
          <a:solidFill>
            <a:srgbClr val="FFEDD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1041400" y="5778500"/>
            <a:ext cx="647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C2410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🌟 温馨提示：大家回去可以和爸爸妈妈一起准备，期待你的精彩分享哦！</a:t>
            </a:r>
            <a:endParaRPr lang="en-US" sz="1100"/>
          </a:p>
        </p:txBody>
      </p:sp>
      <p:pic>
        <p:nvPicPr>
          <p:cNvPr id="21" name="Picture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70190" y="1791335"/>
            <a:ext cx="2616200" cy="431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22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421495" y="2736850"/>
            <a:ext cx="3581400" cy="3314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6219011" y="-68841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2578188" y="-2340515"/>
            <a:ext cx="7833046" cy="4367086"/>
          </a:xfrm>
          <a:custGeom>
            <a:avLst/>
            <a:gdLst/>
            <a:ahLst/>
            <a:cxnLst/>
            <a:rect l="l" t="t" r="r" b="b"/>
            <a:pathLst>
              <a:path w="7833046" h="4367086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6426726" y="1543500"/>
                  <a:pt x="4327914" y="2955293"/>
                </a:cubicBezTo>
                <a:cubicBezTo>
                  <a:pt x="2229101" y="4367086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089900" y="6502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5638800" y="190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Freeform 8"/>
          <p:cNvSpPr/>
          <p:nvPr/>
        </p:nvSpPr>
        <p:spPr>
          <a:xfrm>
            <a:off x="-3135083" y="889624"/>
            <a:ext cx="8449376" cy="8946778"/>
          </a:xfrm>
          <a:custGeom>
            <a:avLst/>
            <a:gdLst/>
            <a:ahLst/>
            <a:cxnLst/>
            <a:rect l="l" t="t" r="r" b="b"/>
            <a:pathLst>
              <a:path w="8449376" h="8946778">
                <a:moveTo>
                  <a:pt x="518160" y="6507080"/>
                </a:moveTo>
                <a:cubicBezTo>
                  <a:pt x="1036320" y="5681313"/>
                  <a:pt x="4041007" y="0"/>
                  <a:pt x="6245192" y="3076876"/>
                </a:cubicBezTo>
                <a:cubicBezTo>
                  <a:pt x="8449376" y="6153752"/>
                  <a:pt x="6736080" y="5337919"/>
                  <a:pt x="5600300" y="8104874"/>
                </a:cubicBezTo>
                <a:cubicBezTo>
                  <a:pt x="5600300" y="8946777"/>
                  <a:pt x="3983255" y="8297780"/>
                  <a:pt x="3136232" y="8031481"/>
                </a:cubicBezTo>
                <a:cubicBezTo>
                  <a:pt x="2289208" y="7765182"/>
                  <a:pt x="0" y="7332847"/>
                  <a:pt x="518160" y="6507080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Freeform 9"/>
          <p:cNvSpPr/>
          <p:nvPr/>
        </p:nvSpPr>
        <p:spPr>
          <a:xfrm>
            <a:off x="8265184" y="2006968"/>
            <a:ext cx="11375738" cy="6744194"/>
          </a:xfrm>
          <a:custGeom>
            <a:avLst/>
            <a:gdLst/>
            <a:ahLst/>
            <a:cxnLst/>
            <a:rect l="l" t="t" r="r" b="b"/>
            <a:pathLst>
              <a:path w="11375738" h="6744194">
                <a:moveTo>
                  <a:pt x="128495" y="3617537"/>
                </a:moveTo>
                <a:cubicBezTo>
                  <a:pt x="0" y="2788745"/>
                  <a:pt x="918271" y="0"/>
                  <a:pt x="3552602" y="1771439"/>
                </a:cubicBezTo>
                <a:cubicBezTo>
                  <a:pt x="6186931" y="3542877"/>
                  <a:pt x="5752235" y="3416730"/>
                  <a:pt x="8518636" y="3617537"/>
                </a:cubicBezTo>
                <a:cubicBezTo>
                  <a:pt x="11375738" y="3487532"/>
                  <a:pt x="6640438" y="6744194"/>
                  <a:pt x="4323565" y="6744194"/>
                </a:cubicBezTo>
                <a:cubicBezTo>
                  <a:pt x="2006692" y="6744194"/>
                  <a:pt x="256988" y="4446330"/>
                  <a:pt x="128495" y="361753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1379200" y="889000"/>
            <a:ext cx="520700" cy="5207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509000" y="3365500"/>
            <a:ext cx="3429000" cy="342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762000" y="1778000"/>
            <a:ext cx="660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CC55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动画片来啦！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7015">
            <a:off x="762006" y="3041650"/>
            <a:ext cx="622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F08971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" name="AutoShape 14"/>
          <p:cNvSpPr/>
          <p:nvPr/>
        </p:nvSpPr>
        <p:spPr>
          <a:xfrm>
            <a:off x="762000" y="3429000"/>
            <a:ext cx="660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《英雄王二小》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826000"/>
            <a:ext cx="660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在抗日战争时期，有一位和我们年纪相仿的小英雄——王二小。他利用自己的智慧和勇气，巧妙地将敌人引入了八路军的埋伏圈，用行动诠释了什么是勇敢与担当。让我们一起走进他的故事！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1186</Words>
  <Application>WPS 演示</Application>
  <PresentationFormat>宽屏</PresentationFormat>
  <Paragraphs>51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Noto Sans SC</vt:lpstr>
      <vt:lpstr>华文新魏</vt:lpstr>
      <vt:lpstr>Kaiti SC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你好。</cp:lastModifiedBy>
  <cp:revision>157</cp:revision>
  <dcterms:created xsi:type="dcterms:W3CDTF">2019-06-19T02:08:00Z</dcterms:created>
  <dcterms:modified xsi:type="dcterms:W3CDTF">2026-06-04T13:20:37Z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2FB7BC59098D4476B9D8941BA6B513E9_11</vt:lpwstr>
  </property>
</Properties>
</file>