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57" r:id="rId6"/>
    <p:sldId id="258" r:id="rId7"/>
    <p:sldId id="259" r:id="rId8"/>
    <p:sldId id="260" r:id="rId9"/>
    <p:sldId id="261" r:id="rId10"/>
    <p:sldId id="263" r:id="rId11"/>
    <p:sldId id="264" r:id="rId12"/>
    <p:sldId id="265" r:id="rId13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L="0"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L="457200"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L="914400"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L="1371600"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L="1828800"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L="2286000"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L="2743200"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L="3200400"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L="3657600"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>
        <p15:guide id="1" orient="horz" pos="1680" userDrawn="1">
          <p15:clr>
            <a:srgbClr val="747775"/>
          </p15:clr>
        </p15:guide>
        <p15:guide id="2" pos="2872" userDrawn="1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0">
  <p:normalViewPr>
    <p:restoredLeft sz="1562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0" y="0"/>
      </p:cViewPr>
      <p:guideLst>
        <p:guide orient="horz" pos="1680"/>
        <p:guide pos="2872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小朋友们，大家好！欢迎来到我们的红色故事课堂。今天，我们要一起探索一个非常特别的地方，那就是我们的家乡——孝感。你们可能吃过孝感的米酒和麻糖，但你们知道吗？在很久以前，孝感还是革命路上一个非常重要的“驿站”呢！让我们一起走进那段了不起的历史吧！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小朋友们，大声告诉老师，我们的家乡在哪里呀？（互动：孝感！）对啦！那我们孝感最有名的美食是什么呀？（互动：米酒！麻糖！）说得太棒了！孝感不仅有好吃的，它还有更厉害的一面哦，这和我们今天要讲的故事有关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很久很久以前，比你们爷爷奶奶的爷爷奶奶还要早的时候，有一支非常勇敢的队伍，叫做红军。他们为了让我们所有人都能过上吃饱穿暖、平安快乐的日子，踏上了一条漫长而艰辛的道路。我们亲切地称这条路为“红色小路”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大家坐过长途汽车吗？中途要在车站休息一下，对不对？那时候的孝感，就是红军叔叔阿姨们路上一个非常重要的“大车站”。这里地理位置优越，就像一个大转盘，红军可以在这里休息、调整，然后奔赴下一个目的地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除了是“大车站”，孝感还是红军的“避风港”。当遇到敌人追击或者需要休养的时候，孝感的山山水水就成了红军最安全的家。更重要的是，这里有许许多多善良的老百姓，他们把红军当成自己的亲人来保护和帮助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大家知道吗？当时的老百姓对红军特别好。他们会拿出自己都舍不得吃的粮食，甚至杀掉家里唯一会下蛋的母鸡给红军补身体。他们还会冒着生命危险，把受伤的红军战士藏在家里，像照顾家人一样照顾他们。这就是浓浓的军民鱼水情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所以，小朋友们，孝感就像一枚闪闪发光的“红色勋章”，挂在我们家乡的胸前。它既是“大车站”，也是“避风港”，更是英雄战斗过的地方。我们应该为生活在这样一片英雄的土地上而感到骄傲和自豪！</a:t>
            </a:r>
            <a:endParaRPr lang="en-US" sz="1200" b="0" i="0" u="none" strike="noStrike">
              <a:solidFill>
                <a:srgbClr val="000000"/>
              </a:solidFill>
              <a:latin typeface="等线" panose="02010600030101010101" charset="-122"/>
              <a:ea typeface="等线" panose="02010600030101010101" charset="-122"/>
              <a:cs typeface="等线" panose="02010600030101010101" charset="-122"/>
              <a:sym typeface="等线" panose="02010600030101010101" charset="-122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一个地方的故事，是由一个一个的人创造的。那么，在我们孝感这片英雄的土地上，都走出过哪些了不起的大英雄呢？大家可以猜一猜！下节课，老师就会给大家揭晓答案，讲述他们更精彩的故事！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rPr>
              <a:t>好了，接下来是我们的动画片时间！今天要看的是《红游记》里的一集，叫做《军民鱼水情》。大家可以看看，动画片里的老百姓是怎么帮助红军的，是不是和我们刚才讲的故事很像呢？</a:t>
            </a:r>
            <a:endParaRPr lang="en-US" sz="1200" b="0" i="0" u="none" strike="noStrike">
              <a:solidFill>
                <a:srgbClr val="000000"/>
              </a:solidFill>
              <a:latin typeface="等线" panose="02010600030101010101" charset="-122"/>
              <a:ea typeface="等线" panose="02010600030101010101" charset="-122"/>
              <a:cs typeface="等线" panose="02010600030101010101" charset="-122"/>
              <a:sym typeface="等线" panose="02010600030101010101" charset="-122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matchingName="标题幻灯片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/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 panose="020B060402020202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" name="Shape 31"/>
          <p:cNvSpPr txBox="1"/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14" name="Shape 32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" name="Shape 33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6" name="Shape 34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matchingName="标题和竖排文字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0" name="Shape 50"/>
          <p:cNvSpPr txBox="1"/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1" name="Shape 5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2" name="Shape 5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3" name="Shape 5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matchingName="竖排标题与文本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/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6" name="Shape 16"/>
          <p:cNvSpPr txBox="1"/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7" name="Shape 17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8" name="Shape 18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9" name="Shape 19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matchingName="标题和内容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9" name="Shape 55"/>
          <p:cNvSpPr txBox="1"/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0" name="Shape 5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1" name="Shape 5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2" name="Shape 5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matchingName="节标题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/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 panose="020B060402020202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5" name="Shape 60"/>
          <p:cNvSpPr txBox="1"/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Shape 6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7" name="Shape 6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8" name="Shape 6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matchingName="两栏内容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1" name="Shape 10"/>
          <p:cNvSpPr txBox="1"/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2" name="Shape 11"/>
          <p:cNvSpPr txBox="1"/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3" name="Shape 12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4" name="Shape 13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5" name="Shape 14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matchingName="比较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/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8" name="Shape 36"/>
          <p:cNvSpPr txBox="1"/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/>
        </p:txBody>
      </p:sp>
      <p:sp>
        <p:nvSpPr>
          <p:cNvPr id="39" name="Shape 37"/>
          <p:cNvSpPr txBox="1"/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0" name="Shape 38"/>
          <p:cNvSpPr txBox="1"/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/>
        </p:txBody>
      </p:sp>
      <p:sp>
        <p:nvSpPr>
          <p:cNvPr id="41" name="Shape 39"/>
          <p:cNvSpPr txBox="1"/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2" name="Shape 40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3" name="Shape 41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4" name="Shape 42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matchingName="仅标题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7" name="Shape 2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8" name="Shape 2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9" name="Shape 2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matchingName="空白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2" name="Shape 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3" name="Shape 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matchingName="内容与标题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6" name="Shape 44"/>
          <p:cNvSpPr txBox="1"/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/>
        </p:txBody>
      </p:sp>
      <p:sp>
        <p:nvSpPr>
          <p:cNvPr id="57" name="Shape 45"/>
          <p:cNvSpPr txBox="1"/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58" name="Shape 4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9" name="Shape 4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0" name="Shape 4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matchingName="图片与标题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3" name="Shape 25"/>
          <p:cNvSpPr/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/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65" name="Shape 27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6" name="Shape 28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7" name="Shape 29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 panose="020B0604020202020204"/>
              <a:buNone/>
              <a:defRPr sz="33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7" name="Shape 2"/>
          <p:cNvSpPr txBox="1"/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 panose="020B0604020202020204"/>
              <a:buChar char="•"/>
              <a:defRPr sz="21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 panose="020B0604020202020204"/>
              <a:buChar char="•"/>
              <a:defRPr sz="15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8" name="Shape 3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9" name="Shape 4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10" name="Shape 5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2.xml"/><Relationship Id="rId2" Type="http://schemas.openxmlformats.org/officeDocument/2006/relationships/hyperlink" Target="&#12304;&#35299;&#25918;&#25112;&#20105;&#26102;&#26399;&#30340;&#24863;&#20154;&#38236;&#22836;&#65306;&#20891;&#27665;&#22242;&#32467;&#19968;&#24515;&#65292;&#30495;&#25370;&#30340;&#24773;&#24863;&#35753;&#20154;&#27882;&#30446;&#65281;&#12305;https://www.bilibili.com/video/BV1R24y1G7hH?vd_source=dc7c28d78321bcf000992f1a215a70e2" TargetMode="Externa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CE6E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Freeform 3"/>
          <p:cNvSpPr/>
          <p:nvPr/>
        </p:nvSpPr>
        <p:spPr>
          <a:xfrm>
            <a:off x="-46316" y="-686266"/>
            <a:ext cx="6142311" cy="3151514"/>
          </a:xfrm>
          <a:custGeom>
            <a:avLst/>
            <a:gdLst/>
            <a:ahLst/>
            <a:cxnLst/>
            <a:rect l="l" t="t" r="r" b="b"/>
            <a:pathLst>
              <a:path w="6142311" h="3151514">
                <a:moveTo>
                  <a:pt x="50958" y="644807"/>
                </a:moveTo>
                <a:cubicBezTo>
                  <a:pt x="101915" y="335143"/>
                  <a:pt x="2057889" y="0"/>
                  <a:pt x="3073116" y="74475"/>
                </a:cubicBezTo>
                <a:cubicBezTo>
                  <a:pt x="4088342" y="148952"/>
                  <a:pt x="6142311" y="335050"/>
                  <a:pt x="6142311" y="1091661"/>
                </a:cubicBezTo>
                <a:cubicBezTo>
                  <a:pt x="5913712" y="2847340"/>
                  <a:pt x="3970749" y="713401"/>
                  <a:pt x="2767372" y="1932457"/>
                </a:cubicBezTo>
                <a:cubicBezTo>
                  <a:pt x="1563996" y="3151514"/>
                  <a:pt x="0" y="954471"/>
                  <a:pt x="50958" y="644807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8229600" y="1282700"/>
            <a:ext cx="660400" cy="6604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Freeform 5"/>
          <p:cNvSpPr/>
          <p:nvPr/>
        </p:nvSpPr>
        <p:spPr>
          <a:xfrm>
            <a:off x="10617200" y="449450"/>
            <a:ext cx="3539068" cy="2184400"/>
          </a:xfrm>
          <a:custGeom>
            <a:avLst/>
            <a:gdLst/>
            <a:ahLst/>
            <a:cxnLst/>
            <a:rect l="l" t="t" r="r" b="b"/>
            <a:pathLst>
              <a:path w="3539068" h="2184400">
                <a:moveTo>
                  <a:pt x="0" y="406400"/>
                </a:moveTo>
                <a:cubicBezTo>
                  <a:pt x="0" y="41672"/>
                  <a:pt x="1255889" y="0"/>
                  <a:pt x="1845734" y="50800"/>
                </a:cubicBezTo>
                <a:cubicBezTo>
                  <a:pt x="2435579" y="101600"/>
                  <a:pt x="3539068" y="346472"/>
                  <a:pt x="3539068" y="711200"/>
                </a:cubicBezTo>
                <a:cubicBezTo>
                  <a:pt x="3539068" y="1075930"/>
                  <a:pt x="2173114" y="558800"/>
                  <a:pt x="1845734" y="1371600"/>
                </a:cubicBezTo>
                <a:cubicBezTo>
                  <a:pt x="1518355" y="2184400"/>
                  <a:pt x="0" y="771130"/>
                  <a:pt x="0" y="40640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6" name="Freeform 6"/>
          <p:cNvSpPr/>
          <p:nvPr/>
        </p:nvSpPr>
        <p:spPr>
          <a:xfrm>
            <a:off x="5968873" y="4118783"/>
            <a:ext cx="8590228" cy="4482437"/>
          </a:xfrm>
          <a:custGeom>
            <a:avLst/>
            <a:gdLst/>
            <a:ahLst/>
            <a:cxnLst/>
            <a:rect l="l" t="t" r="r" b="b"/>
            <a:pathLst>
              <a:path w="8590228" h="4482437">
                <a:moveTo>
                  <a:pt x="90965" y="2714395"/>
                </a:moveTo>
                <a:cubicBezTo>
                  <a:pt x="181930" y="2195627"/>
                  <a:pt x="3105772" y="328432"/>
                  <a:pt x="5098051" y="1326088"/>
                </a:cubicBezTo>
                <a:cubicBezTo>
                  <a:pt x="7090329" y="2323745"/>
                  <a:pt x="8175362" y="0"/>
                  <a:pt x="8590228" y="2451928"/>
                </a:cubicBezTo>
                <a:cubicBezTo>
                  <a:pt x="8590228" y="3549187"/>
                  <a:pt x="5968806" y="4394949"/>
                  <a:pt x="4552263" y="4438693"/>
                </a:cubicBezTo>
                <a:cubicBezTo>
                  <a:pt x="3135720" y="4482437"/>
                  <a:pt x="0" y="3233162"/>
                  <a:pt x="90965" y="2714395"/>
                </a:cubicBezTo>
                <a:close/>
              </a:path>
            </a:pathLst>
          </a:custGeom>
          <a:solidFill>
            <a:srgbClr val="F8B8A9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7" name="Freeform 7"/>
          <p:cNvSpPr/>
          <p:nvPr/>
        </p:nvSpPr>
        <p:spPr>
          <a:xfrm>
            <a:off x="-1052011" y="3461734"/>
            <a:ext cx="6160027" cy="6367332"/>
          </a:xfrm>
          <a:custGeom>
            <a:avLst/>
            <a:gdLst/>
            <a:ahLst/>
            <a:cxnLst/>
            <a:rect l="l" t="t" r="r" b="b"/>
            <a:pathLst>
              <a:path w="6160027" h="6367332">
                <a:moveTo>
                  <a:pt x="231820" y="558394"/>
                </a:moveTo>
                <a:cubicBezTo>
                  <a:pt x="463640" y="0"/>
                  <a:pt x="2116759" y="2426733"/>
                  <a:pt x="3104793" y="2721852"/>
                </a:cubicBezTo>
                <a:cubicBezTo>
                  <a:pt x="4092828" y="3016970"/>
                  <a:pt x="6160027" y="1365506"/>
                  <a:pt x="6160027" y="2329102"/>
                </a:cubicBezTo>
                <a:cubicBezTo>
                  <a:pt x="6160027" y="3292696"/>
                  <a:pt x="2701906" y="6367332"/>
                  <a:pt x="1713870" y="6072214"/>
                </a:cubicBezTo>
                <a:cubicBezTo>
                  <a:pt x="725836" y="5777096"/>
                  <a:pt x="0" y="1116787"/>
                  <a:pt x="231820" y="558394"/>
                </a:cubicBezTo>
                <a:close/>
              </a:path>
            </a:pathLst>
          </a:custGeom>
          <a:solidFill>
            <a:srgbClr val="F0897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819900" y="1943100"/>
            <a:ext cx="2616200" cy="431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527300" y="3695700"/>
            <a:ext cx="2057400" cy="33782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801100" y="2768600"/>
            <a:ext cx="3581400" cy="33147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22300" y="4965700"/>
            <a:ext cx="2019300" cy="22225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-12700" y="546100"/>
            <a:ext cx="7632700" cy="3810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3" name="AutoShape 13"/>
          <p:cNvSpPr/>
          <p:nvPr/>
        </p:nvSpPr>
        <p:spPr>
          <a:xfrm>
            <a:off x="190500" y="762000"/>
            <a:ext cx="7366000" cy="3302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4" name="AutoShape 14"/>
          <p:cNvSpPr/>
          <p:nvPr/>
        </p:nvSpPr>
        <p:spPr>
          <a:xfrm>
            <a:off x="381000" y="1016000"/>
            <a:ext cx="7112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B91C1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第三课：孝感——革命路上的“重要驿站”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381000" y="2159000"/>
            <a:ext cx="6604000" cy="38100"/>
          </a:xfrm>
          <a:prstGeom prst="roundRect">
            <a:avLst>
              <a:gd name="adj" fmla="val 0"/>
            </a:avLst>
          </a:prstGeom>
          <a:solidFill>
            <a:srgbClr val="F0897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6" name="AutoShape 16"/>
          <p:cNvSpPr/>
          <p:nvPr/>
        </p:nvSpPr>
        <p:spPr>
          <a:xfrm>
            <a:off x="381000" y="2413000"/>
            <a:ext cx="7112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我们的家乡，英雄的土地</a:t>
            </a:r>
            <a:endParaRPr lang="en-US" sz="11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CE6E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Freeform 3"/>
          <p:cNvSpPr/>
          <p:nvPr/>
        </p:nvSpPr>
        <p:spPr>
          <a:xfrm>
            <a:off x="7124573" y="-3060729"/>
            <a:ext cx="8590228" cy="4829014"/>
          </a:xfrm>
          <a:custGeom>
            <a:avLst/>
            <a:gdLst/>
            <a:ahLst/>
            <a:cxnLst/>
            <a:rect l="l" t="t" r="r" b="b"/>
            <a:pathLst>
              <a:path w="8590228" h="4829014">
                <a:moveTo>
                  <a:pt x="90965" y="2924269"/>
                </a:moveTo>
                <a:cubicBezTo>
                  <a:pt x="181930" y="2365390"/>
                  <a:pt x="3105772" y="353827"/>
                  <a:pt x="5098051" y="1428620"/>
                </a:cubicBezTo>
                <a:cubicBezTo>
                  <a:pt x="7090329" y="2503414"/>
                  <a:pt x="8175362" y="0"/>
                  <a:pt x="8590228" y="2641507"/>
                </a:cubicBezTo>
                <a:cubicBezTo>
                  <a:pt x="8590228" y="3823607"/>
                  <a:pt x="5968806" y="4734762"/>
                  <a:pt x="4552263" y="4781888"/>
                </a:cubicBezTo>
                <a:cubicBezTo>
                  <a:pt x="3135720" y="4829014"/>
                  <a:pt x="0" y="3483146"/>
                  <a:pt x="90965" y="2924269"/>
                </a:cubicBezTo>
                <a:close/>
              </a:path>
            </a:pathLst>
          </a:custGeom>
          <a:solidFill>
            <a:srgbClr val="F8B8A9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Freeform 4"/>
          <p:cNvSpPr/>
          <p:nvPr/>
        </p:nvSpPr>
        <p:spPr>
          <a:xfrm>
            <a:off x="-3492588" y="1018012"/>
            <a:ext cx="7833046" cy="7145763"/>
          </a:xfrm>
          <a:custGeom>
            <a:avLst/>
            <a:gdLst/>
            <a:ahLst/>
            <a:cxnLst/>
            <a:rect l="l" t="t" r="r" b="b"/>
            <a:pathLst>
              <a:path w="7833046" h="7145763">
                <a:moveTo>
                  <a:pt x="206806" y="2482147"/>
                </a:moveTo>
                <a:cubicBezTo>
                  <a:pt x="0" y="1326917"/>
                  <a:pt x="1816033" y="214383"/>
                  <a:pt x="3087072" y="107191"/>
                </a:cubicBezTo>
                <a:cubicBezTo>
                  <a:pt x="4358112" y="0"/>
                  <a:pt x="7833047" y="1048692"/>
                  <a:pt x="7833047" y="1838999"/>
                </a:cubicBezTo>
                <a:cubicBezTo>
                  <a:pt x="7833047" y="2629307"/>
                  <a:pt x="5598953" y="6931379"/>
                  <a:pt x="4327914" y="7038571"/>
                </a:cubicBezTo>
                <a:cubicBezTo>
                  <a:pt x="3056874" y="7145763"/>
                  <a:pt x="413613" y="3637376"/>
                  <a:pt x="206806" y="2482147"/>
                </a:cubicBezTo>
                <a:close/>
              </a:path>
            </a:pathLst>
          </a:custGeom>
          <a:solidFill>
            <a:srgbClr val="F0897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8966200" y="4686300"/>
            <a:ext cx="5346700" cy="43434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330200" y="1409700"/>
            <a:ext cx="2730500" cy="48387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7" name="AutoShape 7"/>
          <p:cNvSpPr/>
          <p:nvPr/>
        </p:nvSpPr>
        <p:spPr>
          <a:xfrm>
            <a:off x="1282700" y="177800"/>
            <a:ext cx="292100" cy="2921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8" name="AutoShape 8"/>
          <p:cNvSpPr/>
          <p:nvPr/>
        </p:nvSpPr>
        <p:spPr>
          <a:xfrm>
            <a:off x="4940300" y="355600"/>
            <a:ext cx="292100" cy="2921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9" name="AutoShape 9"/>
          <p:cNvSpPr/>
          <p:nvPr/>
        </p:nvSpPr>
        <p:spPr>
          <a:xfrm>
            <a:off x="5715000" y="3429000"/>
            <a:ext cx="292100" cy="2921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0" name="AutoShape 10"/>
          <p:cNvSpPr/>
          <p:nvPr/>
        </p:nvSpPr>
        <p:spPr>
          <a:xfrm>
            <a:off x="7213600" y="6413500"/>
            <a:ext cx="292100" cy="2921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1" name="AutoShape 11"/>
          <p:cNvSpPr/>
          <p:nvPr/>
        </p:nvSpPr>
        <p:spPr>
          <a:xfrm>
            <a:off x="11226800" y="2908300"/>
            <a:ext cx="292100" cy="2921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2" name="AutoShape 12"/>
          <p:cNvSpPr/>
          <p:nvPr/>
        </p:nvSpPr>
        <p:spPr>
          <a:xfrm>
            <a:off x="1092200" y="495300"/>
            <a:ext cx="3467100" cy="584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3200" b="1" i="0" u="none" strike="noStrike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华文新魏" panose="02010800040101010101" charset="-122"/>
              </a:rPr>
              <a:t>家乡孝感：美味与骄傲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3035300" y="2006600"/>
            <a:ext cx="4457700" cy="3784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2000" b="0" i="0" u="none" strike="noStrike">
                <a:solidFill>
                  <a:srgbClr val="000000"/>
                </a:solidFill>
                <a:latin typeface="Kaiti SC"/>
                <a:ea typeface="Kaiti SC"/>
                <a:cs typeface="Kaiti SC"/>
                <a:sym typeface="Kaiti SC"/>
              </a:rPr>
              <a:t>小朋友们，大声告诉大家，我们的家乡在哪里呀？对啦，就是孝感！那说到孝感，大家最先想到的美味是什么呢？肯定是香甜醇美的孝感米酒，还有酥脆香甜的孝感麻糖啦！这些好吃的是家乡送给我们的甜蜜礼物。但今天要告诉大家，我们的家乡孝感，除了有让人馋嘴的美食，还有更厉害、更值得我们自豪的一面哦，那里面藏着感人的故事和了不起的精神！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7924800" y="939800"/>
            <a:ext cx="4102100" cy="4978400"/>
          </a:xfrm>
          <a:prstGeom prst="roundRect">
            <a:avLst>
              <a:gd name="adj" fmla="val 16718"/>
            </a:avLst>
          </a:prstGeom>
          <a:blipFill rotWithShape="1">
            <a:blip r:embed="rId2"/>
            <a:stretch>
              <a:fillRect/>
            </a:stretch>
          </a:blip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5" name="AutoShape 15"/>
          <p:cNvSpPr/>
          <p:nvPr/>
        </p:nvSpPr>
        <p:spPr>
          <a:xfrm>
            <a:off x="3911600" y="1333500"/>
            <a:ext cx="3556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2400" b="1" i="0" u="none" strike="noStrike">
                <a:solidFill>
                  <a:srgbClr val="000000"/>
                </a:solidFill>
                <a:latin typeface="Kaiti SC"/>
                <a:ea typeface="Kaiti SC"/>
                <a:cs typeface="Kaiti SC"/>
                <a:sym typeface="Kaiti SC"/>
              </a:rPr>
              <a:t>米酒麻糖香，家乡更闪亮！</a:t>
            </a:r>
            <a:endParaRPr lang="en-US" sz="11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CE6E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Freeform 3"/>
          <p:cNvSpPr/>
          <p:nvPr/>
        </p:nvSpPr>
        <p:spPr>
          <a:xfrm>
            <a:off x="-4102227" y="-3073429"/>
            <a:ext cx="8590228" cy="4829014"/>
          </a:xfrm>
          <a:custGeom>
            <a:avLst/>
            <a:gdLst/>
            <a:ahLst/>
            <a:cxnLst/>
            <a:rect l="l" t="t" r="r" b="b"/>
            <a:pathLst>
              <a:path w="8590228" h="4829014">
                <a:moveTo>
                  <a:pt x="90965" y="2924269"/>
                </a:moveTo>
                <a:cubicBezTo>
                  <a:pt x="181930" y="2365390"/>
                  <a:pt x="3105772" y="353827"/>
                  <a:pt x="5098051" y="1428620"/>
                </a:cubicBezTo>
                <a:cubicBezTo>
                  <a:pt x="7090329" y="2503414"/>
                  <a:pt x="8175362" y="0"/>
                  <a:pt x="8590228" y="2641507"/>
                </a:cubicBezTo>
                <a:cubicBezTo>
                  <a:pt x="8590228" y="3823607"/>
                  <a:pt x="5968806" y="4734762"/>
                  <a:pt x="4552263" y="4781888"/>
                </a:cubicBezTo>
                <a:cubicBezTo>
                  <a:pt x="3135720" y="4829014"/>
                  <a:pt x="0" y="3483146"/>
                  <a:pt x="90965" y="2924269"/>
                </a:cubicBezTo>
                <a:close/>
              </a:path>
            </a:pathLst>
          </a:custGeom>
          <a:solidFill>
            <a:srgbClr val="F8B8A9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Freeform 4"/>
          <p:cNvSpPr/>
          <p:nvPr/>
        </p:nvSpPr>
        <p:spPr>
          <a:xfrm>
            <a:off x="8305712" y="-994315"/>
            <a:ext cx="7833046" cy="3000300"/>
          </a:xfrm>
          <a:custGeom>
            <a:avLst/>
            <a:gdLst/>
            <a:ahLst/>
            <a:cxnLst/>
            <a:rect l="l" t="t" r="r" b="b"/>
            <a:pathLst>
              <a:path w="7833046" h="3000300">
                <a:moveTo>
                  <a:pt x="206806" y="1042183"/>
                </a:moveTo>
                <a:cubicBezTo>
                  <a:pt x="0" y="557135"/>
                  <a:pt x="1816033" y="90014"/>
                  <a:pt x="3087072" y="45008"/>
                </a:cubicBezTo>
                <a:cubicBezTo>
                  <a:pt x="4358112" y="0"/>
                  <a:pt x="7833047" y="440316"/>
                  <a:pt x="7833047" y="772144"/>
                </a:cubicBezTo>
                <a:cubicBezTo>
                  <a:pt x="7833047" y="1103971"/>
                  <a:pt x="5598953" y="2910287"/>
                  <a:pt x="4327914" y="2955293"/>
                </a:cubicBezTo>
                <a:cubicBezTo>
                  <a:pt x="3056874" y="3000300"/>
                  <a:pt x="413613" y="1527230"/>
                  <a:pt x="206806" y="1042183"/>
                </a:cubicBezTo>
                <a:close/>
              </a:path>
            </a:pathLst>
          </a:custGeom>
          <a:solidFill>
            <a:srgbClr val="F0897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-901700" y="2527300"/>
            <a:ext cx="5346700" cy="56388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11442700" y="6121400"/>
            <a:ext cx="292100" cy="2921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7" name="AutoShape 7"/>
          <p:cNvSpPr/>
          <p:nvPr/>
        </p:nvSpPr>
        <p:spPr>
          <a:xfrm>
            <a:off x="215900" y="4470400"/>
            <a:ext cx="292100" cy="2921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8" name="AutoShape 8"/>
          <p:cNvSpPr/>
          <p:nvPr/>
        </p:nvSpPr>
        <p:spPr>
          <a:xfrm>
            <a:off x="5981700" y="6413500"/>
            <a:ext cx="292100" cy="2921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41300" y="3581400"/>
            <a:ext cx="3238500" cy="32385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0" name="AutoShape 10"/>
          <p:cNvSpPr/>
          <p:nvPr/>
        </p:nvSpPr>
        <p:spPr>
          <a:xfrm>
            <a:off x="5499100" y="63500"/>
            <a:ext cx="292100" cy="2921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1" name="AutoShape 11"/>
          <p:cNvSpPr/>
          <p:nvPr/>
        </p:nvSpPr>
        <p:spPr>
          <a:xfrm>
            <a:off x="9537700" y="1143000"/>
            <a:ext cx="292100" cy="2921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2" name="AutoShape 12"/>
          <p:cNvSpPr/>
          <p:nvPr/>
        </p:nvSpPr>
        <p:spPr>
          <a:xfrm>
            <a:off x="419735" y="476250"/>
            <a:ext cx="3568065" cy="57213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2400" b="1" i="0" u="none" strike="noStrike">
                <a:solidFill>
                  <a:srgbClr val="B91C1C"/>
                </a:solidFill>
                <a:latin typeface="Kaiti SC"/>
                <a:ea typeface="Kaiti SC"/>
                <a:cs typeface="Kaiti SC"/>
                <a:sym typeface="Kaiti SC"/>
              </a:rPr>
              <a:t>“红色小路”的故事</a:t>
            </a:r>
            <a:endParaRPr lang="en-US" sz="2400" b="1" i="0" u="none" strike="noStrike">
              <a:solidFill>
                <a:srgbClr val="B91C1C"/>
              </a:solidFill>
              <a:latin typeface="Kaiti SC"/>
              <a:ea typeface="Kaiti SC"/>
              <a:cs typeface="Kaiti SC"/>
              <a:sym typeface="Kaiti SC"/>
            </a:endParaRPr>
          </a:p>
        </p:txBody>
      </p:sp>
      <p:sp>
        <p:nvSpPr>
          <p:cNvPr id="13" name="AutoShape 13"/>
          <p:cNvSpPr/>
          <p:nvPr/>
        </p:nvSpPr>
        <p:spPr>
          <a:xfrm>
            <a:off x="3086100" y="901700"/>
            <a:ext cx="6667500" cy="26797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2000" b="0" i="0" u="none" strike="noStrike">
                <a:latin typeface="Kaiti SC"/>
                <a:ea typeface="Kaiti SC"/>
                <a:cs typeface="Kaiti SC"/>
                <a:sym typeface="等线" panose="02010600030101010101" charset="-122"/>
              </a:rPr>
              <a:t>很久以前，有一支勇敢的队伍叫“红军”。他们心里装着所有的老百姓，为了让大家都能过上吃饱穿暖、平安快乐的好日子，毅然踏上了一条漫长又艰辛的道路。这条路弯弯曲曲，延伸向远方，路边开满了红色的小花，我们就亲切地把它叫做“红色小路”。红军们不怕苦、不怕累，一步步坚定地向前走，用脚步丈量着希望。</a:t>
            </a:r>
            <a:endParaRPr lang="en-US" sz="2000">
              <a:latin typeface="Kaiti SC"/>
              <a:ea typeface="Kaiti SC"/>
              <a:cs typeface="Kaiti SC"/>
            </a:endParaRPr>
          </a:p>
        </p:txBody>
      </p:sp>
      <p:sp>
        <p:nvSpPr>
          <p:cNvPr id="14" name="AutoShape 14"/>
          <p:cNvSpPr/>
          <p:nvPr/>
        </p:nvSpPr>
        <p:spPr>
          <a:xfrm>
            <a:off x="6642100" y="3289300"/>
            <a:ext cx="5168900" cy="3581400"/>
          </a:xfrm>
          <a:prstGeom prst="roundRect">
            <a:avLst>
              <a:gd name="adj" fmla="val 16666"/>
            </a:avLst>
          </a:prstGeom>
          <a:blipFill rotWithShape="1">
            <a:blip r:embed="rId2"/>
            <a:stretch>
              <a:fillRect/>
            </a:stretch>
          </a:blip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CE6E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Freeform 3"/>
          <p:cNvSpPr/>
          <p:nvPr/>
        </p:nvSpPr>
        <p:spPr>
          <a:xfrm>
            <a:off x="-2540000" y="4191000"/>
            <a:ext cx="6985000" cy="3302000"/>
          </a:xfrm>
          <a:custGeom>
            <a:avLst/>
            <a:gdLst/>
            <a:ahLst/>
            <a:cxnLst/>
            <a:rect l="l" t="t" r="r" b="b"/>
            <a:pathLst>
              <a:path w="6985000" h="3302000">
                <a:moveTo>
                  <a:pt x="636938" y="1905000"/>
                </a:moveTo>
                <a:cubicBezTo>
                  <a:pt x="727903" y="1397000"/>
                  <a:pt x="2921000" y="127000"/>
                  <a:pt x="4445000" y="762000"/>
                </a:cubicBezTo>
                <a:cubicBezTo>
                  <a:pt x="5969000" y="1397000"/>
                  <a:pt x="6731000" y="0"/>
                  <a:pt x="6985000" y="1651000"/>
                </a:cubicBezTo>
                <a:cubicBezTo>
                  <a:pt x="6985000" y="2540000"/>
                  <a:pt x="5080000" y="3175000"/>
                  <a:pt x="3810000" y="3238500"/>
                </a:cubicBezTo>
                <a:cubicBezTo>
                  <a:pt x="2540000" y="3302000"/>
                  <a:pt x="0" y="2286000"/>
                  <a:pt x="636938" y="1905000"/>
                </a:cubicBezTo>
                <a:close/>
              </a:path>
            </a:pathLst>
          </a:custGeom>
          <a:solidFill>
            <a:srgbClr val="F8B8A9">
              <a:alpha val="8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4" name="Freeform 4"/>
          <p:cNvSpPr/>
          <p:nvPr/>
        </p:nvSpPr>
        <p:spPr>
          <a:xfrm>
            <a:off x="9398000" y="-698500"/>
            <a:ext cx="4953000" cy="3873500"/>
          </a:xfrm>
          <a:custGeom>
            <a:avLst/>
            <a:gdLst/>
            <a:ahLst/>
            <a:cxnLst/>
            <a:rect l="l" t="t" r="r" b="b"/>
            <a:pathLst>
              <a:path w="4953000" h="3873500">
                <a:moveTo>
                  <a:pt x="139700" y="1587500"/>
                </a:moveTo>
                <a:cubicBezTo>
                  <a:pt x="0" y="825500"/>
                  <a:pt x="1143000" y="63500"/>
                  <a:pt x="2032000" y="63500"/>
                </a:cubicBezTo>
                <a:cubicBezTo>
                  <a:pt x="2921000" y="0"/>
                  <a:pt x="4953000" y="698500"/>
                  <a:pt x="4953000" y="1206500"/>
                </a:cubicBezTo>
                <a:cubicBezTo>
                  <a:pt x="4953000" y="1714500"/>
                  <a:pt x="3683000" y="3619500"/>
                  <a:pt x="2667000" y="3746500"/>
                </a:cubicBezTo>
                <a:cubicBezTo>
                  <a:pt x="1651000" y="3873500"/>
                  <a:pt x="254000" y="2349500"/>
                  <a:pt x="139700" y="1587500"/>
                </a:cubicBezTo>
                <a:close/>
              </a:path>
            </a:pathLst>
          </a:custGeom>
          <a:solidFill>
            <a:srgbClr val="F08971">
              <a:alpha val="8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-1270000" y="-1016000"/>
            <a:ext cx="3810000" cy="2540000"/>
          </a:xfrm>
          <a:prstGeom prst="ellipse">
            <a:avLst/>
          </a:prstGeom>
          <a:solidFill>
            <a:srgbClr val="FFFFFF">
              <a:alpha val="6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5715000" y="1016000"/>
            <a:ext cx="254000" cy="2540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7" name="AutoShape 7"/>
          <p:cNvSpPr/>
          <p:nvPr/>
        </p:nvSpPr>
        <p:spPr>
          <a:xfrm>
            <a:off x="635000" y="5715000"/>
            <a:ext cx="254000" cy="2540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8" name="AutoShape 8"/>
          <p:cNvSpPr/>
          <p:nvPr/>
        </p:nvSpPr>
        <p:spPr>
          <a:xfrm>
            <a:off x="11176000" y="6096000"/>
            <a:ext cx="254000" cy="2540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1"/>
          <a:srcRect l="8894" r="8894"/>
          <a:stretch>
            <a:fillRect/>
          </a:stretch>
        </p:blipFill>
        <p:spPr>
          <a:xfrm>
            <a:off x="635000" y="127000"/>
            <a:ext cx="4826000" cy="3302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0" name="AutoShape 10"/>
          <p:cNvSpPr/>
          <p:nvPr/>
        </p:nvSpPr>
        <p:spPr>
          <a:xfrm>
            <a:off x="6096000" y="1905000"/>
            <a:ext cx="5334000" cy="381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127000" tIns="101600" rIns="127000" bIns="10160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2600" b="1" i="0" u="none" strike="noStrike">
                <a:solidFill>
                  <a:srgbClr val="B91C1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孝感是红军的“大车站”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5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孝感就像一个十字路口的大转盘，是连接各个革命根据地的交通要道。当年红军叔叔阿姨们行军路上走累了，就会在这里停下来休息，补充干粮和水，积攒能量，做好准备后再继续向着革命的目标前进。这个特殊的“大车站”，见证了无数红色的足迹，也为革命征程提供了温暖的补给与支撑。</a:t>
            </a:r>
            <a:endParaRPr lang="en-US" sz="1500" b="0" i="0" u="none" strike="noStrike">
              <a:solidFill>
                <a:srgbClr val="1F2329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4300" y="3575050"/>
            <a:ext cx="2619375" cy="323024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CE6E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Freeform 3"/>
          <p:cNvSpPr/>
          <p:nvPr/>
        </p:nvSpPr>
        <p:spPr>
          <a:xfrm>
            <a:off x="7124573" y="-3060729"/>
            <a:ext cx="8590228" cy="4829014"/>
          </a:xfrm>
          <a:custGeom>
            <a:avLst/>
            <a:gdLst/>
            <a:ahLst/>
            <a:cxnLst/>
            <a:rect l="l" t="t" r="r" b="b"/>
            <a:pathLst>
              <a:path w="8590228" h="4829014">
                <a:moveTo>
                  <a:pt x="90965" y="2924269"/>
                </a:moveTo>
                <a:cubicBezTo>
                  <a:pt x="181930" y="2365390"/>
                  <a:pt x="3105772" y="353827"/>
                  <a:pt x="5098051" y="1428620"/>
                </a:cubicBezTo>
                <a:cubicBezTo>
                  <a:pt x="7090329" y="2503414"/>
                  <a:pt x="8175362" y="0"/>
                  <a:pt x="8590228" y="2641507"/>
                </a:cubicBezTo>
                <a:cubicBezTo>
                  <a:pt x="8590228" y="3823607"/>
                  <a:pt x="5968806" y="4734762"/>
                  <a:pt x="4552263" y="4781888"/>
                </a:cubicBezTo>
                <a:cubicBezTo>
                  <a:pt x="3135720" y="4829014"/>
                  <a:pt x="0" y="3483146"/>
                  <a:pt x="90965" y="2924269"/>
                </a:cubicBezTo>
                <a:close/>
              </a:path>
            </a:pathLst>
          </a:custGeom>
          <a:solidFill>
            <a:srgbClr val="F8B8A9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Freeform 4"/>
          <p:cNvSpPr/>
          <p:nvPr/>
        </p:nvSpPr>
        <p:spPr>
          <a:xfrm>
            <a:off x="-3492588" y="1018012"/>
            <a:ext cx="7833046" cy="7145763"/>
          </a:xfrm>
          <a:custGeom>
            <a:avLst/>
            <a:gdLst/>
            <a:ahLst/>
            <a:cxnLst/>
            <a:rect l="l" t="t" r="r" b="b"/>
            <a:pathLst>
              <a:path w="7833046" h="7145763">
                <a:moveTo>
                  <a:pt x="206806" y="2482147"/>
                </a:moveTo>
                <a:cubicBezTo>
                  <a:pt x="0" y="1326917"/>
                  <a:pt x="1816033" y="214383"/>
                  <a:pt x="3087072" y="107191"/>
                </a:cubicBezTo>
                <a:cubicBezTo>
                  <a:pt x="4358112" y="0"/>
                  <a:pt x="7833047" y="1048692"/>
                  <a:pt x="7833047" y="1838999"/>
                </a:cubicBezTo>
                <a:cubicBezTo>
                  <a:pt x="7833047" y="2629307"/>
                  <a:pt x="5598953" y="6931379"/>
                  <a:pt x="4327914" y="7038571"/>
                </a:cubicBezTo>
                <a:cubicBezTo>
                  <a:pt x="3056874" y="7145763"/>
                  <a:pt x="413613" y="3637376"/>
                  <a:pt x="206806" y="2482147"/>
                </a:cubicBezTo>
                <a:close/>
              </a:path>
            </a:pathLst>
          </a:custGeom>
          <a:solidFill>
            <a:srgbClr val="F0897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8966200" y="4686300"/>
            <a:ext cx="5346700" cy="43434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330200" y="1409700"/>
            <a:ext cx="2730500" cy="48387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7" name="AutoShape 7"/>
          <p:cNvSpPr/>
          <p:nvPr/>
        </p:nvSpPr>
        <p:spPr>
          <a:xfrm>
            <a:off x="1282700" y="177800"/>
            <a:ext cx="292100" cy="2921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8" name="AutoShape 8"/>
          <p:cNvSpPr/>
          <p:nvPr/>
        </p:nvSpPr>
        <p:spPr>
          <a:xfrm>
            <a:off x="4940300" y="355600"/>
            <a:ext cx="292100" cy="2921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9" name="AutoShape 9"/>
          <p:cNvSpPr/>
          <p:nvPr/>
        </p:nvSpPr>
        <p:spPr>
          <a:xfrm>
            <a:off x="5715000" y="3429000"/>
            <a:ext cx="292100" cy="2921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0" name="AutoShape 10"/>
          <p:cNvSpPr/>
          <p:nvPr/>
        </p:nvSpPr>
        <p:spPr>
          <a:xfrm>
            <a:off x="7213600" y="6413500"/>
            <a:ext cx="292100" cy="2921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1" name="AutoShape 11"/>
          <p:cNvSpPr/>
          <p:nvPr/>
        </p:nvSpPr>
        <p:spPr>
          <a:xfrm>
            <a:off x="11226800" y="2908300"/>
            <a:ext cx="292100" cy="2921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2" name="AutoShape 12"/>
          <p:cNvSpPr/>
          <p:nvPr/>
        </p:nvSpPr>
        <p:spPr>
          <a:xfrm>
            <a:off x="1092200" y="495300"/>
            <a:ext cx="3467100" cy="584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3200" b="1" i="0" u="none" strike="noStrike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华文新魏" panose="02010800040101010101" charset="-122"/>
              </a:rPr>
              <a:t>红色小故事</a:t>
            </a:r>
            <a:endParaRPr lang="en-US" sz="3200" b="1" i="0" u="none" strike="noStrike">
              <a:solidFill>
                <a:srgbClr val="C0000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华文新魏" panose="02010800040101010101" charset="-122"/>
            </a:endParaRPr>
          </a:p>
        </p:txBody>
      </p:sp>
      <p:sp>
        <p:nvSpPr>
          <p:cNvPr id="13" name="AutoShape 13"/>
          <p:cNvSpPr/>
          <p:nvPr/>
        </p:nvSpPr>
        <p:spPr>
          <a:xfrm>
            <a:off x="3035300" y="2006600"/>
            <a:ext cx="4457700" cy="3784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800" b="0" i="0" u="none" strike="noStrike">
                <a:solidFill>
                  <a:srgbClr val="000000"/>
                </a:solidFill>
                <a:latin typeface="Kaiti SC"/>
                <a:ea typeface="Kaiti SC"/>
                <a:cs typeface="Kaiti SC"/>
                <a:sym typeface="Kaiti SC"/>
              </a:rPr>
              <a:t>当革命队伍遭遇敌人追击、伤员需要安置休养时，孝感的山山水水就成了红军最安全的“避风港”。连绵的山林、质朴的村落，处处都是红军隐蔽的藏身之处。更动人的是这里善良的百姓，他们把红军当作亲人，冒着风险为红军送粮送水、引路报信，悉心照料受伤的战士，用最淳朴的方式守护着革命的火种，让孝感成为了红军温暖的后方家园。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3911600" y="1333500"/>
            <a:ext cx="3810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2400" b="1" i="0" u="none" strike="noStrike">
                <a:solidFill>
                  <a:srgbClr val="000000"/>
                </a:solidFill>
                <a:latin typeface="Kaiti SC"/>
                <a:ea typeface="Kaiti SC"/>
                <a:cs typeface="Kaiti SC"/>
                <a:sym typeface="Kaiti SC"/>
              </a:rPr>
              <a:t>孝感是红军的“避风港”</a:t>
            </a:r>
            <a:endParaRPr lang="en-US" sz="1100"/>
          </a:p>
        </p:txBody>
      </p:sp>
      <p:sp>
        <p:nvSpPr>
          <p:cNvPr id="16" name="AutoShape 14"/>
          <p:cNvSpPr/>
          <p:nvPr/>
        </p:nvSpPr>
        <p:spPr>
          <a:xfrm>
            <a:off x="7924800" y="939800"/>
            <a:ext cx="4102100" cy="4978400"/>
          </a:xfrm>
          <a:prstGeom prst="roundRect">
            <a:avLst>
              <a:gd name="adj" fmla="val 16718"/>
            </a:avLst>
          </a:prstGeom>
          <a:blipFill rotWithShape="1">
            <a:blip r:embed="rId2"/>
            <a:stretch>
              <a:fillRect/>
            </a:stretch>
          </a:blip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CE6E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Freeform 3"/>
          <p:cNvSpPr/>
          <p:nvPr/>
        </p:nvSpPr>
        <p:spPr>
          <a:xfrm>
            <a:off x="-4102227" y="-3073429"/>
            <a:ext cx="8590228" cy="4829014"/>
          </a:xfrm>
          <a:custGeom>
            <a:avLst/>
            <a:gdLst/>
            <a:ahLst/>
            <a:cxnLst/>
            <a:rect l="l" t="t" r="r" b="b"/>
            <a:pathLst>
              <a:path w="8590228" h="4829014">
                <a:moveTo>
                  <a:pt x="90965" y="2924269"/>
                </a:moveTo>
                <a:cubicBezTo>
                  <a:pt x="181930" y="2365390"/>
                  <a:pt x="3105772" y="353827"/>
                  <a:pt x="5098051" y="1428620"/>
                </a:cubicBezTo>
                <a:cubicBezTo>
                  <a:pt x="7090329" y="2503414"/>
                  <a:pt x="8175362" y="0"/>
                  <a:pt x="8590228" y="2641507"/>
                </a:cubicBezTo>
                <a:cubicBezTo>
                  <a:pt x="8590228" y="3823607"/>
                  <a:pt x="5968806" y="4734762"/>
                  <a:pt x="4552263" y="4781888"/>
                </a:cubicBezTo>
                <a:cubicBezTo>
                  <a:pt x="3135720" y="4829014"/>
                  <a:pt x="0" y="3483146"/>
                  <a:pt x="90965" y="2924269"/>
                </a:cubicBezTo>
                <a:close/>
              </a:path>
            </a:pathLst>
          </a:custGeom>
          <a:solidFill>
            <a:srgbClr val="F8B8A9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Freeform 4"/>
          <p:cNvSpPr/>
          <p:nvPr/>
        </p:nvSpPr>
        <p:spPr>
          <a:xfrm>
            <a:off x="8305712" y="-994315"/>
            <a:ext cx="7833046" cy="3000300"/>
          </a:xfrm>
          <a:custGeom>
            <a:avLst/>
            <a:gdLst/>
            <a:ahLst/>
            <a:cxnLst/>
            <a:rect l="l" t="t" r="r" b="b"/>
            <a:pathLst>
              <a:path w="7833046" h="3000300">
                <a:moveTo>
                  <a:pt x="206806" y="1042183"/>
                </a:moveTo>
                <a:cubicBezTo>
                  <a:pt x="0" y="557135"/>
                  <a:pt x="1816033" y="90014"/>
                  <a:pt x="3087072" y="45008"/>
                </a:cubicBezTo>
                <a:cubicBezTo>
                  <a:pt x="4358112" y="0"/>
                  <a:pt x="7833047" y="440316"/>
                  <a:pt x="7833047" y="772144"/>
                </a:cubicBezTo>
                <a:cubicBezTo>
                  <a:pt x="7833047" y="1103971"/>
                  <a:pt x="5598953" y="2910287"/>
                  <a:pt x="4327914" y="2955293"/>
                </a:cubicBezTo>
                <a:cubicBezTo>
                  <a:pt x="3056874" y="3000300"/>
                  <a:pt x="413613" y="1527230"/>
                  <a:pt x="206806" y="1042183"/>
                </a:cubicBezTo>
                <a:close/>
              </a:path>
            </a:pathLst>
          </a:custGeom>
          <a:solidFill>
            <a:srgbClr val="F0897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-901700" y="2527300"/>
            <a:ext cx="5346700" cy="56388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11442700" y="6121400"/>
            <a:ext cx="292100" cy="2921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7" name="AutoShape 7"/>
          <p:cNvSpPr/>
          <p:nvPr/>
        </p:nvSpPr>
        <p:spPr>
          <a:xfrm>
            <a:off x="215900" y="4470400"/>
            <a:ext cx="292100" cy="2921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8" name="AutoShape 8"/>
          <p:cNvSpPr/>
          <p:nvPr/>
        </p:nvSpPr>
        <p:spPr>
          <a:xfrm>
            <a:off x="5981700" y="6413500"/>
            <a:ext cx="292100" cy="2921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41300" y="3581400"/>
            <a:ext cx="3238500" cy="32385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0" name="AutoShape 10"/>
          <p:cNvSpPr/>
          <p:nvPr/>
        </p:nvSpPr>
        <p:spPr>
          <a:xfrm>
            <a:off x="5499100" y="63500"/>
            <a:ext cx="292100" cy="2921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1" name="AutoShape 11"/>
          <p:cNvSpPr/>
          <p:nvPr/>
        </p:nvSpPr>
        <p:spPr>
          <a:xfrm>
            <a:off x="9537700" y="1143000"/>
            <a:ext cx="292100" cy="2921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2" name="AutoShape 12"/>
          <p:cNvSpPr/>
          <p:nvPr/>
        </p:nvSpPr>
        <p:spPr>
          <a:xfrm>
            <a:off x="2425700" y="1079500"/>
            <a:ext cx="4445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2200" b="1" i="0" u="none" strike="noStrike">
                <a:solidFill>
                  <a:srgbClr val="B91C1C"/>
                </a:solidFill>
                <a:latin typeface="Kaiti SC"/>
                <a:ea typeface="Kaiti SC"/>
                <a:cs typeface="Kaiti SC"/>
                <a:sym typeface="Kaiti SC"/>
              </a:rPr>
              <a:t>老百姓是红军的亲人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2844800" y="2032000"/>
            <a:ext cx="6667500" cy="266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在艰苦的革命年代，老百姓对红军的情谊质朴而深沉。他们会拿出自己舍不得吃的粮食，甚至杀掉家里最后一只下蛋的母鸡给红军战士补身体；更会冒着生命危险，把受伤的红军藏在家里悉心照料，视如家人。这份军民之间休戚与共的情感，就像鱼儿离不开水，花儿离不开阳光，成为了革命胜利最坚实的根基，也生动诠释了什么是真正的军民鱼水情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6642100" y="4699000"/>
            <a:ext cx="5168900" cy="1778000"/>
          </a:xfrm>
          <a:prstGeom prst="roundRect">
            <a:avLst>
              <a:gd name="adj" fmla="val 33571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5" name="AutoShape 15"/>
          <p:cNvSpPr/>
          <p:nvPr/>
        </p:nvSpPr>
        <p:spPr>
          <a:xfrm>
            <a:off x="6769100" y="4826000"/>
            <a:ext cx="49149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500" b="1" i="0" u="none" strike="noStrike">
                <a:solidFill>
                  <a:srgbClr val="991B1B"/>
                </a:solidFill>
                <a:latin typeface="Kaiti SC"/>
                <a:ea typeface="Kaiti SC"/>
                <a:cs typeface="Kaiti SC"/>
                <a:sym typeface="Kaiti SC"/>
              </a:rPr>
              <a:t>感人瞬间：</a:t>
            </a:r>
            <a:r>
              <a:rPr lang="en-US" sz="14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农家小院里，白发苍苍的老乡端着热汤喂给年轻的红军战士，那一碗碗热汤、一句句叮嘱，汇聚成温暖的洪流，让红军在异乡也能感受到家的温度，这就是军民一家亲最真实的写照。</a:t>
            </a:r>
            <a:endParaRPr lang="en-US" sz="1400" b="0" i="0" u="none" strike="noStrike">
              <a:solidFill>
                <a:srgbClr val="37415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>
              <a:lnSpc>
                <a:spcPct val="117000"/>
              </a:lnSpc>
              <a:defRPr/>
            </a:pPr>
            <a:r>
              <a:rPr lang="zh-CN" sz="1100">
                <a:ea typeface="宋体" panose="02010600030101010101" pitchFamily="2" charset="-122"/>
                <a:hlinkClick r:id="rId2" action="ppaction://hlinkfile"/>
              </a:rPr>
              <a:t>【解放战争时期的感人镜头：军民团结一心，真挚的情感让人泪目！】</a:t>
            </a:r>
            <a:r>
              <a:rPr lang="en-US" altLang="zh-CN" sz="1100">
                <a:ea typeface="宋体" panose="02010600030101010101" pitchFamily="2" charset="-122"/>
                <a:hlinkClick r:id="rId2" action="ppaction://hlinkfile"/>
              </a:rPr>
              <a:t>https://www.bilibili.com/video/BV1R24y1G7hH?vd_source=dc7c28d78321bcf000992f1a215a70e2</a:t>
            </a:r>
            <a:endParaRPr lang="en-US" altLang="zh-CN" sz="110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CE6E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Freeform 3"/>
          <p:cNvSpPr/>
          <p:nvPr/>
        </p:nvSpPr>
        <p:spPr>
          <a:xfrm>
            <a:off x="6219011" y="-6884191"/>
            <a:ext cx="8910905" cy="7870665"/>
          </a:xfrm>
          <a:custGeom>
            <a:avLst/>
            <a:gdLst/>
            <a:ahLst/>
            <a:cxnLst/>
            <a:rect l="l" t="t" r="r" b="b"/>
            <a:pathLst>
              <a:path w="8910905" h="7870665">
                <a:moveTo>
                  <a:pt x="189593" y="4627986"/>
                </a:moveTo>
                <a:cubicBezTo>
                  <a:pt x="379186" y="1385308"/>
                  <a:pt x="3283165" y="559971"/>
                  <a:pt x="5327492" y="2260953"/>
                </a:cubicBezTo>
                <a:cubicBezTo>
                  <a:pt x="7371819" y="3961936"/>
                  <a:pt x="8485200" y="0"/>
                  <a:pt x="8910905" y="4180485"/>
                </a:cubicBezTo>
                <a:cubicBezTo>
                  <a:pt x="8910905" y="6051291"/>
                  <a:pt x="6220997" y="7493297"/>
                  <a:pt x="4767445" y="7567879"/>
                </a:cubicBezTo>
                <a:cubicBezTo>
                  <a:pt x="3313895" y="7642462"/>
                  <a:pt x="0" y="7870665"/>
                  <a:pt x="189593" y="4627986"/>
                </a:cubicBezTo>
                <a:close/>
              </a:path>
            </a:pathLst>
          </a:custGeom>
          <a:solidFill>
            <a:srgbClr val="F8B8A9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Freeform 4"/>
          <p:cNvSpPr/>
          <p:nvPr/>
        </p:nvSpPr>
        <p:spPr>
          <a:xfrm rot="659999">
            <a:off x="-3657688" y="5355685"/>
            <a:ext cx="7833046" cy="4367086"/>
          </a:xfrm>
          <a:custGeom>
            <a:avLst/>
            <a:gdLst/>
            <a:ahLst/>
            <a:cxnLst/>
            <a:rect l="l" t="t" r="r" b="b"/>
            <a:pathLst>
              <a:path w="7833046" h="4367086">
                <a:moveTo>
                  <a:pt x="206806" y="1042183"/>
                </a:moveTo>
                <a:cubicBezTo>
                  <a:pt x="0" y="557135"/>
                  <a:pt x="1816033" y="90014"/>
                  <a:pt x="3087072" y="45008"/>
                </a:cubicBezTo>
                <a:cubicBezTo>
                  <a:pt x="4358112" y="0"/>
                  <a:pt x="7833047" y="440316"/>
                  <a:pt x="7833047" y="772144"/>
                </a:cubicBezTo>
                <a:cubicBezTo>
                  <a:pt x="7833047" y="1103971"/>
                  <a:pt x="6426726" y="1543500"/>
                  <a:pt x="4327914" y="2955293"/>
                </a:cubicBezTo>
                <a:cubicBezTo>
                  <a:pt x="2229101" y="4367086"/>
                  <a:pt x="413613" y="1527230"/>
                  <a:pt x="206806" y="1042183"/>
                </a:cubicBezTo>
                <a:close/>
              </a:path>
            </a:pathLst>
          </a:custGeom>
          <a:solidFill>
            <a:srgbClr val="F0897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8089900" y="6502400"/>
            <a:ext cx="292100" cy="2921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279400" y="4533900"/>
            <a:ext cx="165100" cy="1651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7" name="AutoShape 7"/>
          <p:cNvSpPr/>
          <p:nvPr/>
        </p:nvSpPr>
        <p:spPr>
          <a:xfrm rot="10800000">
            <a:off x="5689600" y="190500"/>
            <a:ext cx="241300" cy="2413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8" name="Freeform 8"/>
          <p:cNvSpPr/>
          <p:nvPr/>
        </p:nvSpPr>
        <p:spPr>
          <a:xfrm>
            <a:off x="7494817" y="178424"/>
            <a:ext cx="8449376" cy="8946778"/>
          </a:xfrm>
          <a:custGeom>
            <a:avLst/>
            <a:gdLst/>
            <a:ahLst/>
            <a:cxnLst/>
            <a:rect l="l" t="t" r="r" b="b"/>
            <a:pathLst>
              <a:path w="8449376" h="8946778">
                <a:moveTo>
                  <a:pt x="518160" y="6507080"/>
                </a:moveTo>
                <a:cubicBezTo>
                  <a:pt x="1036320" y="5681313"/>
                  <a:pt x="4041007" y="0"/>
                  <a:pt x="6245192" y="3076876"/>
                </a:cubicBezTo>
                <a:cubicBezTo>
                  <a:pt x="8449376" y="6153752"/>
                  <a:pt x="6736080" y="5337919"/>
                  <a:pt x="5600300" y="8104874"/>
                </a:cubicBezTo>
                <a:cubicBezTo>
                  <a:pt x="5600300" y="8946777"/>
                  <a:pt x="3983255" y="8297780"/>
                  <a:pt x="3136232" y="8031481"/>
                </a:cubicBezTo>
                <a:cubicBezTo>
                  <a:pt x="2289208" y="7765182"/>
                  <a:pt x="0" y="7332847"/>
                  <a:pt x="518160" y="6507080"/>
                </a:cubicBezTo>
                <a:close/>
              </a:path>
            </a:pathLst>
          </a:custGeom>
          <a:solidFill>
            <a:srgbClr val="F0897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9" name="Freeform 9"/>
          <p:cNvSpPr/>
          <p:nvPr/>
        </p:nvSpPr>
        <p:spPr>
          <a:xfrm>
            <a:off x="-4117316" y="-4876432"/>
            <a:ext cx="11375738" cy="6744194"/>
          </a:xfrm>
          <a:custGeom>
            <a:avLst/>
            <a:gdLst/>
            <a:ahLst/>
            <a:cxnLst/>
            <a:rect l="l" t="t" r="r" b="b"/>
            <a:pathLst>
              <a:path w="11375738" h="6744194">
                <a:moveTo>
                  <a:pt x="128495" y="3617537"/>
                </a:moveTo>
                <a:cubicBezTo>
                  <a:pt x="0" y="2788745"/>
                  <a:pt x="918271" y="0"/>
                  <a:pt x="3552602" y="1771439"/>
                </a:cubicBezTo>
                <a:cubicBezTo>
                  <a:pt x="6186931" y="3542877"/>
                  <a:pt x="5752235" y="3416730"/>
                  <a:pt x="8518636" y="3617537"/>
                </a:cubicBezTo>
                <a:cubicBezTo>
                  <a:pt x="11375738" y="3487532"/>
                  <a:pt x="6640438" y="6744194"/>
                  <a:pt x="4323565" y="6744194"/>
                </a:cubicBezTo>
                <a:cubicBezTo>
                  <a:pt x="2006692" y="6744194"/>
                  <a:pt x="256988" y="4446330"/>
                  <a:pt x="128495" y="3617537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0" name="AutoShape 10"/>
          <p:cNvSpPr/>
          <p:nvPr/>
        </p:nvSpPr>
        <p:spPr>
          <a:xfrm>
            <a:off x="11379200" y="889000"/>
            <a:ext cx="520700" cy="5207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1" name="AutoShape 11"/>
          <p:cNvSpPr/>
          <p:nvPr/>
        </p:nvSpPr>
        <p:spPr>
          <a:xfrm rot="10800000">
            <a:off x="4775200" y="6502400"/>
            <a:ext cx="241300" cy="2413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1"/>
          <a:srcRect t="5155" b="5155"/>
          <a:stretch>
            <a:fillRect/>
          </a:stretch>
        </p:blipFill>
        <p:spPr>
          <a:xfrm>
            <a:off x="444500" y="254000"/>
            <a:ext cx="7581900" cy="42545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3" name="AutoShape 13"/>
          <p:cNvSpPr/>
          <p:nvPr/>
        </p:nvSpPr>
        <p:spPr>
          <a:xfrm>
            <a:off x="800100" y="4660900"/>
            <a:ext cx="10922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4200" b="1" i="0" u="none" strike="noStrike">
                <a:solidFill>
                  <a:srgbClr val="B91C1C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华文新魏" panose="02010800040101010101" charset="-122"/>
              </a:rPr>
              <a:t>孝感——家乡胸前的“红色勋章”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800100" y="5651500"/>
            <a:ext cx="10922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600" b="0" i="0" u="none" strike="noStrike">
                <a:solidFill>
                  <a:srgbClr val="3C3C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孝感是革命路上的“大车站”、“避风港”与“战斗堡垒”。这片英雄的土地孕育了无畏的精神，我们理应铭记历史，为生长在这片红色热土而深感骄傲与自豪！</a:t>
            </a:r>
            <a:endParaRPr lang="en-US" sz="11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CE6E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Freeform 3"/>
          <p:cNvSpPr/>
          <p:nvPr/>
        </p:nvSpPr>
        <p:spPr>
          <a:xfrm>
            <a:off x="8085911" y="-1067591"/>
            <a:ext cx="8910905" cy="7870665"/>
          </a:xfrm>
          <a:custGeom>
            <a:avLst/>
            <a:gdLst/>
            <a:ahLst/>
            <a:cxnLst/>
            <a:rect l="l" t="t" r="r" b="b"/>
            <a:pathLst>
              <a:path w="8910905" h="7870665">
                <a:moveTo>
                  <a:pt x="189593" y="4627986"/>
                </a:moveTo>
                <a:cubicBezTo>
                  <a:pt x="379186" y="1385308"/>
                  <a:pt x="3283165" y="559971"/>
                  <a:pt x="5327492" y="2260953"/>
                </a:cubicBezTo>
                <a:cubicBezTo>
                  <a:pt x="7371819" y="3961936"/>
                  <a:pt x="8485200" y="0"/>
                  <a:pt x="8910905" y="4180485"/>
                </a:cubicBezTo>
                <a:cubicBezTo>
                  <a:pt x="8910905" y="6051291"/>
                  <a:pt x="6220997" y="7493297"/>
                  <a:pt x="4767445" y="7567879"/>
                </a:cubicBezTo>
                <a:cubicBezTo>
                  <a:pt x="3313895" y="7642462"/>
                  <a:pt x="0" y="7870665"/>
                  <a:pt x="189593" y="4627986"/>
                </a:cubicBezTo>
                <a:close/>
              </a:path>
            </a:pathLst>
          </a:custGeom>
          <a:solidFill>
            <a:srgbClr val="F8B8A9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Freeform 4"/>
          <p:cNvSpPr/>
          <p:nvPr/>
        </p:nvSpPr>
        <p:spPr>
          <a:xfrm>
            <a:off x="-2184488" y="-1502315"/>
            <a:ext cx="7833046" cy="3000300"/>
          </a:xfrm>
          <a:custGeom>
            <a:avLst/>
            <a:gdLst/>
            <a:ahLst/>
            <a:cxnLst/>
            <a:rect l="l" t="t" r="r" b="b"/>
            <a:pathLst>
              <a:path w="7833046" h="3000300">
                <a:moveTo>
                  <a:pt x="206806" y="1042183"/>
                </a:moveTo>
                <a:cubicBezTo>
                  <a:pt x="0" y="557135"/>
                  <a:pt x="1816033" y="90014"/>
                  <a:pt x="3087072" y="45008"/>
                </a:cubicBezTo>
                <a:cubicBezTo>
                  <a:pt x="4358112" y="0"/>
                  <a:pt x="7833047" y="440316"/>
                  <a:pt x="7833047" y="772144"/>
                </a:cubicBezTo>
                <a:cubicBezTo>
                  <a:pt x="7833047" y="1103971"/>
                  <a:pt x="5598953" y="2910287"/>
                  <a:pt x="4327914" y="2955293"/>
                </a:cubicBezTo>
                <a:cubicBezTo>
                  <a:pt x="3056874" y="3000300"/>
                  <a:pt x="413613" y="1527230"/>
                  <a:pt x="206806" y="1042183"/>
                </a:cubicBezTo>
                <a:close/>
              </a:path>
            </a:pathLst>
          </a:custGeom>
          <a:solidFill>
            <a:srgbClr val="F0897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Freeform 5"/>
          <p:cNvSpPr/>
          <p:nvPr/>
        </p:nvSpPr>
        <p:spPr>
          <a:xfrm>
            <a:off x="-1230079" y="2776753"/>
            <a:ext cx="7243162" cy="7346123"/>
          </a:xfrm>
          <a:custGeom>
            <a:avLst/>
            <a:gdLst/>
            <a:ahLst/>
            <a:cxnLst/>
            <a:rect l="l" t="t" r="r" b="b"/>
            <a:pathLst>
              <a:path w="7243162" h="7346123">
                <a:moveTo>
                  <a:pt x="81815" y="3940408"/>
                </a:moveTo>
                <a:cubicBezTo>
                  <a:pt x="0" y="3037644"/>
                  <a:pt x="584682" y="0"/>
                  <a:pt x="2262012" y="1929542"/>
                </a:cubicBezTo>
                <a:cubicBezTo>
                  <a:pt x="3939345" y="3859085"/>
                  <a:pt x="3726065" y="3467677"/>
                  <a:pt x="5423987" y="3940408"/>
                </a:cubicBezTo>
                <a:cubicBezTo>
                  <a:pt x="7243162" y="3798800"/>
                  <a:pt x="4228101" y="7346124"/>
                  <a:pt x="2752900" y="7346124"/>
                </a:cubicBezTo>
                <a:cubicBezTo>
                  <a:pt x="1277701" y="7346124"/>
                  <a:pt x="163630" y="4843171"/>
                  <a:pt x="81815" y="3940408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7708900" y="6388100"/>
            <a:ext cx="292100" cy="2921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7" name="AutoShape 7"/>
          <p:cNvSpPr/>
          <p:nvPr/>
        </p:nvSpPr>
        <p:spPr>
          <a:xfrm>
            <a:off x="7112000" y="330200"/>
            <a:ext cx="292100" cy="2921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8" name="AutoShape 8"/>
          <p:cNvSpPr/>
          <p:nvPr/>
        </p:nvSpPr>
        <p:spPr>
          <a:xfrm>
            <a:off x="965200" y="1562100"/>
            <a:ext cx="292100" cy="2921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8305800" y="1219200"/>
            <a:ext cx="3937000" cy="3937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0" name="AutoShape 10"/>
          <p:cNvSpPr/>
          <p:nvPr/>
        </p:nvSpPr>
        <p:spPr>
          <a:xfrm>
            <a:off x="914400" y="228600"/>
            <a:ext cx="685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88900" tIns="50800" rIns="88900" bIns="50800" rtlCol="0" anchor="t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3200" b="1" i="0" u="none" strike="noStrike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华文新魏" panose="02010800040101010101" charset="-122"/>
              </a:rPr>
              <a:t>猜一猜，孝感</a:t>
            </a:r>
            <a:r>
              <a:rPr lang="zh-CN" altLang="en-US" sz="3200" b="1" i="0" u="none" strike="noStrike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华文新魏" panose="02010800040101010101" charset="-122"/>
              </a:rPr>
              <a:t>还</a:t>
            </a:r>
            <a:r>
              <a:rPr lang="en-US" sz="3200" b="1" i="0" u="none" strike="noStrike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华文新魏" panose="02010800040101010101" charset="-122"/>
              </a:rPr>
              <a:t>走出了哪些大英雄？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914400" y="1397000"/>
            <a:ext cx="6604000" cy="50800"/>
          </a:xfrm>
          <a:prstGeom prst="roundRect">
            <a:avLst>
              <a:gd name="adj" fmla="val 0"/>
            </a:avLst>
          </a:prstGeom>
          <a:solidFill>
            <a:srgbClr val="F0897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2" name="AutoShape 12"/>
          <p:cNvSpPr/>
          <p:nvPr/>
        </p:nvSpPr>
        <p:spPr>
          <a:xfrm>
            <a:off x="914400" y="2286000"/>
            <a:ext cx="6604000" cy="177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63500" tIns="101600" rIns="63500" bIns="101600" rtlCol="0" anchor="t" anchorCtr="0"/>
          <a:lstStyle/>
          <a:p>
            <a:pPr marL="0" indent="0" algn="just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一个地方的故事，从来都不是冰冷的文字堆砌，而是由一个又一个鲜活的人创造的。每一寸土地都藏着传奇，每一个名字都刻着风骨。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914400" y="4445000"/>
            <a:ext cx="6604000" cy="1905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4" name="AutoShape 14"/>
          <p:cNvSpPr/>
          <p:nvPr/>
        </p:nvSpPr>
        <p:spPr>
          <a:xfrm>
            <a:off x="1104900" y="4635500"/>
            <a:ext cx="6223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t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800" b="1" i="0" u="none" strike="noStrike">
                <a:solidFill>
                  <a:srgbClr val="D354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✨ 下节课揭秘时刻：</a:t>
            </a:r>
            <a:r>
              <a:rPr lang="en-US" sz="1600" b="0" i="0" u="none" strike="noStrike">
                <a:solidFill>
                  <a:srgbClr val="3C3C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我们将一起走近从孝感这片热土走出去的真英雄们！他们有的铁骨铮铮保家卫国，有的默默奉献书写华章，他们的故事远比想象中更精彩、更动人，准备好一起探索了吗？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8305800" y="5461000"/>
            <a:ext cx="3937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0" indent="0" algn="ctr">
              <a:lnSpc>
                <a:spcPct val="108000"/>
              </a:lnSpc>
              <a:defRPr/>
            </a:pPr>
            <a:r>
              <a:rPr lang="en-US" sz="1400" b="0" i="0" u="none" strike="noStrike">
                <a:solidFill>
                  <a:srgbClr val="646464"/>
                </a:solidFill>
                <a:latin typeface="Kaiti SC"/>
                <a:ea typeface="Kaiti SC"/>
                <a:cs typeface="Kaiti SC"/>
                <a:sym typeface="Kaiti SC"/>
              </a:rPr>
              <a:t>看！这些熟悉的剪影背后，</a:t>
            </a:r>
            <a:br>
              <a:rPr lang="en-US" sz="1400" b="0" i="0" u="none" strike="noStrike">
                <a:solidFill>
                  <a:srgbClr val="1F2329"/>
                </a:solidFill>
                <a:latin typeface="Kaiti SC"/>
                <a:ea typeface="Kaiti SC"/>
                <a:cs typeface="Kaiti SC"/>
                <a:sym typeface="Kaiti SC"/>
              </a:rPr>
            </a:br>
            <a:r>
              <a:rPr lang="en-US" sz="1400" b="0" i="0" u="none" strike="noStrike">
                <a:solidFill>
                  <a:srgbClr val="D35400"/>
                </a:solidFill>
                <a:latin typeface="Kaiti SC"/>
                <a:ea typeface="Kaiti SC"/>
                <a:cs typeface="Kaiti SC"/>
                <a:sym typeface="Kaiti SC"/>
              </a:rPr>
              <a:t>藏着哪些孝感英雄的故事呢？</a:t>
            </a:r>
            <a:endParaRPr lang="en-US" sz="11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CE6E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Freeform 3"/>
          <p:cNvSpPr/>
          <p:nvPr/>
        </p:nvSpPr>
        <p:spPr>
          <a:xfrm>
            <a:off x="6219011" y="-6884191"/>
            <a:ext cx="8910905" cy="7870665"/>
          </a:xfrm>
          <a:custGeom>
            <a:avLst/>
            <a:gdLst/>
            <a:ahLst/>
            <a:cxnLst/>
            <a:rect l="l" t="t" r="r" b="b"/>
            <a:pathLst>
              <a:path w="8910905" h="7870665">
                <a:moveTo>
                  <a:pt x="189593" y="4627986"/>
                </a:moveTo>
                <a:cubicBezTo>
                  <a:pt x="379186" y="1385308"/>
                  <a:pt x="3283165" y="559971"/>
                  <a:pt x="5327492" y="2260953"/>
                </a:cubicBezTo>
                <a:cubicBezTo>
                  <a:pt x="7371819" y="3961936"/>
                  <a:pt x="8485200" y="0"/>
                  <a:pt x="8910905" y="4180485"/>
                </a:cubicBezTo>
                <a:cubicBezTo>
                  <a:pt x="8910905" y="6051291"/>
                  <a:pt x="6220997" y="7493297"/>
                  <a:pt x="4767445" y="7567879"/>
                </a:cubicBezTo>
                <a:cubicBezTo>
                  <a:pt x="3313895" y="7642462"/>
                  <a:pt x="0" y="7870665"/>
                  <a:pt x="189593" y="4627986"/>
                </a:cubicBezTo>
                <a:close/>
              </a:path>
            </a:pathLst>
          </a:custGeom>
          <a:solidFill>
            <a:srgbClr val="F8B8A9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Freeform 4"/>
          <p:cNvSpPr/>
          <p:nvPr/>
        </p:nvSpPr>
        <p:spPr>
          <a:xfrm>
            <a:off x="-2578188" y="-2340515"/>
            <a:ext cx="7833046" cy="4367086"/>
          </a:xfrm>
          <a:custGeom>
            <a:avLst/>
            <a:gdLst/>
            <a:ahLst/>
            <a:cxnLst/>
            <a:rect l="l" t="t" r="r" b="b"/>
            <a:pathLst>
              <a:path w="7833046" h="4367086">
                <a:moveTo>
                  <a:pt x="206806" y="1042183"/>
                </a:moveTo>
                <a:cubicBezTo>
                  <a:pt x="0" y="557135"/>
                  <a:pt x="1816033" y="90014"/>
                  <a:pt x="3087072" y="45008"/>
                </a:cubicBezTo>
                <a:cubicBezTo>
                  <a:pt x="4358112" y="0"/>
                  <a:pt x="7833047" y="440316"/>
                  <a:pt x="7833047" y="772144"/>
                </a:cubicBezTo>
                <a:cubicBezTo>
                  <a:pt x="7833047" y="1103971"/>
                  <a:pt x="6426726" y="1543500"/>
                  <a:pt x="4327914" y="2955293"/>
                </a:cubicBezTo>
                <a:cubicBezTo>
                  <a:pt x="2229101" y="4367086"/>
                  <a:pt x="413613" y="1527230"/>
                  <a:pt x="206806" y="1042183"/>
                </a:cubicBezTo>
                <a:close/>
              </a:path>
            </a:pathLst>
          </a:custGeom>
          <a:solidFill>
            <a:srgbClr val="F0897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8089900" y="6502400"/>
            <a:ext cx="292100" cy="2921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215900" y="4470400"/>
            <a:ext cx="292100" cy="2921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7" name="AutoShape 7"/>
          <p:cNvSpPr/>
          <p:nvPr/>
        </p:nvSpPr>
        <p:spPr>
          <a:xfrm>
            <a:off x="5638800" y="190500"/>
            <a:ext cx="292100" cy="2921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8" name="Freeform 8"/>
          <p:cNvSpPr/>
          <p:nvPr/>
        </p:nvSpPr>
        <p:spPr>
          <a:xfrm>
            <a:off x="-3135083" y="889624"/>
            <a:ext cx="8449376" cy="8946778"/>
          </a:xfrm>
          <a:custGeom>
            <a:avLst/>
            <a:gdLst/>
            <a:ahLst/>
            <a:cxnLst/>
            <a:rect l="l" t="t" r="r" b="b"/>
            <a:pathLst>
              <a:path w="8449376" h="8946778">
                <a:moveTo>
                  <a:pt x="518160" y="6507080"/>
                </a:moveTo>
                <a:cubicBezTo>
                  <a:pt x="1036320" y="5681313"/>
                  <a:pt x="4041007" y="0"/>
                  <a:pt x="6245192" y="3076876"/>
                </a:cubicBezTo>
                <a:cubicBezTo>
                  <a:pt x="8449376" y="6153752"/>
                  <a:pt x="6736080" y="5337919"/>
                  <a:pt x="5600300" y="8104874"/>
                </a:cubicBezTo>
                <a:cubicBezTo>
                  <a:pt x="5600300" y="8946777"/>
                  <a:pt x="3983255" y="8297780"/>
                  <a:pt x="3136232" y="8031481"/>
                </a:cubicBezTo>
                <a:cubicBezTo>
                  <a:pt x="2289208" y="7765182"/>
                  <a:pt x="0" y="7332847"/>
                  <a:pt x="518160" y="6507080"/>
                </a:cubicBezTo>
                <a:close/>
              </a:path>
            </a:pathLst>
          </a:custGeom>
          <a:solidFill>
            <a:srgbClr val="F0897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9" name="Freeform 9"/>
          <p:cNvSpPr/>
          <p:nvPr/>
        </p:nvSpPr>
        <p:spPr>
          <a:xfrm>
            <a:off x="8265184" y="2006968"/>
            <a:ext cx="11375738" cy="6744194"/>
          </a:xfrm>
          <a:custGeom>
            <a:avLst/>
            <a:gdLst/>
            <a:ahLst/>
            <a:cxnLst/>
            <a:rect l="l" t="t" r="r" b="b"/>
            <a:pathLst>
              <a:path w="11375738" h="6744194">
                <a:moveTo>
                  <a:pt x="128495" y="3617537"/>
                </a:moveTo>
                <a:cubicBezTo>
                  <a:pt x="0" y="2788745"/>
                  <a:pt x="918271" y="0"/>
                  <a:pt x="3552602" y="1771439"/>
                </a:cubicBezTo>
                <a:cubicBezTo>
                  <a:pt x="6186931" y="3542877"/>
                  <a:pt x="5752235" y="3416730"/>
                  <a:pt x="8518636" y="3617537"/>
                </a:cubicBezTo>
                <a:cubicBezTo>
                  <a:pt x="11375738" y="3487532"/>
                  <a:pt x="6640438" y="6744194"/>
                  <a:pt x="4323565" y="6744194"/>
                </a:cubicBezTo>
                <a:cubicBezTo>
                  <a:pt x="2006692" y="6744194"/>
                  <a:pt x="256988" y="4446330"/>
                  <a:pt x="128495" y="3617537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0" name="AutoShape 10"/>
          <p:cNvSpPr/>
          <p:nvPr/>
        </p:nvSpPr>
        <p:spPr>
          <a:xfrm>
            <a:off x="11379200" y="889000"/>
            <a:ext cx="520700" cy="520700"/>
          </a:xfrm>
          <a:prstGeom prst="ellipse">
            <a:avLst/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8509000" y="3365500"/>
            <a:ext cx="3429000" cy="3429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2" name="AutoShape 12"/>
          <p:cNvSpPr/>
          <p:nvPr/>
        </p:nvSpPr>
        <p:spPr>
          <a:xfrm>
            <a:off x="762000" y="1905000"/>
            <a:ext cx="6985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4800" b="1" i="0" u="none" strike="noStrike">
                <a:solidFill>
                  <a:srgbClr val="C850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动画片来啦！</a:t>
            </a:r>
            <a:endParaRPr lang="en-US" sz="1100"/>
          </a:p>
        </p:txBody>
      </p:sp>
      <p:cxnSp>
        <p:nvCxnSpPr>
          <p:cNvPr id="13" name="Connector 13"/>
          <p:cNvCxnSpPr/>
          <p:nvPr/>
        </p:nvCxnSpPr>
        <p:spPr>
          <a:xfrm rot="-7015">
            <a:off x="762006" y="3168650"/>
            <a:ext cx="6223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38100" cap="flat" cmpd="sng">
            <a:solidFill>
              <a:srgbClr val="F08971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14" name="AutoShape 14"/>
          <p:cNvSpPr/>
          <p:nvPr/>
        </p:nvSpPr>
        <p:spPr>
          <a:xfrm>
            <a:off x="762000" y="3556000"/>
            <a:ext cx="6858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《红游记》之《军民鱼水情》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762000" y="5080000"/>
            <a:ext cx="6858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8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在这一集里，我们将走进那段红色的岁月，亲眼看一看朴实的老百姓们是如何用自己的方式，无私地帮助红军战士们，深刻体会那份浓浓的军民鱼水深情！</a:t>
            </a:r>
            <a:endParaRPr lang="en-US" sz="11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1395</Words>
  <Application>WPS 演示</Application>
  <PresentationFormat/>
  <Paragraphs>48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Arial</vt:lpstr>
      <vt:lpstr>宋体</vt:lpstr>
      <vt:lpstr>Wingdings</vt:lpstr>
      <vt:lpstr>Arial</vt:lpstr>
      <vt:lpstr>Noto Sans SC</vt:lpstr>
      <vt:lpstr>华文新魏</vt:lpstr>
      <vt:lpstr>Kaiti SC</vt:lpstr>
      <vt:lpstr>Segoe Print</vt:lpstr>
      <vt:lpstr>等线</vt:lpstr>
      <vt:lpstr>微软雅黑</vt:lpstr>
      <vt:lpstr>Arial Unicode MS</vt:lpstr>
      <vt:lpstr>Office 主题​​</vt:lpstr>
      <vt:lpstr>默认主题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你好。</cp:lastModifiedBy>
  <cp:revision>2</cp:revision>
  <dcterms:created xsi:type="dcterms:W3CDTF">2026-06-04T13:05:00Z</dcterms:created>
  <dcterms:modified xsi:type="dcterms:W3CDTF">2026-06-04T13:21:36Z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IGC">
    <vt:lpwstr>{"Label":"1","ContentProducer":"001191110102MACQD9K64010000","ProduceID":"7647510622236216535","ReservedCode1":"","ContentPropagator":"","PropagateID":"","ReservedCode2":""}</vt:lpwstr>
  </property>
  <property fmtid="{D5CDD505-2E9C-101B-9397-08002B2CF9AE}" pid="3" name="ICV">
    <vt:lpwstr>38CEE1B3D845411F9CBDF436A3B5C7A3_12</vt:lpwstr>
  </property>
  <property fmtid="{D5CDD505-2E9C-101B-9397-08002B2CF9AE}" pid="4" name="KSOProductBuildVer">
    <vt:lpwstr>2052-12.1.0.23542</vt:lpwstr>
  </property>
</Properties>
</file>